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267" r:id="rId14"/>
    <p:sldId id="268" r:id="rId15"/>
    <p:sldId id="269" r:id="rId16"/>
    <p:sldId id="292" r:id="rId17"/>
    <p:sldId id="311" r:id="rId18"/>
    <p:sldId id="291" r:id="rId19"/>
    <p:sldId id="302" r:id="rId20"/>
    <p:sldId id="304" r:id="rId21"/>
    <p:sldId id="305" r:id="rId22"/>
    <p:sldId id="310" r:id="rId23"/>
    <p:sldId id="306" r:id="rId24"/>
    <p:sldId id="308" r:id="rId25"/>
    <p:sldId id="309" r:id="rId26"/>
    <p:sldId id="307" r:id="rId27"/>
    <p:sldId id="312" r:id="rId28"/>
    <p:sldId id="313" r:id="rId29"/>
    <p:sldId id="314" r:id="rId30"/>
    <p:sldId id="318" r:id="rId31"/>
    <p:sldId id="315" r:id="rId32"/>
    <p:sldId id="316" r:id="rId33"/>
    <p:sldId id="317" r:id="rId34"/>
    <p:sldId id="319" r:id="rId35"/>
    <p:sldId id="320" r:id="rId36"/>
    <p:sldId id="321" r:id="rId37"/>
    <p:sldId id="322" r:id="rId38"/>
    <p:sldId id="324" r:id="rId39"/>
    <p:sldId id="325" r:id="rId40"/>
    <p:sldId id="323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40" r:id="rId49"/>
    <p:sldId id="333" r:id="rId50"/>
    <p:sldId id="334" r:id="rId51"/>
    <p:sldId id="335" r:id="rId52"/>
    <p:sldId id="336" r:id="rId53"/>
    <p:sldId id="337" r:id="rId54"/>
    <p:sldId id="347" r:id="rId55"/>
    <p:sldId id="338" r:id="rId56"/>
    <p:sldId id="339" r:id="rId57"/>
    <p:sldId id="341" r:id="rId58"/>
    <p:sldId id="342" r:id="rId59"/>
    <p:sldId id="343" r:id="rId60"/>
    <p:sldId id="344" r:id="rId61"/>
    <p:sldId id="352" r:id="rId62"/>
    <p:sldId id="354" r:id="rId63"/>
    <p:sldId id="355" r:id="rId64"/>
    <p:sldId id="345" r:id="rId65"/>
    <p:sldId id="356" r:id="rId66"/>
    <p:sldId id="346" r:id="rId67"/>
    <p:sldId id="348" r:id="rId68"/>
    <p:sldId id="349" r:id="rId69"/>
    <p:sldId id="350" r:id="rId70"/>
    <p:sldId id="357" r:id="rId71"/>
    <p:sldId id="358" r:id="rId72"/>
    <p:sldId id="351" r:id="rId73"/>
    <p:sldId id="359" r:id="rId74"/>
    <p:sldId id="353" r:id="rId75"/>
    <p:sldId id="360" r:id="rId76"/>
    <p:sldId id="361" r:id="rId77"/>
    <p:sldId id="362" r:id="rId78"/>
    <p:sldId id="363" r:id="rId79"/>
    <p:sldId id="364" r:id="rId80"/>
    <p:sldId id="366" r:id="rId81"/>
    <p:sldId id="365" r:id="rId82"/>
    <p:sldId id="367" r:id="rId83"/>
    <p:sldId id="368" r:id="rId84"/>
    <p:sldId id="369" r:id="rId8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1"/>
    <p:restoredTop sz="86515"/>
  </p:normalViewPr>
  <p:slideViewPr>
    <p:cSldViewPr snapToGrid="0" snapToObjects="1">
      <p:cViewPr>
        <p:scale>
          <a:sx n="100" d="100"/>
          <a:sy n="100" d="100"/>
        </p:scale>
        <p:origin x="960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FF68E-92B6-2541-9682-523F9119973A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3B074-8F06-7645-8B3E-A30A511E6B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30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381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46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129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5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56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375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460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72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37A528-1D71-1E4D-B4B3-B1051F29E7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A194C-FA68-224A-8F4D-6EB3B2FFA53A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53F57B4C-DC89-EC40-959D-AE803C77B8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6FD617E-1D88-B54C-B6B1-26E74C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 lIns="94348" tIns="47174" rIns="94348" bIns="47174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248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B074-8F06-7645-8B3E-A30A511E6B4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40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415A25-9C4F-1E48-A07C-7DCF36CFC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E93062-4622-1C4D-8663-B1858CDA6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208511-05CA-204E-B5F7-122C21F7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3A334A-F510-634D-8E34-B7858934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343D7D-0C46-CE47-B471-31F7ED88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65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7E26A5-7424-AF41-8B31-5555A028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BB5335-D034-D04C-B05E-516B093DC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0BCA72-2147-F340-A50D-7FC301AA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197623-8FF9-AF4D-A61F-8FF7BDD96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3BE933-57AC-C348-B0D9-53E725B9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4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3C40516-FDE8-D44D-84CC-7F7A69AF0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51DAA3B-C7B4-1945-94DE-12741E8F6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7446C0-F0DB-9C45-ADB8-B59A7689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BED1D9-6660-A742-AD73-A549AE1B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FC580-93E1-DE4D-81D1-23D5239F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6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4C391-273A-D940-A98C-1134B9E6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F57791-D147-6348-858F-7C08D8AEA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B3155A-FF2C-B244-897F-63F4C4C4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3EE0E4-5EE4-ED45-AEE9-9D77D863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2EAFD3-C31B-4841-B082-24980B3B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6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71A24C-B0B7-DE49-A9A2-91ACB629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574056-C5D3-E247-A351-BD2BAA678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920DB-8966-A345-BB2E-46A068DD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1DE5EB-77E3-4045-AAE0-9E6ADE9B7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5941EC-BF02-5C41-9BA7-3A0144C9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52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A6C7CF-ACD8-2940-A214-B465CD748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286A04-9C0B-3549-B3C2-967241E27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8AA100-06C4-8745-8100-8B952BA46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89A5EA-4FB5-A140-83A8-A2772B47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E99866-C163-244A-A516-A1AF8D3C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50F337-A514-C647-BFC3-E0BDE0A6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1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F32DD5-FB83-F246-8DCE-0DA70D51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30CEAD-C59A-1944-97BE-7EF8202DD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A8013B-A6A3-5C4D-B406-764F99F41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D9FB02-0363-3A42-A2F1-F8D5724AA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14995F3-8649-AE44-8406-B074908E3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C40724-43A8-034A-87C0-A4849D71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A15D87-14CF-AE43-86C4-BF1C7BAA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0971F86-C48C-6847-BE53-1F2D4B08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72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4B243A-12A6-F140-99BB-1DAE9B7A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1A3E7E-9AC4-894D-954F-F4C378F6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EE0CDE-F565-ED43-92D5-68B481A5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E3994D-92A6-D84E-9D0E-10A99585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58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D03C178-4FE1-2049-8F33-D74A6725D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483ADF-7777-9C48-89B0-DB43B771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41D5CB-C787-DF4E-9E00-CAF6D816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02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F6B13B-F07C-E448-99FC-B996C71A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1E301E-BD73-4E4B-A58B-01DE4B85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5F7F66-803A-3244-B80D-50A0739F4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1CB7E9-09EA-8F41-BFD8-B1225E5A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C3F2D5-2B6F-724E-803D-531E2A20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D52F63-2FAF-4F4B-A167-02565FB0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27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C1091-B0EF-374B-B01A-C365336F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E0460B8-1473-784B-A96A-07083DD6C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B26515-66AA-6C44-8E9B-7731A6637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6B836B-41B6-BA4C-939F-E03903A6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551B5B-8E5F-2243-B347-1CD55810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E7602D-553B-A640-B85A-DFD7C068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65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5954232-C78A-994A-94CD-85437BFE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DFA8D0-7A84-EE43-BAC6-409A4DC0B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A9D348-2F8F-0F4C-8CEE-75C9C0CB3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D401-9B88-3840-8B33-346B25BA6BD9}" type="datetimeFigureOut">
              <a:rPr lang="it-IT" smtClean="0"/>
              <a:t>26/11/19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A8A78A-0E2E-7E4B-BD8D-C070AC7E0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B33BF8-E529-F841-B0F5-5EF813723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2B34B-8220-E740-AF52-3FE7FF0AD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6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18AC87-68FC-5043-82E5-8A517FA7B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980" y="24025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TOPOGRAFICA VASI, VISCERI</a:t>
            </a:r>
            <a:br>
              <a:rPr lang="it-IT" dirty="0"/>
            </a:br>
            <a:br>
              <a:rPr lang="it-IT" dirty="0"/>
            </a:br>
            <a:r>
              <a:rPr lang="it-IT" dirty="0"/>
              <a:t>SPAZIO SOVRAMESOCOLICO</a:t>
            </a:r>
          </a:p>
        </p:txBody>
      </p:sp>
    </p:spTree>
    <p:extLst>
      <p:ext uri="{BB962C8B-B14F-4D97-AF65-F5344CB8AC3E}">
        <p14:creationId xmlns:p14="http://schemas.microsoft.com/office/powerpoint/2010/main" val="113276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D4AC609-20B3-2A4A-A7D8-F03B1B44D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267" y="546697"/>
            <a:ext cx="5351974" cy="569567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65C86A-8250-1E43-9BD1-02BB526747EB}"/>
              </a:ext>
            </a:extLst>
          </p:cNvPr>
          <p:cNvSpPr txBox="1"/>
          <p:nvPr/>
        </p:nvSpPr>
        <p:spPr>
          <a:xfrm>
            <a:off x="216977" y="340963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Fondo </a:t>
            </a:r>
          </a:p>
          <a:p>
            <a:r>
              <a:rPr lang="it-IT" sz="2800" dirty="0"/>
              <a:t>corpo</a:t>
            </a:r>
          </a:p>
        </p:txBody>
      </p:sp>
    </p:spTree>
    <p:extLst>
      <p:ext uri="{BB962C8B-B14F-4D97-AF65-F5344CB8AC3E}">
        <p14:creationId xmlns:p14="http://schemas.microsoft.com/office/powerpoint/2010/main" val="1884408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318F09-3F57-4743-B27E-1A88D126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9309"/>
            <a:ext cx="10515600" cy="1325563"/>
          </a:xfrm>
        </p:spPr>
        <p:txBody>
          <a:bodyPr/>
          <a:lstStyle/>
          <a:p>
            <a:r>
              <a:rPr lang="it-IT" dirty="0"/>
              <a:t>Richiamo clinico ernia iatale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E9D244-C08E-6545-8715-9EE61291B62E}"/>
              </a:ext>
            </a:extLst>
          </p:cNvPr>
          <p:cNvSpPr txBox="1"/>
          <p:nvPr/>
        </p:nvSpPr>
        <p:spPr>
          <a:xfrm>
            <a:off x="0" y="763088"/>
            <a:ext cx="12073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Da un punto di vista anatomico l’ernia consiste in un passaggio (erniazione) di parte dello stomaco attraverso un’apertura (iato esofageo/diaframmatico) del diaframma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7E3585-D65D-7245-B61F-9F32EE52B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528" y="2088651"/>
            <a:ext cx="7154024" cy="476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F8C67B7-477C-8643-B065-64581EA9CA6B}"/>
              </a:ext>
            </a:extLst>
          </p:cNvPr>
          <p:cNvSpPr/>
          <p:nvPr/>
        </p:nvSpPr>
        <p:spPr>
          <a:xfrm>
            <a:off x="0" y="0"/>
            <a:ext cx="633880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800" dirty="0">
                <a:latin typeface="HelveticaNeue" panose="02000503000000020004" pitchFamily="2" charset="0"/>
              </a:rPr>
              <a:t> La parte toracica della faccia anteriore dello stomaco corrisponde a un’area detta </a:t>
            </a:r>
            <a:endParaRPr lang="it-IT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FF0000"/>
                </a:solidFill>
                <a:latin typeface="HelveticaNeue" panose="02000503000000020004" pitchFamily="2" charset="0"/>
              </a:rPr>
              <a:t>spazio semilunare di </a:t>
            </a:r>
            <a:r>
              <a:rPr lang="it-IT" sz="2800" b="1" dirty="0" err="1">
                <a:solidFill>
                  <a:srgbClr val="FF0000"/>
                </a:solidFill>
                <a:latin typeface="HelveticaNeue" panose="02000503000000020004" pitchFamily="2" charset="0"/>
              </a:rPr>
              <a:t>Traube</a:t>
            </a:r>
            <a:r>
              <a:rPr lang="it-IT" sz="2800" b="1" dirty="0">
                <a:solidFill>
                  <a:srgbClr val="FF0000"/>
                </a:solidFill>
                <a:latin typeface="HelveticaNeue" panose="02000503000000020004" pitchFamily="2" charset="0"/>
              </a:rPr>
              <a:t> </a:t>
            </a:r>
            <a:endParaRPr lang="it-IT" sz="28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HelveticaNeue" panose="02000503000000020004" pitchFamily="2" charset="0"/>
              </a:rPr>
              <a:t>-  Forma di semiluna con </a:t>
            </a:r>
            <a:r>
              <a:rPr lang="it-IT" sz="2800" dirty="0" err="1">
                <a:latin typeface="HelveticaNeue" panose="02000503000000020004" pitchFamily="2" charset="0"/>
              </a:rPr>
              <a:t>convessita</a:t>
            </a:r>
            <a:r>
              <a:rPr lang="it-IT" sz="2800" dirty="0">
                <a:latin typeface="HelveticaNeue" panose="02000503000000020004" pitchFamily="2" charset="0"/>
              </a:rPr>
              <a:t>̀ superiore, delimitato inferiormente dal margine delle cartilagini costali e dal processo xifoideo </a:t>
            </a:r>
            <a:endParaRPr lang="it-IT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HelveticaNeue" panose="02000503000000020004" pitchFamily="2" charset="0"/>
              </a:rPr>
              <a:t>-  Ha interesse semeiologico, in quanto corrisponde a una regione dello stomaco normalmente occupata da gas, la </a:t>
            </a:r>
            <a:r>
              <a:rPr lang="it-IT" sz="2800" b="1" dirty="0">
                <a:latin typeface="HelveticaNeue" panose="02000503000000020004" pitchFamily="2" charset="0"/>
              </a:rPr>
              <a:t>bolla gastrica</a:t>
            </a:r>
            <a:r>
              <a:rPr lang="it-IT" sz="2800" dirty="0">
                <a:latin typeface="HelveticaNeue" panose="02000503000000020004" pitchFamily="2" charset="0"/>
              </a:rPr>
              <a:t>. </a:t>
            </a:r>
            <a:endParaRPr lang="it-IT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HelveticaNeue" panose="02000503000000020004" pitchFamily="2" charset="0"/>
              </a:rPr>
              <a:t>-  Percussione e auscultazione forniscono segni precisi </a:t>
            </a:r>
            <a:endParaRPr lang="it-IT" sz="2800" dirty="0">
              <a:effectLst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BEA91A-FAC4-0148-9F9B-55BB30F8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807" y="988942"/>
            <a:ext cx="5364906" cy="50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76A050A-F51A-F04C-AABE-EAD639C00649}"/>
              </a:ext>
            </a:extLst>
          </p:cNvPr>
          <p:cNvSpPr/>
          <p:nvPr/>
        </p:nvSpPr>
        <p:spPr>
          <a:xfrm>
            <a:off x="382292" y="0"/>
            <a:ext cx="5724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Rapporti</a:t>
            </a:r>
          </a:p>
          <a:p>
            <a:r>
              <a:rPr lang="it-IT" sz="2800" dirty="0"/>
              <a:t>Il fondo dello stomaco tocca la cupola diaframmatica, seguendola in tutti i suoi movimenti: - raggiunge la 5° costa sulla linea </a:t>
            </a:r>
            <a:r>
              <a:rPr lang="it-IT" sz="2800" dirty="0" err="1"/>
              <a:t>emiclaveare</a:t>
            </a:r>
            <a:r>
              <a:rPr lang="it-IT" sz="2800" dirty="0"/>
              <a:t> durante l’espirazione</a:t>
            </a:r>
          </a:p>
          <a:p>
            <a:r>
              <a:rPr lang="it-IT" sz="2800" dirty="0"/>
              <a:t>- Tramite il diaframma contrae rapporto con:</a:t>
            </a:r>
          </a:p>
          <a:p>
            <a:r>
              <a:rPr lang="it-IT" sz="2800" dirty="0"/>
              <a:t>- Pericardio e cuore</a:t>
            </a:r>
          </a:p>
          <a:p>
            <a:r>
              <a:rPr lang="it-IT" sz="2800" dirty="0"/>
              <a:t>- Pleura e base del polmone sinistro</a:t>
            </a:r>
          </a:p>
          <a:p>
            <a:r>
              <a:rPr lang="it-IT" sz="2800" dirty="0"/>
              <a:t>- È coperto in avanti e medialmente dal lobo sinistro del fegato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0540C3E-DACB-2C43-9931-8A934F0A7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0"/>
          <a:stretch/>
        </p:blipFill>
        <p:spPr>
          <a:xfrm>
            <a:off x="6063335" y="650929"/>
            <a:ext cx="6128665" cy="48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6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1D2E652-F2A9-E541-ABB9-428DE153E347}"/>
              </a:ext>
            </a:extLst>
          </p:cNvPr>
          <p:cNvSpPr/>
          <p:nvPr/>
        </p:nvSpPr>
        <p:spPr>
          <a:xfrm>
            <a:off x="170481" y="0"/>
            <a:ext cx="7363531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La parete anteriore dello stomaco è in rapporto:</a:t>
            </a:r>
          </a:p>
          <a:p>
            <a:r>
              <a:rPr lang="it-IT" sz="2800" dirty="0"/>
              <a:t>- in alto con la parete anteriore del torace</a:t>
            </a:r>
          </a:p>
          <a:p>
            <a:r>
              <a:rPr lang="it-IT" sz="2800" dirty="0"/>
              <a:t>- Più in basso con la parete anteriore dell’addome</a:t>
            </a:r>
          </a:p>
          <a:p>
            <a:r>
              <a:rPr lang="it-IT" sz="2800" dirty="0"/>
              <a:t>La porzione toracica dello stomaco, </a:t>
            </a:r>
          </a:p>
          <a:p>
            <a:r>
              <a:rPr lang="it-IT" sz="2800" dirty="0"/>
              <a:t>situata nell’ipocondrio sinistro, corrisponde alle </a:t>
            </a:r>
            <a:r>
              <a:rPr lang="it-IT" sz="2800" dirty="0">
                <a:solidFill>
                  <a:srgbClr val="FF0000"/>
                </a:solidFill>
              </a:rPr>
              <a:t>coste 5-9:</a:t>
            </a:r>
          </a:p>
          <a:p>
            <a:endParaRPr lang="it-IT" sz="2800" dirty="0"/>
          </a:p>
          <a:p>
            <a:r>
              <a:rPr lang="it-IT" sz="2800" dirty="0"/>
              <a:t>-coperta a destra dal lobo sinistro del fegato</a:t>
            </a:r>
          </a:p>
          <a:p>
            <a:endParaRPr lang="it-IT" sz="2800" dirty="0"/>
          </a:p>
          <a:p>
            <a:r>
              <a:rPr lang="it-IT" sz="2800" dirty="0"/>
              <a:t>- A sinistra è direttamente in rapporto con il </a:t>
            </a:r>
            <a:r>
              <a:rPr lang="it-IT" sz="2800" dirty="0">
                <a:solidFill>
                  <a:srgbClr val="FF0000"/>
                </a:solidFill>
              </a:rPr>
              <a:t>diaframma e con il muscolo trasverso dell’addome</a:t>
            </a:r>
          </a:p>
          <a:p>
            <a:endParaRPr lang="it-IT" sz="2800" dirty="0"/>
          </a:p>
          <a:p>
            <a:r>
              <a:rPr lang="it-IT" sz="2800" dirty="0"/>
              <a:t>- Attraverso di loro con il </a:t>
            </a:r>
            <a:r>
              <a:rPr lang="it-IT" sz="2800" dirty="0">
                <a:solidFill>
                  <a:srgbClr val="FF0000"/>
                </a:solidFill>
              </a:rPr>
              <a:t>seno pleurale costodiaframmatico sinistro, </a:t>
            </a:r>
            <a:r>
              <a:rPr lang="it-IT" sz="2800" dirty="0"/>
              <a:t>con il margine inferiore del polmone e con la parete toracica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318470-3451-F64C-834B-AA1477038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58"/>
          <a:stretch/>
        </p:blipFill>
        <p:spPr>
          <a:xfrm>
            <a:off x="7270541" y="1456840"/>
            <a:ext cx="4779908" cy="460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65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2C8FD96-5487-FF4E-9091-59FFE7E3A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2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7338D7FD-C1E1-CF45-ACED-1A65C0C5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F4D7-BCC1-2844-ABE8-E654A7D15FC8}" type="slidenum">
              <a:rPr lang="it-IT" altLang="it-IT"/>
              <a:pPr/>
              <a:t>16</a:t>
            </a:fld>
            <a:endParaRPr lang="it-IT" altLang="it-IT"/>
          </a:p>
        </p:txBody>
      </p:sp>
      <p:pic>
        <p:nvPicPr>
          <p:cNvPr id="38914" name="Picture 2" descr="Fig">
            <a:extLst>
              <a:ext uri="{FF2B5EF4-FFF2-40B4-BE49-F238E27FC236}">
                <a16:creationId xmlns:a16="http://schemas.microsoft.com/office/drawing/2014/main" id="{E738A610-3519-3B4B-803A-4B18BA3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609601"/>
            <a:ext cx="8074025" cy="59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BA0A4E95-DC94-804B-84CF-F4595878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114800"/>
            <a:ext cx="1066800" cy="304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B69B0CAB-031F-A44E-829B-78BBBAF02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990600"/>
            <a:ext cx="762000" cy="381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348C4088-3E6B-C348-8025-4C02DB5C0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09600"/>
            <a:ext cx="20574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E14E767F-CD9D-8B4E-991D-2937A4AF8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648200"/>
            <a:ext cx="990600" cy="381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22D46AD1-04DE-A844-A432-5F2AC8570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990600"/>
            <a:ext cx="762000" cy="381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085B76FE-D31B-F045-8107-998EA9C3A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05000"/>
            <a:ext cx="6096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EA86296C-CCA7-9047-B5FF-605D5BD04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685800" cy="381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22" name="Rectangle 10">
            <a:extLst>
              <a:ext uri="{FF2B5EF4-FFF2-40B4-BE49-F238E27FC236}">
                <a16:creationId xmlns:a16="http://schemas.microsoft.com/office/drawing/2014/main" id="{9076BB59-07BE-1740-A3E1-C06B4BD72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6858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514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C23EEB-B0B7-0647-8740-AFE673C5D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4898" r="5204" b="3924"/>
          <a:stretch/>
        </p:blipFill>
        <p:spPr>
          <a:xfrm>
            <a:off x="535344" y="0"/>
            <a:ext cx="5468634" cy="60598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E7CD30-5C86-DF45-A782-2A3EE214E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7" t="4559" r="11834"/>
          <a:stretch/>
        </p:blipFill>
        <p:spPr>
          <a:xfrm>
            <a:off x="6772760" y="109747"/>
            <a:ext cx="4974956" cy="646027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085007-FD7A-934D-826B-D7FB57E2EF86}"/>
              </a:ext>
            </a:extLst>
          </p:cNvPr>
          <p:cNvSpPr txBox="1"/>
          <p:nvPr/>
        </p:nvSpPr>
        <p:spPr>
          <a:xfrm>
            <a:off x="1518834" y="6462793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Giunzione </a:t>
            </a:r>
            <a:r>
              <a:rPr lang="it-IT" dirty="0"/>
              <a:t>gastro esofagea T10-T11</a:t>
            </a:r>
          </a:p>
        </p:txBody>
      </p:sp>
    </p:spTree>
    <p:extLst>
      <p:ext uri="{BB962C8B-B14F-4D97-AF65-F5344CB8AC3E}">
        <p14:creationId xmlns:p14="http://schemas.microsoft.com/office/powerpoint/2010/main" val="3427873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237090C1-EFC1-6F46-ADD3-8F5F978B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FBF1-9995-BF49-AEBB-EA3645B93F6C}" type="slidenum">
              <a:rPr lang="it-IT" altLang="it-IT"/>
              <a:pPr/>
              <a:t>18</a:t>
            </a:fld>
            <a:endParaRPr lang="it-IT" altLang="it-IT"/>
          </a:p>
        </p:txBody>
      </p:sp>
      <p:pic>
        <p:nvPicPr>
          <p:cNvPr id="37890" name="Picture 2" descr="25-11b">
            <a:extLst>
              <a:ext uri="{FF2B5EF4-FFF2-40B4-BE49-F238E27FC236}">
                <a16:creationId xmlns:a16="http://schemas.microsoft.com/office/drawing/2014/main" id="{50F12066-7884-FE40-82D5-96B37BA4A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19214"/>
            <a:ext cx="8001000" cy="5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258CF3C8-7D25-5B49-A82B-B0000AA28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28600"/>
            <a:ext cx="72358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FUNZIONI: accumulo cibo ingerito, (70ml-1litro)</a:t>
            </a:r>
          </a:p>
          <a:p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Parziale trasformazione meccanica,</a:t>
            </a:r>
          </a:p>
          <a:p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Digestione chimica =&gt; </a:t>
            </a:r>
            <a:r>
              <a:rPr lang="it-IT" altLang="it-IT" b="1" i="1">
                <a:solidFill>
                  <a:srgbClr val="000000"/>
                </a:solidFill>
                <a:latin typeface="Comic Sans MS" panose="030F0902030302020204" pitchFamily="66" charset="0"/>
              </a:rPr>
              <a:t>CHIMO</a:t>
            </a:r>
            <a:endParaRPr lang="it-IT" altLang="it-IT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6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72A364-4CF1-1842-B607-4AE449E1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E093-1A9B-9640-98F7-79369F3436AB}" type="slidenum">
              <a:rPr lang="it-IT" altLang="it-IT"/>
              <a:pPr/>
              <a:t>19</a:t>
            </a:fld>
            <a:endParaRPr lang="it-IT" altLang="it-IT"/>
          </a:p>
        </p:txBody>
      </p:sp>
      <p:pic>
        <p:nvPicPr>
          <p:cNvPr id="51205" name="Picture 5" descr="stomaco">
            <a:extLst>
              <a:ext uri="{FF2B5EF4-FFF2-40B4-BE49-F238E27FC236}">
                <a16:creationId xmlns:a16="http://schemas.microsoft.com/office/drawing/2014/main" id="{183F35F7-D7C6-F14A-9751-65945AA9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20713"/>
            <a:ext cx="6808788" cy="57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9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E746111-A0C6-3647-A577-105866C43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82"/>
          <a:stretch/>
        </p:blipFill>
        <p:spPr>
          <a:xfrm>
            <a:off x="1012182" y="780584"/>
            <a:ext cx="10167636" cy="60774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05BBF-6C9D-7F41-818B-C444C06456B2}"/>
              </a:ext>
            </a:extLst>
          </p:cNvPr>
          <p:cNvSpPr txBox="1"/>
          <p:nvPr/>
        </p:nvSpPr>
        <p:spPr>
          <a:xfrm>
            <a:off x="267630" y="22741"/>
            <a:ext cx="432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REGIONI PARTICOLARI</a:t>
            </a:r>
          </a:p>
        </p:txBody>
      </p:sp>
    </p:spTree>
    <p:extLst>
      <p:ext uri="{BB962C8B-B14F-4D97-AF65-F5344CB8AC3E}">
        <p14:creationId xmlns:p14="http://schemas.microsoft.com/office/powerpoint/2010/main" val="1192291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0E833F3-27F4-3B43-8EF5-4FC48939485C}"/>
              </a:ext>
            </a:extLst>
          </p:cNvPr>
          <p:cNvSpPr/>
          <p:nvPr/>
        </p:nvSpPr>
        <p:spPr>
          <a:xfrm>
            <a:off x="227309" y="295982"/>
            <a:ext cx="758383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HelveticaNeue" panose="02000503000000020004" pitchFamily="2" charset="0"/>
              </a:rPr>
              <a:t>La </a:t>
            </a:r>
            <a:r>
              <a:rPr lang="it-IT" sz="2800" b="1" dirty="0">
                <a:latin typeface="HelveticaNeue" panose="02000503000000020004" pitchFamily="2" charset="0"/>
              </a:rPr>
              <a:t>parete posteriore </a:t>
            </a:r>
            <a:r>
              <a:rPr lang="it-IT" sz="2800" dirty="0">
                <a:latin typeface="HelveticaNeue" panose="02000503000000020004" pitchFamily="2" charset="0"/>
              </a:rPr>
              <a:t>dello stomaco presenta numerosi rapporti con gli organi dello spazio </a:t>
            </a:r>
            <a:r>
              <a:rPr lang="it-IT" sz="2800" dirty="0" err="1">
                <a:solidFill>
                  <a:srgbClr val="FF0000"/>
                </a:solidFill>
                <a:latin typeface="HelveticaNeue" panose="02000503000000020004" pitchFamily="2" charset="0"/>
              </a:rPr>
              <a:t>sovramesocolico</a:t>
            </a:r>
            <a:r>
              <a:rPr lang="it-IT" sz="2800" dirty="0">
                <a:latin typeface="HelveticaNeue" panose="02000503000000020004" pitchFamily="2" charset="0"/>
              </a:rPr>
              <a:t>, che dall’alto verso il basso sono: </a:t>
            </a:r>
            <a:endParaRPr lang="it-IT" sz="2800" dirty="0"/>
          </a:p>
          <a:p>
            <a:r>
              <a:rPr lang="it-IT" sz="2800" dirty="0">
                <a:latin typeface="HelveticaNeue" panose="02000503000000020004" pitchFamily="2" charset="0"/>
              </a:rPr>
              <a:t>- diaframma</a:t>
            </a:r>
            <a:br>
              <a:rPr lang="it-IT" sz="2800" dirty="0">
                <a:latin typeface="HelveticaNeue" panose="02000503000000020004" pitchFamily="2" charset="0"/>
              </a:rPr>
            </a:br>
            <a:r>
              <a:rPr lang="it-IT" sz="2800" dirty="0">
                <a:latin typeface="HelveticaNeue" panose="02000503000000020004" pitchFamily="2" charset="0"/>
              </a:rPr>
              <a:t>- Attraverso esso con il seno pleurale costodiaframmatico sinistro </a:t>
            </a:r>
            <a:endParaRPr lang="it-IT" sz="2800" dirty="0"/>
          </a:p>
          <a:p>
            <a:r>
              <a:rPr lang="it-IT" sz="2800" dirty="0">
                <a:latin typeface="HelveticaNeue" panose="02000503000000020004" pitchFamily="2" charset="0"/>
              </a:rPr>
              <a:t>- Milza</a:t>
            </a:r>
            <a:br>
              <a:rPr lang="it-IT" sz="2800" dirty="0">
                <a:latin typeface="HelveticaNeue" panose="02000503000000020004" pitchFamily="2" charset="0"/>
              </a:rPr>
            </a:br>
            <a:r>
              <a:rPr lang="it-IT" sz="2800" dirty="0">
                <a:latin typeface="HelveticaNeue" panose="02000503000000020004" pitchFamily="2" charset="0"/>
              </a:rPr>
              <a:t>- Ghiandola surrenale e rene sinistro - Pancreas</a:t>
            </a:r>
            <a:br>
              <a:rPr lang="it-IT" sz="2800" dirty="0">
                <a:latin typeface="HelveticaNeue" panose="02000503000000020004" pitchFamily="2" charset="0"/>
              </a:rPr>
            </a:br>
            <a:r>
              <a:rPr lang="it-IT" sz="2800" dirty="0">
                <a:latin typeface="HelveticaNeue" panose="02000503000000020004" pitchFamily="2" charset="0"/>
              </a:rPr>
              <a:t>- Mesocolon e colon trasverso </a:t>
            </a:r>
            <a:endParaRPr lang="it-IT" sz="2800" dirty="0"/>
          </a:p>
          <a:p>
            <a:r>
              <a:rPr lang="it-IT" sz="2800" dirty="0">
                <a:latin typeface="HelveticaNeue" panose="02000503000000020004" pitchFamily="2" charset="0"/>
              </a:rPr>
              <a:t>- Attraverso questi contrae rapporti anche con</a:t>
            </a:r>
            <a:br>
              <a:rPr lang="it-IT" sz="2800" dirty="0">
                <a:latin typeface="HelveticaNeue" panose="02000503000000020004" pitchFamily="2" charset="0"/>
              </a:rPr>
            </a:br>
            <a:r>
              <a:rPr lang="it-IT" sz="2800" dirty="0">
                <a:latin typeface="HelveticaNeue" panose="02000503000000020004" pitchFamily="2" charset="0"/>
              </a:rPr>
              <a:t>- Porzione ascendente (4° parte) del duodeno </a:t>
            </a:r>
            <a:br>
              <a:rPr lang="it-IT" sz="2800" dirty="0">
                <a:latin typeface="HelveticaNeue" panose="02000503000000020004" pitchFamily="2" charset="0"/>
              </a:rPr>
            </a:br>
            <a:r>
              <a:rPr lang="it-IT" sz="2800" dirty="0">
                <a:latin typeface="HelveticaNeue" panose="02000503000000020004" pitchFamily="2" charset="0"/>
              </a:rPr>
              <a:t>- Anse dell’intestino tenue mesenteriale </a:t>
            </a:r>
            <a:endParaRPr lang="it-IT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0695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0ABF67-29C6-AB4A-A746-A7604F2A1D75}"/>
              </a:ext>
            </a:extLst>
          </p:cNvPr>
          <p:cNvSpPr txBox="1"/>
          <p:nvPr/>
        </p:nvSpPr>
        <p:spPr>
          <a:xfrm>
            <a:off x="0" y="-128528"/>
            <a:ext cx="762516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Arteria gastrica di sinistra</a:t>
            </a:r>
            <a:r>
              <a:rPr lang="it-IT" sz="2800" dirty="0"/>
              <a:t>, andrà ad anastomizzarsi con l’arteria gastrica di destra (ramo dell’arteria epatica propria) andando così a garantire la vascolarizzazione della piccola curvatura;</a:t>
            </a:r>
          </a:p>
          <a:p>
            <a:r>
              <a:rPr lang="it-IT" sz="2800" dirty="0">
                <a:solidFill>
                  <a:srgbClr val="FF0000"/>
                </a:solidFill>
              </a:rPr>
              <a:t>Arteria lienale</a:t>
            </a:r>
            <a:r>
              <a:rPr lang="it-IT" sz="2800" dirty="0"/>
              <a:t>, che si dirigerà lateralmente, decorrendo sul margine superiore del pancreas al quale darà dei rami, per poi vascolarizzare la milza attraverso le arterie gastriche brevi (numero incostante) e dando origine </a:t>
            </a:r>
            <a:r>
              <a:rPr lang="it-IT" sz="2800" dirty="0">
                <a:solidFill>
                  <a:srgbClr val="FF0000"/>
                </a:solidFill>
              </a:rPr>
              <a:t>all’arteria gastroepiploica di sinistra</a:t>
            </a:r>
            <a:r>
              <a:rPr lang="it-IT" sz="2800" dirty="0"/>
              <a:t> che andrà a congiungersi con la </a:t>
            </a:r>
            <a:r>
              <a:rPr lang="it-IT" sz="2800" dirty="0">
                <a:solidFill>
                  <a:srgbClr val="FF0000"/>
                </a:solidFill>
              </a:rPr>
              <a:t>gastroepiploica di destra </a:t>
            </a:r>
            <a:r>
              <a:rPr lang="it-IT" sz="2800" dirty="0"/>
              <a:t>(derivante dalla gastroduodenale) garantendo così la vascolarizzazione della grande curvatura;</a:t>
            </a:r>
          </a:p>
          <a:p>
            <a:r>
              <a:rPr lang="it-IT" sz="2800" dirty="0">
                <a:solidFill>
                  <a:srgbClr val="FF0000"/>
                </a:solidFill>
              </a:rPr>
              <a:t>Arteria epatica comune</a:t>
            </a:r>
            <a:r>
              <a:rPr lang="it-IT" sz="2800" dirty="0"/>
              <a:t>. Essa si dividerà in arteria epatica propria (prenderà origine l’arteria gastrica di destra) e arteria gastroduodenale</a:t>
            </a:r>
            <a:r>
              <a:rPr lang="it-IT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F034B9-C99F-CE47-A617-8EBE7B900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685" y="914401"/>
            <a:ext cx="4575888" cy="34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0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7CAEC5-F27B-6E4C-9995-C99B6D9A2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351" y="60892"/>
            <a:ext cx="6270680" cy="679710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EAE6F16-163F-0641-BC70-CC972355E0F4}"/>
              </a:ext>
            </a:extLst>
          </p:cNvPr>
          <p:cNvSpPr/>
          <p:nvPr/>
        </p:nvSpPr>
        <p:spPr>
          <a:xfrm>
            <a:off x="3404945" y="0"/>
            <a:ext cx="2324746" cy="41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428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AD50904-41B8-7D44-8A71-0865434CF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29" y="71839"/>
            <a:ext cx="9121185" cy="678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9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00C63C8-8E16-4747-BD1A-CAE84C76C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3"/>
          <a:stretch/>
        </p:blipFill>
        <p:spPr>
          <a:xfrm>
            <a:off x="1181314" y="478898"/>
            <a:ext cx="9974878" cy="576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9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0307BE-A5F7-4643-8D01-F8D1154EC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583" y="128197"/>
            <a:ext cx="6145939" cy="67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17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F404033-A39E-EE4C-98B7-8E61BB0C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03" y="655"/>
            <a:ext cx="6068447" cy="685734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F48B89-A0C4-9045-ADC7-7B14127D8708}"/>
              </a:ext>
            </a:extLst>
          </p:cNvPr>
          <p:cNvSpPr txBox="1"/>
          <p:nvPr/>
        </p:nvSpPr>
        <p:spPr>
          <a:xfrm>
            <a:off x="61993" y="130185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Vasi e nervi</a:t>
            </a:r>
          </a:p>
        </p:txBody>
      </p:sp>
    </p:spTree>
    <p:extLst>
      <p:ext uri="{BB962C8B-B14F-4D97-AF65-F5344CB8AC3E}">
        <p14:creationId xmlns:p14="http://schemas.microsoft.com/office/powerpoint/2010/main" val="2629884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B73EC1-5CBD-6940-AA46-786F778B606D}"/>
              </a:ext>
            </a:extLst>
          </p:cNvPr>
          <p:cNvSpPr txBox="1"/>
          <p:nvPr/>
        </p:nvSpPr>
        <p:spPr>
          <a:xfrm>
            <a:off x="236482" y="236483"/>
            <a:ext cx="291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Drenaggio linfatico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E5B1D8-E889-8B46-A82C-0FED7F9EBE5C}"/>
              </a:ext>
            </a:extLst>
          </p:cNvPr>
          <p:cNvSpPr txBox="1"/>
          <p:nvPr/>
        </p:nvSpPr>
        <p:spPr>
          <a:xfrm>
            <a:off x="236482" y="1024759"/>
            <a:ext cx="11776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- Piccola curvatura: linfonodi gastrici superiori (arteria gastrica sinistra)</a:t>
            </a:r>
          </a:p>
          <a:p>
            <a:r>
              <a:rPr lang="it-IT" sz="2800" dirty="0"/>
              <a:t>- Grande curvatura: linfonodi gastrici inferiori (arteria gastroepiploica dx) e</a:t>
            </a:r>
          </a:p>
          <a:p>
            <a:r>
              <a:rPr lang="it-IT" sz="2800" dirty="0"/>
              <a:t>linfonodi pilorici.</a:t>
            </a:r>
          </a:p>
          <a:p>
            <a:r>
              <a:rPr lang="it-IT" sz="2800" dirty="0"/>
              <a:t>- Fondo: linfonodi lienali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05B356-C289-FA43-826C-8A16DD5A9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7" b="7493"/>
          <a:stretch/>
        </p:blipFill>
        <p:spPr>
          <a:xfrm>
            <a:off x="1398625" y="2839177"/>
            <a:ext cx="9286792" cy="40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5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58541B-F770-EC40-8F96-D8354BE6BD30}"/>
              </a:ext>
            </a:extLst>
          </p:cNvPr>
          <p:cNvSpPr txBox="1"/>
          <p:nvPr/>
        </p:nvSpPr>
        <p:spPr>
          <a:xfrm>
            <a:off x="209006" y="209005"/>
            <a:ext cx="3199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INTESTINO TENUE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132B03-B5D8-9841-A381-371E5222C78F}"/>
              </a:ext>
            </a:extLst>
          </p:cNvPr>
          <p:cNvSpPr txBox="1"/>
          <p:nvPr/>
        </p:nvSpPr>
        <p:spPr>
          <a:xfrm>
            <a:off x="209006" y="793780"/>
            <a:ext cx="593053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inizia dallo sfintere pilorico</a:t>
            </a:r>
          </a:p>
          <a:p>
            <a:r>
              <a:rPr lang="it-IT" sz="2800" dirty="0"/>
              <a:t>Termina a livello della valvola ileocecale</a:t>
            </a:r>
          </a:p>
          <a:p>
            <a:endParaRPr lang="it-IT" sz="2800" dirty="0"/>
          </a:p>
          <a:p>
            <a:r>
              <a:rPr lang="it-IT" sz="2800" dirty="0"/>
              <a:t>- Ha forma di tubo cilindrico che occupa gran parte della cavità addominale,</a:t>
            </a:r>
          </a:p>
          <a:p>
            <a:r>
              <a:rPr lang="it-IT" sz="2800" dirty="0"/>
              <a:t>dall’epigastrio fino anche alla piccola pelvi</a:t>
            </a:r>
          </a:p>
          <a:p>
            <a:endParaRPr lang="it-IT" sz="2800" dirty="0"/>
          </a:p>
          <a:p>
            <a:r>
              <a:rPr lang="it-IT" sz="2800" dirty="0"/>
              <a:t>- È lungo in media 7-8 metri e può contenere mediamente 6 litri.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Il calibro decresce man mano che si procede nel tubo, da 47 mm circa fino a 27mm al termine del tenue.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807009-1E14-914A-9587-F2AA132AD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4" t="11433" r="7258" b="5234"/>
          <a:stretch/>
        </p:blipFill>
        <p:spPr>
          <a:xfrm>
            <a:off x="6231314" y="1160974"/>
            <a:ext cx="5960686" cy="53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67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E33CB2-78CE-1F4A-8175-506F5A8390F8}"/>
              </a:ext>
            </a:extLst>
          </p:cNvPr>
          <p:cNvSpPr txBox="1"/>
          <p:nvPr/>
        </p:nvSpPr>
        <p:spPr>
          <a:xfrm>
            <a:off x="0" y="209006"/>
            <a:ext cx="629629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DUODENO</a:t>
            </a:r>
          </a:p>
          <a:p>
            <a:r>
              <a:rPr lang="it-IT" sz="2800" dirty="0"/>
              <a:t>Il duodeno è la prima parte dell’intestino tenue:</a:t>
            </a:r>
          </a:p>
          <a:p>
            <a:endParaRPr lang="it-IT" sz="2800" dirty="0"/>
          </a:p>
          <a:p>
            <a:r>
              <a:rPr lang="it-IT" sz="2800" dirty="0"/>
              <a:t>- lungo circa 30 cm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Calibro 47 mm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- Inizia all’altezza di L1 a destra della linea mediana dal piloro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Termina a </a:t>
            </a:r>
            <a:r>
              <a:rPr lang="it-IT" sz="2800" dirty="0" err="1"/>
              <a:t>sx</a:t>
            </a:r>
            <a:r>
              <a:rPr lang="it-IT" sz="2800" dirty="0"/>
              <a:t> a livello della fessura </a:t>
            </a:r>
            <a:r>
              <a:rPr lang="it-IT" sz="2800" dirty="0" err="1"/>
              <a:t>duodenodigiunale</a:t>
            </a:r>
            <a:r>
              <a:rPr lang="it-IT" sz="2800" dirty="0"/>
              <a:t> in corrispondenza di L2-L3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BDC46B-2CC1-4F43-A164-88DF21493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15" y="507274"/>
            <a:ext cx="5080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3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ECB570-367F-B144-BBFC-12328666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7041"/>
            <a:ext cx="10515600" cy="1325563"/>
          </a:xfrm>
        </p:spPr>
        <p:txBody>
          <a:bodyPr/>
          <a:lstStyle/>
          <a:p>
            <a:r>
              <a:rPr lang="it-IT" dirty="0"/>
              <a:t>Visceri e vasi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161A23-4A15-8243-AA85-DFB1E6D23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5169"/>
            <a:ext cx="6959600" cy="55245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6B16260-CCE0-B743-8F76-6FC3A74C2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194" y="2170731"/>
            <a:ext cx="5193605" cy="40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32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7CBD9C-6AC3-D54F-927E-F96A3D077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02" y="210988"/>
            <a:ext cx="9277531" cy="66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36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AB654F-DC4C-7E49-88CB-8D8753114CB4}"/>
              </a:ext>
            </a:extLst>
          </p:cNvPr>
          <p:cNvSpPr txBox="1"/>
          <p:nvPr/>
        </p:nvSpPr>
        <p:spPr>
          <a:xfrm>
            <a:off x="4781006" y="2455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77EED8-23EF-4647-8D7C-B98CB3B86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493" y="130282"/>
            <a:ext cx="5901507" cy="672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23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FA9CE6-A388-2347-9C8D-7000BBFFAD66}"/>
              </a:ext>
            </a:extLst>
          </p:cNvPr>
          <p:cNvSpPr txBox="1"/>
          <p:nvPr/>
        </p:nvSpPr>
        <p:spPr>
          <a:xfrm>
            <a:off x="548640" y="653143"/>
            <a:ext cx="37080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FORMA A C </a:t>
            </a:r>
          </a:p>
          <a:p>
            <a:r>
              <a:rPr lang="it-IT" sz="2800" dirty="0"/>
              <a:t>SI DIVIDE IN 4 PORZIONI</a:t>
            </a:r>
          </a:p>
          <a:p>
            <a:r>
              <a:rPr lang="it-IT" sz="2800" dirty="0"/>
              <a:t>-     Superiore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Discendente 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 Orizzontale</a:t>
            </a:r>
          </a:p>
          <a:p>
            <a:r>
              <a:rPr lang="it-IT" sz="2800" dirty="0"/>
              <a:t>-     Ascendente. </a:t>
            </a:r>
          </a:p>
        </p:txBody>
      </p:sp>
    </p:spTree>
    <p:extLst>
      <p:ext uri="{BB962C8B-B14F-4D97-AF65-F5344CB8AC3E}">
        <p14:creationId xmlns:p14="http://schemas.microsoft.com/office/powerpoint/2010/main" val="630997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53E742-3426-F840-A853-46CC23ADEAE6}"/>
              </a:ext>
            </a:extLst>
          </p:cNvPr>
          <p:cNvSpPr txBox="1"/>
          <p:nvPr/>
        </p:nvSpPr>
        <p:spPr>
          <a:xfrm>
            <a:off x="182880" y="1149531"/>
            <a:ext cx="70514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parte superiore è molto breve e mobile: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nel tratto iniziale presenta una dilatazione, il bulbo duodenale.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- È diretta indietro, in alto e a destra e si estende sotto il lobo quadrato del fegato, dal</a:t>
            </a:r>
          </a:p>
          <a:p>
            <a:r>
              <a:rPr lang="it-IT" sz="2800" dirty="0"/>
              <a:t>solco pilorico al collo della cistifellea</a:t>
            </a:r>
          </a:p>
          <a:p>
            <a:endParaRPr lang="it-IT" sz="2800" dirty="0"/>
          </a:p>
          <a:p>
            <a:r>
              <a:rPr lang="it-IT" sz="2800" dirty="0"/>
              <a:t>- A livello della cistifellea piega in basso bruscamente, formando la flessura superiore del duodeno.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CD3BB9-4976-2E4B-B999-B2AF171A8CB6}"/>
              </a:ext>
            </a:extLst>
          </p:cNvPr>
          <p:cNvSpPr txBox="1"/>
          <p:nvPr/>
        </p:nvSpPr>
        <p:spPr>
          <a:xfrm>
            <a:off x="182880" y="209006"/>
            <a:ext cx="624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TRATTO SUPERIORE DEL DUODENO</a:t>
            </a:r>
          </a:p>
        </p:txBody>
      </p:sp>
    </p:spTree>
    <p:extLst>
      <p:ext uri="{BB962C8B-B14F-4D97-AF65-F5344CB8AC3E}">
        <p14:creationId xmlns:p14="http://schemas.microsoft.com/office/powerpoint/2010/main" val="3940511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F55AE4-5D5B-694C-929B-7E09B2955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7" t="26359" r="5511" b="31229"/>
          <a:stretch/>
        </p:blipFill>
        <p:spPr>
          <a:xfrm>
            <a:off x="640079" y="0"/>
            <a:ext cx="10126981" cy="32315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841B99-899F-A947-BFE7-61284412B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33" r="14804" b="49667"/>
          <a:stretch/>
        </p:blipFill>
        <p:spPr>
          <a:xfrm>
            <a:off x="2778554" y="3273624"/>
            <a:ext cx="6113986" cy="35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98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7AA121-FFA1-6447-87D4-419746EA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74"/>
          <a:stretch/>
        </p:blipFill>
        <p:spPr>
          <a:xfrm>
            <a:off x="407306" y="365760"/>
            <a:ext cx="11399906" cy="24003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F5EE37D-8BF0-C643-AF89-D5F5F2922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00" r="4287" b="26333"/>
          <a:stretch/>
        </p:blipFill>
        <p:spPr>
          <a:xfrm>
            <a:off x="0" y="2485089"/>
            <a:ext cx="5336746" cy="4372911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DE4403CB-ECF5-F34E-B707-87D9B52A25B5}"/>
              </a:ext>
            </a:extLst>
          </p:cNvPr>
          <p:cNvCxnSpPr/>
          <p:nvPr/>
        </p:nvCxnSpPr>
        <p:spPr>
          <a:xfrm>
            <a:off x="8572500" y="2560320"/>
            <a:ext cx="0" cy="48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4422E6-249B-2449-98C4-8C0ABC1A7DD9}"/>
              </a:ext>
            </a:extLst>
          </p:cNvPr>
          <p:cNvSpPr txBox="1"/>
          <p:nvPr/>
        </p:nvSpPr>
        <p:spPr>
          <a:xfrm>
            <a:off x="5385232" y="3223260"/>
            <a:ext cx="637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FLESSURA CIRCONDATA DA PERITONEO CHE FORMA IL LEGAMENTO DI TREIZ  ( LEGAMENTO SOSPENSORE DEL DUODENO)</a:t>
            </a:r>
          </a:p>
        </p:txBody>
      </p:sp>
    </p:spTree>
    <p:extLst>
      <p:ext uri="{BB962C8B-B14F-4D97-AF65-F5344CB8AC3E}">
        <p14:creationId xmlns:p14="http://schemas.microsoft.com/office/powerpoint/2010/main" val="994900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C83C67-02F5-C94F-9EEB-1BAF6722C31B}"/>
              </a:ext>
            </a:extLst>
          </p:cNvPr>
          <p:cNvSpPr txBox="1"/>
          <p:nvPr/>
        </p:nvSpPr>
        <p:spPr>
          <a:xfrm>
            <a:off x="0" y="0"/>
            <a:ext cx="2496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IRRORAZIONE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73859D-74FF-2142-B3EA-BBE47916D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9"/>
          <a:stretch/>
        </p:blipFill>
        <p:spPr>
          <a:xfrm>
            <a:off x="0" y="1325880"/>
            <a:ext cx="12192000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6121728-9DFC-5E4D-AA07-D4F5DCC77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630" y="77695"/>
            <a:ext cx="6216550" cy="67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90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EEB9CC4-A581-B248-9F71-F2B25CAE0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70" y="53083"/>
            <a:ext cx="6976110" cy="680491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9D1D8-CF26-9847-8459-EE01FEE763B6}"/>
              </a:ext>
            </a:extLst>
          </p:cNvPr>
          <p:cNvSpPr txBox="1"/>
          <p:nvPr/>
        </p:nvSpPr>
        <p:spPr>
          <a:xfrm>
            <a:off x="228600" y="228600"/>
            <a:ext cx="1930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PANCREAS</a:t>
            </a:r>
          </a:p>
        </p:txBody>
      </p:sp>
    </p:spTree>
    <p:extLst>
      <p:ext uri="{BB962C8B-B14F-4D97-AF65-F5344CB8AC3E}">
        <p14:creationId xmlns:p14="http://schemas.microsoft.com/office/powerpoint/2010/main" val="450960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25D8A7-62CE-DC47-A1A4-C1A310DD780A}"/>
              </a:ext>
            </a:extLst>
          </p:cNvPr>
          <p:cNvSpPr txBox="1"/>
          <p:nvPr/>
        </p:nvSpPr>
        <p:spPr>
          <a:xfrm>
            <a:off x="411481" y="320040"/>
            <a:ext cx="46862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RETROPERITONEALE AD ECCEZIONE DI UNA PICCOLA PARTE DELLA CODA</a:t>
            </a:r>
          </a:p>
          <a:p>
            <a:endParaRPr lang="it-IT" sz="2800" dirty="0"/>
          </a:p>
          <a:p>
            <a:r>
              <a:rPr lang="it-IT" sz="2800" dirty="0"/>
              <a:t>COSTITUITO:</a:t>
            </a:r>
          </a:p>
          <a:p>
            <a:r>
              <a:rPr lang="it-IT" sz="2800" dirty="0"/>
              <a:t> TESTA</a:t>
            </a:r>
          </a:p>
          <a:p>
            <a:r>
              <a:rPr lang="it-IT" sz="2800" dirty="0"/>
              <a:t>PROCESSO UNCINATO  ( PASSA POST AI VESI MESENTERICI SUP)</a:t>
            </a:r>
          </a:p>
          <a:p>
            <a:r>
              <a:rPr lang="it-IT" sz="2800" dirty="0"/>
              <a:t>CORPO </a:t>
            </a:r>
          </a:p>
          <a:p>
            <a:r>
              <a:rPr lang="it-IT" sz="2800" dirty="0"/>
              <a:t>CODA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B8A5EC-92D9-7746-907A-54AF2C350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310" y="53083"/>
            <a:ext cx="6976110" cy="680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2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BD1B809-E623-544B-8BF8-325800D0A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944"/>
            <a:ext cx="11989686" cy="317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2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D20667-F3BB-DE4D-8E59-C8CAF2EAA2E0}"/>
              </a:ext>
            </a:extLst>
          </p:cNvPr>
          <p:cNvSpPr txBox="1"/>
          <p:nvPr/>
        </p:nvSpPr>
        <p:spPr>
          <a:xfrm>
            <a:off x="0" y="0"/>
            <a:ext cx="1932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PANCREAS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5BD52D-D254-D244-B50B-9253DDC332BB}"/>
              </a:ext>
            </a:extLst>
          </p:cNvPr>
          <p:cNvSpPr txBox="1"/>
          <p:nvPr/>
        </p:nvSpPr>
        <p:spPr>
          <a:xfrm>
            <a:off x="0" y="1506280"/>
            <a:ext cx="5727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 </a:t>
            </a:r>
            <a:r>
              <a:rPr lang="it-IT" sz="2800" dirty="0"/>
              <a:t>porzione esocrina: acini pancreatici, che producono secreto che sbocca nel duodeno</a:t>
            </a:r>
          </a:p>
          <a:p>
            <a:r>
              <a:rPr lang="it-IT" sz="2800" dirty="0"/>
              <a:t>discendente mediante due dotti</a:t>
            </a:r>
          </a:p>
          <a:p>
            <a:r>
              <a:rPr lang="it-IT" sz="2800" dirty="0"/>
              <a:t>- Dotto pancreatico principale di </a:t>
            </a:r>
            <a:r>
              <a:rPr lang="it-IT" sz="2800" dirty="0" err="1"/>
              <a:t>Wirsung</a:t>
            </a:r>
            <a:endParaRPr lang="it-IT" sz="2800" dirty="0"/>
          </a:p>
          <a:p>
            <a:r>
              <a:rPr lang="it-IT" sz="2800" dirty="0"/>
              <a:t>- Sotto pancreatico accessorio di Santorini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EF0F16-4864-AB45-B1B9-88F04F5A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1506280"/>
            <a:ext cx="64643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27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8DAF78-E713-8548-A5B9-29F9FF454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30784"/>
            <a:ext cx="6998970" cy="68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55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D4C06D-CBBE-BA44-9380-A4DEDC988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210" y="0"/>
            <a:ext cx="7030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30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AEA1D49-74F0-AD47-A650-7655505A3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2" t="9623" r="12700"/>
          <a:stretch/>
        </p:blipFill>
        <p:spPr>
          <a:xfrm>
            <a:off x="3108960" y="-44095"/>
            <a:ext cx="6080760" cy="69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90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1749FC-F4FA-2946-9516-F117CF4D6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146050"/>
            <a:ext cx="62103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67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73A4E4-027D-DE44-924E-4D401F28FAEA}"/>
              </a:ext>
            </a:extLst>
          </p:cNvPr>
          <p:cNvSpPr txBox="1"/>
          <p:nvPr/>
        </p:nvSpPr>
        <p:spPr>
          <a:xfrm>
            <a:off x="228600" y="365760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TESTA PANCREAS</a:t>
            </a:r>
            <a:r>
              <a:rPr lang="it-IT" sz="2800" dirty="0"/>
              <a:t>: 2 ARCATE ARTERIOSE </a:t>
            </a:r>
          </a:p>
          <a:p>
            <a:r>
              <a:rPr lang="it-IT" sz="2800" dirty="0"/>
              <a:t>ANT: PANCREATICODUODENALE SUP E PANCREATICODUODENALE INF</a:t>
            </a:r>
          </a:p>
          <a:p>
            <a:endParaRPr lang="it-IT" sz="2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D9444D-BBDC-2B46-98B7-A737D29DDF01}"/>
              </a:ext>
            </a:extLst>
          </p:cNvPr>
          <p:cNvSpPr txBox="1"/>
          <p:nvPr/>
        </p:nvSpPr>
        <p:spPr>
          <a:xfrm>
            <a:off x="228600" y="2181642"/>
            <a:ext cx="5100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CORPO E CODA</a:t>
            </a:r>
            <a:r>
              <a:rPr lang="it-IT" sz="2800" dirty="0"/>
              <a:t>: ARTERIA LIENALE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DDFD83-985E-844F-8635-04541A5C6D64}"/>
              </a:ext>
            </a:extLst>
          </p:cNvPr>
          <p:cNvSpPr txBox="1"/>
          <p:nvPr/>
        </p:nvSpPr>
        <p:spPr>
          <a:xfrm>
            <a:off x="228600" y="3351193"/>
            <a:ext cx="35060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VENE</a:t>
            </a:r>
          </a:p>
          <a:p>
            <a:r>
              <a:rPr lang="it-IT" sz="2800" dirty="0"/>
              <a:t>VENA LIENALE</a:t>
            </a:r>
          </a:p>
          <a:p>
            <a:r>
              <a:rPr lang="it-IT" sz="2800" dirty="0"/>
              <a:t>VENEMESENTERICHE –</a:t>
            </a:r>
          </a:p>
          <a:p>
            <a:r>
              <a:rPr lang="it-IT" sz="2800" dirty="0"/>
              <a:t>VENA PORTA.</a:t>
            </a:r>
          </a:p>
        </p:txBody>
      </p:sp>
    </p:spTree>
    <p:extLst>
      <p:ext uri="{BB962C8B-B14F-4D97-AF65-F5344CB8AC3E}">
        <p14:creationId xmlns:p14="http://schemas.microsoft.com/office/powerpoint/2010/main" val="2941980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8846EE-A9CD-1E4A-8DC7-D6B0829CB613}"/>
              </a:ext>
            </a:extLst>
          </p:cNvPr>
          <p:cNvSpPr txBox="1"/>
          <p:nvPr/>
        </p:nvSpPr>
        <p:spPr>
          <a:xfrm>
            <a:off x="365760" y="182880"/>
            <a:ext cx="63093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I linfatici del pancreas</a:t>
            </a:r>
            <a:r>
              <a:rPr lang="it-IT" sz="2800" dirty="0"/>
              <a:t>, drenano:</a:t>
            </a:r>
          </a:p>
          <a:p>
            <a:r>
              <a:rPr lang="it-IT" sz="2800" dirty="0"/>
              <a:t>- testa → superiormente nei linfonodi </a:t>
            </a:r>
            <a:r>
              <a:rPr lang="it-IT" sz="2800" dirty="0">
                <a:solidFill>
                  <a:srgbClr val="FF0000"/>
                </a:solidFill>
              </a:rPr>
              <a:t>pancreaticoduodenali anteriori</a:t>
            </a:r>
            <a:r>
              <a:rPr lang="it-IT" sz="2800" dirty="0"/>
              <a:t>, situati in prossimità della flessura duodenale superiore,</a:t>
            </a:r>
          </a:p>
          <a:p>
            <a:r>
              <a:rPr lang="it-IT" sz="2800" dirty="0"/>
              <a:t>- Testa → inferiormente, nei </a:t>
            </a:r>
            <a:r>
              <a:rPr lang="it-IT" sz="2800" dirty="0">
                <a:solidFill>
                  <a:srgbClr val="FF0000"/>
                </a:solidFill>
              </a:rPr>
              <a:t>linfonodi mesenterici superiori.</a:t>
            </a:r>
          </a:p>
          <a:p>
            <a:r>
              <a:rPr lang="it-IT" sz="2800" dirty="0"/>
              <a:t>- Corpo → metà superiore, </a:t>
            </a:r>
            <a:r>
              <a:rPr lang="it-IT" sz="2800" dirty="0">
                <a:solidFill>
                  <a:srgbClr val="FF0000"/>
                </a:solidFill>
              </a:rPr>
              <a:t>linfonodi dell’arteria lienale</a:t>
            </a:r>
          </a:p>
          <a:p>
            <a:r>
              <a:rPr lang="it-IT" sz="2800" dirty="0"/>
              <a:t>- Corpo → metà inferiore, </a:t>
            </a:r>
            <a:r>
              <a:rPr lang="it-IT" sz="2800" dirty="0">
                <a:solidFill>
                  <a:srgbClr val="FF0000"/>
                </a:solidFill>
              </a:rPr>
              <a:t>linfonodi mesenterici superiori.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Coda </a:t>
            </a:r>
            <a:r>
              <a:rPr lang="it-IT" sz="2800" dirty="0">
                <a:solidFill>
                  <a:srgbClr val="FF0000"/>
                </a:solidFill>
              </a:rPr>
              <a:t>→ linfonodi dell’ilo splenico.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>
                <a:solidFill>
                  <a:srgbClr val="FF0000"/>
                </a:solidFill>
              </a:rPr>
              <a:t>I nervi, </a:t>
            </a:r>
            <a:r>
              <a:rPr lang="it-IT" sz="2800" dirty="0"/>
              <a:t>Provengono dal plesso celiaco.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456C63-22C1-4746-ACFD-A12CAD205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40" y="776377"/>
            <a:ext cx="5943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66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6D7D9A-ADE3-BA4B-BF76-C4F5C04901ED}"/>
              </a:ext>
            </a:extLst>
          </p:cNvPr>
          <p:cNvSpPr txBox="1"/>
          <p:nvPr/>
        </p:nvSpPr>
        <p:spPr>
          <a:xfrm>
            <a:off x="0" y="182880"/>
            <a:ext cx="110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MILZA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C6E445-0EAB-8445-A38D-B07C27BB2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5"/>
          <a:stretch/>
        </p:blipFill>
        <p:spPr>
          <a:xfrm>
            <a:off x="6806545" y="444490"/>
            <a:ext cx="5385455" cy="59918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A574A06-0359-D342-9AA1-C82C593EB2EE}"/>
              </a:ext>
            </a:extLst>
          </p:cNvPr>
          <p:cNvSpPr txBox="1"/>
          <p:nvPr/>
        </p:nvSpPr>
        <p:spPr>
          <a:xfrm>
            <a:off x="0" y="1005840"/>
            <a:ext cx="61493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CONNESSA ALLO STOMACO DAL LEGAMENTO GASTRO LIENALE</a:t>
            </a:r>
          </a:p>
          <a:p>
            <a:endParaRPr lang="it-IT" sz="2800" dirty="0"/>
          </a:p>
          <a:p>
            <a:r>
              <a:rPr lang="it-IT" sz="2800" dirty="0"/>
              <a:t>RENE SX LEGAMENTO SPLENO RENALE ( CONTIENE I VASI SPENICI)</a:t>
            </a:r>
          </a:p>
          <a:p>
            <a:endParaRPr lang="it-IT" sz="2800" dirty="0"/>
          </a:p>
          <a:p>
            <a:r>
              <a:rPr lang="it-IT" sz="2800" dirty="0"/>
              <a:t>DIAFRAMMA LEGAMENTO FRENICO LIENALE</a:t>
            </a:r>
          </a:p>
        </p:txBody>
      </p:sp>
    </p:spTree>
    <p:extLst>
      <p:ext uri="{BB962C8B-B14F-4D97-AF65-F5344CB8AC3E}">
        <p14:creationId xmlns:p14="http://schemas.microsoft.com/office/powerpoint/2010/main" val="3983651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20574A-D08E-5C41-AD8B-832B04F2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0"/>
            <a:ext cx="11261558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21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AEE114-4145-D44F-B348-F11CAE5F0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980" y="92607"/>
            <a:ext cx="6405880" cy="676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B0909CC-525D-684A-B6B9-22A81913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129"/>
            <a:ext cx="8001000" cy="21961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CC6D00F-976C-F240-AFCE-C33A2540E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839" y="699246"/>
            <a:ext cx="4348852" cy="51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54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C9F7F3-4545-484B-97D9-DB9B9BB40C03}"/>
              </a:ext>
            </a:extLst>
          </p:cNvPr>
          <p:cNvSpPr txBox="1"/>
          <p:nvPr/>
        </p:nvSpPr>
        <p:spPr>
          <a:xfrm>
            <a:off x="182880" y="388620"/>
            <a:ext cx="807120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Retrocavità degli epiploon</a:t>
            </a:r>
          </a:p>
          <a:p>
            <a:r>
              <a:rPr lang="it-IT" sz="2800" dirty="0"/>
              <a:t>Tra le logge dello spazio </a:t>
            </a:r>
            <a:r>
              <a:rPr lang="it-IT" sz="2800" dirty="0" err="1"/>
              <a:t>sovramesocolico</a:t>
            </a:r>
            <a:r>
              <a:rPr lang="it-IT" sz="2800" dirty="0"/>
              <a:t> si delimita un recesso esteso della cavità peritoneale, la </a:t>
            </a:r>
            <a:r>
              <a:rPr lang="it-IT" sz="2800" dirty="0">
                <a:solidFill>
                  <a:srgbClr val="FF0000"/>
                </a:solidFill>
              </a:rPr>
              <a:t>retrocavità degli epiploon o borsa omentale</a:t>
            </a:r>
            <a:r>
              <a:rPr lang="it-IT" sz="2800" dirty="0"/>
              <a:t>.</a:t>
            </a:r>
          </a:p>
          <a:p>
            <a:r>
              <a:rPr lang="it-IT" sz="2800" dirty="0"/>
              <a:t>La retrocavità degli epiploon, di forma irregolare, è posta dietro lo stomaco, ma si estende oltre i suoi limiti.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Comunica con la grande cavità peritoneale attraverso il forame epiploico di Winslow</a:t>
            </a:r>
            <a:r>
              <a:rPr lang="it-IT" sz="2800" dirty="0"/>
              <a:t>:</a:t>
            </a:r>
          </a:p>
          <a:p>
            <a:r>
              <a:rPr lang="it-IT" sz="2800" dirty="0"/>
              <a:t> - stretto foro, di 2-3 cm di diametro, che può ridursi a sottile fessura</a:t>
            </a:r>
          </a:p>
          <a:p>
            <a:r>
              <a:rPr lang="it-IT" sz="2800" dirty="0"/>
              <a:t>- Posto 5-6 cm a destra della linea mediana, con orientamento sul piano sagittale</a:t>
            </a:r>
          </a:p>
          <a:p>
            <a:r>
              <a:rPr lang="it-IT" sz="2800" dirty="0"/>
              <a:t>- Volge verso la parete laterale dell’addome</a:t>
            </a:r>
          </a:p>
        </p:txBody>
      </p:sp>
    </p:spTree>
    <p:extLst>
      <p:ext uri="{BB962C8B-B14F-4D97-AF65-F5344CB8AC3E}">
        <p14:creationId xmlns:p14="http://schemas.microsoft.com/office/powerpoint/2010/main" val="1089233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A1A779-B7EE-EB49-BF8D-61D7FF1CF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163" y="0"/>
            <a:ext cx="5411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83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A248A73-6FEB-7A4F-9282-2223C770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798" y="0"/>
            <a:ext cx="9808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68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05FC80-0AB6-9147-A803-CB5F360E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67" y="0"/>
            <a:ext cx="9377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3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27DF160-768A-FE4C-8C41-E6346EB5C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37" b="12982"/>
          <a:stretch/>
        </p:blipFill>
        <p:spPr>
          <a:xfrm>
            <a:off x="2508644" y="20575"/>
            <a:ext cx="7196829" cy="68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12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4BBF0C-D2FE-3546-9FE8-2ADCFCDCA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173" y="0"/>
            <a:ext cx="9511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313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6BF5DF-3D5B-EA4B-BA11-F72C4BB9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173" y="0"/>
            <a:ext cx="9511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432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E4AAD6-0999-614D-8B4E-1F7AEC561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38" y="0"/>
            <a:ext cx="6824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79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A063EC-6159-CE49-8DF5-5221D275D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395" y="0"/>
            <a:ext cx="6561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143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CC3E591-CDBD-024C-B7CE-BEF8066E0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918" y="0"/>
            <a:ext cx="6792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0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CB859-21AC-5E4A-AD27-624C8DFE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206"/>
            <a:ext cx="7798279" cy="1032354"/>
          </a:xfrm>
        </p:spPr>
        <p:txBody>
          <a:bodyPr/>
          <a:lstStyle/>
          <a:p>
            <a:r>
              <a:rPr lang="it-IT" dirty="0"/>
              <a:t>TOPOGRAFICA DELLO STOMACO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E72E67-E64F-B248-85CC-67751C632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1" t="13089" r="1680"/>
          <a:stretch/>
        </p:blipFill>
        <p:spPr>
          <a:xfrm>
            <a:off x="207033" y="897148"/>
            <a:ext cx="9074989" cy="54579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084E14-65AC-B443-BA64-118EAEA9F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0" t="13082" r="9769" b="35849"/>
          <a:stretch/>
        </p:blipFill>
        <p:spPr>
          <a:xfrm>
            <a:off x="7154173" y="2614521"/>
            <a:ext cx="5037827" cy="42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A4C11C-3B60-BC43-9667-3C195E03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918" y="0"/>
            <a:ext cx="6792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90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8E02154-CA90-0042-8BC3-349B56B1CCAC}"/>
              </a:ext>
            </a:extLst>
          </p:cNvPr>
          <p:cNvSpPr/>
          <p:nvPr/>
        </p:nvSpPr>
        <p:spPr>
          <a:xfrm>
            <a:off x="0" y="818147"/>
            <a:ext cx="76360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sz="2800" dirty="0"/>
              <a:t>Il limite superiore dell'organo, che corrisponde alla cupola diaframmatica, è in proiezione definito da una linea che va dal 4° spazio intercostale-5a costa sulla linea </a:t>
            </a:r>
            <a:r>
              <a:rPr lang="it-IT" sz="2800" dirty="0" err="1"/>
              <a:t>emiclaveare</a:t>
            </a:r>
            <a:r>
              <a:rPr lang="it-IT" sz="2800" dirty="0"/>
              <a:t> di destra al 5° spazio intercostale sulla linea </a:t>
            </a:r>
            <a:r>
              <a:rPr lang="it-IT" sz="2800" dirty="0" err="1"/>
              <a:t>emiclaveare</a:t>
            </a:r>
            <a:r>
              <a:rPr lang="it-IT" sz="2800" dirty="0"/>
              <a:t> di sinistra.</a:t>
            </a:r>
          </a:p>
          <a:p>
            <a:endParaRPr lang="it-IT" sz="2800" dirty="0"/>
          </a:p>
          <a:p>
            <a:r>
              <a:rPr lang="it-IT" sz="2800" dirty="0"/>
              <a:t> Il margine inferiore inizia a destra a livello </a:t>
            </a:r>
            <a:r>
              <a:rPr lang="it-IT" sz="2800" dirty="0">
                <a:solidFill>
                  <a:srgbClr val="FF0000"/>
                </a:solidFill>
              </a:rPr>
              <a:t>della 9a-10a costa sull'</a:t>
            </a:r>
            <a:r>
              <a:rPr lang="it-IT" sz="2800" dirty="0" err="1">
                <a:solidFill>
                  <a:srgbClr val="FF0000"/>
                </a:solidFill>
              </a:rPr>
              <a:t>emiclaveare</a:t>
            </a:r>
            <a:r>
              <a:rPr lang="it-IT" sz="2800" dirty="0"/>
              <a:t>, attraversa quindi l'epigastrio, per incrociare l'arcata costale di sinistra a livello della 6a-7a costa sinistra e terminare a livello del 5° spazio intercostale sulla </a:t>
            </a:r>
            <a:r>
              <a:rPr lang="it-IT" sz="2800" dirty="0" err="1"/>
              <a:t>emiclaveare</a:t>
            </a:r>
            <a:r>
              <a:rPr lang="it-IT" sz="2800" dirty="0"/>
              <a:t> di sinistra.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FB7233-61AF-BB47-9005-DF0802F756A2}"/>
              </a:ext>
            </a:extLst>
          </p:cNvPr>
          <p:cNvSpPr txBox="1"/>
          <p:nvPr/>
        </p:nvSpPr>
        <p:spPr>
          <a:xfrm>
            <a:off x="0" y="0"/>
            <a:ext cx="4586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ANATOMIA DI SUPERFICIE </a:t>
            </a:r>
          </a:p>
        </p:txBody>
      </p:sp>
    </p:spTree>
    <p:extLst>
      <p:ext uri="{BB962C8B-B14F-4D97-AF65-F5344CB8AC3E}">
        <p14:creationId xmlns:p14="http://schemas.microsoft.com/office/powerpoint/2010/main" val="9449177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E32F55A-A7E4-CD4D-8B88-90FDBA642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78" y="0"/>
            <a:ext cx="10400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72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5058B29-5508-1443-B345-3E1E35562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05" y="-3811"/>
            <a:ext cx="8486589" cy="66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36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88B94A-861D-944A-A821-93AD506078E5}"/>
              </a:ext>
            </a:extLst>
          </p:cNvPr>
          <p:cNvSpPr txBox="1"/>
          <p:nvPr/>
        </p:nvSpPr>
        <p:spPr>
          <a:xfrm>
            <a:off x="76744" y="962527"/>
            <a:ext cx="26109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IPOCONDRIO DX</a:t>
            </a:r>
          </a:p>
          <a:p>
            <a:r>
              <a:rPr lang="it-IT" sz="2800" dirty="0"/>
              <a:t>EPIGASTRIO</a:t>
            </a:r>
          </a:p>
          <a:p>
            <a:r>
              <a:rPr lang="it-IT" sz="2800" dirty="0"/>
              <a:t>IPOCONDRIO SX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2ACF2B-628A-E247-81B7-744FDDC30FEF}"/>
              </a:ext>
            </a:extLst>
          </p:cNvPr>
          <p:cNvSpPr txBox="1"/>
          <p:nvPr/>
        </p:nvSpPr>
        <p:spPr>
          <a:xfrm>
            <a:off x="160421" y="257723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LIMITI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B024A8-5CD2-DE41-B5FB-EAF90CE64031}"/>
              </a:ext>
            </a:extLst>
          </p:cNvPr>
          <p:cNvSpPr txBox="1"/>
          <p:nvPr/>
        </p:nvSpPr>
        <p:spPr>
          <a:xfrm>
            <a:off x="66776" y="2816713"/>
            <a:ext cx="49886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2 SUPERFICI:</a:t>
            </a:r>
          </a:p>
          <a:p>
            <a:r>
              <a:rPr lang="it-IT" sz="2800" dirty="0"/>
              <a:t>DIAFRAMMATICA (</a:t>
            </a:r>
            <a:r>
              <a:rPr lang="it-IT" sz="2800" dirty="0" err="1"/>
              <a:t>ant</a:t>
            </a:r>
            <a:r>
              <a:rPr lang="it-IT" sz="2800" dirty="0"/>
              <a:t>, </a:t>
            </a:r>
            <a:r>
              <a:rPr lang="it-IT" sz="2800" dirty="0" err="1"/>
              <a:t>sup,post</a:t>
            </a:r>
            <a:r>
              <a:rPr lang="it-IT" sz="2800" dirty="0"/>
              <a:t>) </a:t>
            </a:r>
          </a:p>
          <a:p>
            <a:r>
              <a:rPr lang="it-IT" sz="2800" dirty="0"/>
              <a:t>VISCERALE (</a:t>
            </a:r>
            <a:r>
              <a:rPr lang="it-IT" sz="2800" dirty="0" err="1"/>
              <a:t>inf</a:t>
            </a:r>
            <a:r>
              <a:rPr lang="it-IT" sz="2800" dirty="0"/>
              <a:t>)</a:t>
            </a:r>
          </a:p>
          <a:p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008B0E2-F21C-D148-BC3A-A9F101B7C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2" t="12285" r="10338" b="11579"/>
          <a:stretch/>
        </p:blipFill>
        <p:spPr>
          <a:xfrm>
            <a:off x="6577263" y="79876"/>
            <a:ext cx="5497767" cy="67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23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B798B7-340D-4B47-99F8-871343F7A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096" y="197002"/>
            <a:ext cx="5008657" cy="66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80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EB4EC59-12CE-C74D-B6DC-FE18E9DCF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811" y="550111"/>
            <a:ext cx="6299200" cy="59182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B064D8-701C-0F41-B080-5CDF6D88E08E}"/>
              </a:ext>
            </a:extLst>
          </p:cNvPr>
          <p:cNvSpPr txBox="1"/>
          <p:nvPr/>
        </p:nvSpPr>
        <p:spPr>
          <a:xfrm>
            <a:off x="0" y="100932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SUP SUPERIORE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511539-4264-3247-A5BE-00EF6AF399BC}"/>
              </a:ext>
            </a:extLst>
          </p:cNvPr>
          <p:cNvSpPr txBox="1"/>
          <p:nvPr/>
        </p:nvSpPr>
        <p:spPr>
          <a:xfrm>
            <a:off x="433137" y="1138988"/>
            <a:ext cx="5336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LISCIA A FORMA DI CUPOLA PRENDE RAPPORTO CON IL DIAFRAMMA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6C4229-5B0E-8949-AA3C-89D4DBCE4E84}"/>
              </a:ext>
            </a:extLst>
          </p:cNvPr>
          <p:cNvSpPr txBox="1"/>
          <p:nvPr/>
        </p:nvSpPr>
        <p:spPr>
          <a:xfrm>
            <a:off x="433137" y="3112860"/>
            <a:ext cx="43408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2 RECESSI: </a:t>
            </a:r>
          </a:p>
          <a:p>
            <a:r>
              <a:rPr lang="it-IT" sz="2800" dirty="0"/>
              <a:t>RECESSO SUBFRENICO</a:t>
            </a:r>
          </a:p>
          <a:p>
            <a:r>
              <a:rPr lang="it-IT" sz="2800" dirty="0"/>
              <a:t>RECESSO EPATORENALE ( dx)</a:t>
            </a:r>
          </a:p>
        </p:txBody>
      </p:sp>
    </p:spTree>
    <p:extLst>
      <p:ext uri="{BB962C8B-B14F-4D97-AF65-F5344CB8AC3E}">
        <p14:creationId xmlns:p14="http://schemas.microsoft.com/office/powerpoint/2010/main" val="2760167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8E53D5-3C9C-EE4F-B32F-627FE3389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569" y="300963"/>
            <a:ext cx="8491620" cy="655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654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566D2-5E48-AA43-8DF6-BA7A4B299BE7}"/>
              </a:ext>
            </a:extLst>
          </p:cNvPr>
          <p:cNvSpPr txBox="1"/>
          <p:nvPr/>
        </p:nvSpPr>
        <p:spPr>
          <a:xfrm>
            <a:off x="0" y="0"/>
            <a:ext cx="3238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FACCIA VISCERALE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A804F2-1C07-D240-8719-C7329786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75"/>
            <a:ext cx="11712292" cy="519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55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27321C2-9261-8447-8B94-AE22D440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758"/>
            <a:ext cx="11859755" cy="65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7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59198A4-24D8-CE47-A79D-A91E378D1045}"/>
              </a:ext>
            </a:extLst>
          </p:cNvPr>
          <p:cNvSpPr/>
          <p:nvPr/>
        </p:nvSpPr>
        <p:spPr>
          <a:xfrm>
            <a:off x="457200" y="453241"/>
            <a:ext cx="58704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Forma, posizione e rapporti</a:t>
            </a:r>
          </a:p>
          <a:p>
            <a:endParaRPr lang="it-IT" sz="2800" dirty="0"/>
          </a:p>
          <a:p>
            <a:r>
              <a:rPr lang="it-IT" sz="2800" dirty="0"/>
              <a:t>due facce: </a:t>
            </a:r>
          </a:p>
          <a:p>
            <a:r>
              <a:rPr lang="it-IT" sz="2800" dirty="0"/>
              <a:t>-anteriore e posteriore</a:t>
            </a:r>
          </a:p>
          <a:p>
            <a:r>
              <a:rPr lang="it-IT" sz="2800" dirty="0"/>
              <a:t>- Due margini:</a:t>
            </a:r>
          </a:p>
          <a:p>
            <a:r>
              <a:rPr lang="it-IT" sz="2800" dirty="0"/>
              <a:t>- Piccola curvatura: margine destro, concavo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Grande curvatura: margine sinistro, convesso – 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Due orifizi:</a:t>
            </a:r>
          </a:p>
          <a:p>
            <a:r>
              <a:rPr lang="it-IT" sz="2800" dirty="0"/>
              <a:t>-    Cardia: orifizio esofageo, superiore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BFB50B-7AAB-B647-962E-52784D4F6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67" b="13600"/>
          <a:stretch/>
        </p:blipFill>
        <p:spPr>
          <a:xfrm>
            <a:off x="6238403" y="453241"/>
            <a:ext cx="5953597" cy="58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55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4D01D78-BC73-B44F-81AC-820367EE7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44" y="337174"/>
            <a:ext cx="9015132" cy="621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77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AD12AAC-9802-E44C-B8A2-E781071BC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36" y="53308"/>
            <a:ext cx="9285569" cy="68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452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257DD8-1273-AB46-A2BD-8ADC01D87538}"/>
              </a:ext>
            </a:extLst>
          </p:cNvPr>
          <p:cNvSpPr txBox="1"/>
          <p:nvPr/>
        </p:nvSpPr>
        <p:spPr>
          <a:xfrm>
            <a:off x="128337" y="0"/>
            <a:ext cx="2849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ILO DEL FEGATO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258183-00D6-3544-AF51-BCC6BAAE3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811" y="737937"/>
            <a:ext cx="7069189" cy="47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029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B5CE701-6985-474B-9E48-32D4BA10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693" y="-30189"/>
            <a:ext cx="5776259" cy="68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02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BCD037D-67FC-8341-97FB-42F253BA967B}"/>
              </a:ext>
            </a:extLst>
          </p:cNvPr>
          <p:cNvSpPr/>
          <p:nvPr/>
        </p:nvSpPr>
        <p:spPr>
          <a:xfrm>
            <a:off x="112295" y="841211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/>
              <a:t>Svolge un ruolo come organo impegnato nel metabolismo dell'organismo per la sua </a:t>
            </a:r>
            <a:r>
              <a:rPr lang="it-IT" sz="2800" dirty="0">
                <a:solidFill>
                  <a:srgbClr val="FF0000"/>
                </a:solidFill>
              </a:rPr>
              <a:t>funzione </a:t>
            </a:r>
            <a:r>
              <a:rPr lang="it-IT" sz="2800" dirty="0" err="1">
                <a:solidFill>
                  <a:srgbClr val="FF0000"/>
                </a:solidFill>
              </a:rPr>
              <a:t>glucogenetica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/>
              <a:t>(produzione del glucosio durante il digiuno) e di immagazzinamento del glucosio (funzione </a:t>
            </a:r>
            <a:r>
              <a:rPr lang="it-IT" sz="2800" dirty="0" err="1"/>
              <a:t>glicogenogenetica</a:t>
            </a:r>
            <a:r>
              <a:rPr lang="it-IT" sz="2800" dirty="0"/>
              <a:t>); produce i </a:t>
            </a:r>
            <a:r>
              <a:rPr lang="it-IT" sz="2800" dirty="0">
                <a:solidFill>
                  <a:srgbClr val="FF0000"/>
                </a:solidFill>
              </a:rPr>
              <a:t>fattori della coagulazione </a:t>
            </a:r>
            <a:r>
              <a:rPr lang="it-IT" sz="2800" dirty="0"/>
              <a:t>vitamina K dipendenti; produce l'albumina; interviene nel metabolismo dei lipidi; svolge azioni di </a:t>
            </a:r>
            <a:r>
              <a:rPr lang="it-IT" sz="2800" dirty="0" err="1">
                <a:solidFill>
                  <a:srgbClr val="FF0000"/>
                </a:solidFill>
              </a:rPr>
              <a:t>detossificazione</a:t>
            </a:r>
            <a:r>
              <a:rPr lang="it-IT" sz="2800" dirty="0">
                <a:solidFill>
                  <a:srgbClr val="FF0000"/>
                </a:solidFill>
              </a:rPr>
              <a:t> dalle sostanze</a:t>
            </a:r>
            <a:r>
              <a:rPr lang="it-IT" sz="2800" dirty="0"/>
              <a:t>, in primis dalla bilirubina.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9E466C-3399-5044-BDF9-A682CB63C37C}"/>
              </a:ext>
            </a:extLst>
          </p:cNvPr>
          <p:cNvSpPr txBox="1"/>
          <p:nvPr/>
        </p:nvSpPr>
        <p:spPr>
          <a:xfrm>
            <a:off x="0" y="0"/>
            <a:ext cx="3944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ASPETTO FUNZIONALE</a:t>
            </a:r>
          </a:p>
        </p:txBody>
      </p:sp>
    </p:spTree>
    <p:extLst>
      <p:ext uri="{BB962C8B-B14F-4D97-AF65-F5344CB8AC3E}">
        <p14:creationId xmlns:p14="http://schemas.microsoft.com/office/powerpoint/2010/main" val="3306282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751CEE-C36D-E249-83D7-0DA83E191E99}"/>
              </a:ext>
            </a:extLst>
          </p:cNvPr>
          <p:cNvSpPr txBox="1"/>
          <p:nvPr/>
        </p:nvSpPr>
        <p:spPr>
          <a:xfrm>
            <a:off x="79130" y="87923"/>
            <a:ext cx="3703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VASCOLARIZZAZIONE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5E8A1B-BC27-7D4E-BC31-7F01F0612442}"/>
              </a:ext>
            </a:extLst>
          </p:cNvPr>
          <p:cNvSpPr txBox="1"/>
          <p:nvPr/>
        </p:nvSpPr>
        <p:spPr>
          <a:xfrm>
            <a:off x="79130" y="685800"/>
            <a:ext cx="58390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sangue giunge al fegato attraverso due grandi vasi afferenti:</a:t>
            </a:r>
          </a:p>
          <a:p>
            <a:r>
              <a:rPr lang="it-IT" sz="2800" dirty="0"/>
              <a:t> - vena porta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arteria epatica (arteria gastroepatica)</a:t>
            </a:r>
          </a:p>
          <a:p>
            <a:r>
              <a:rPr lang="it-IT" sz="2800" dirty="0"/>
              <a:t>La vena porta e l’arteria epatica assieme alle vie biliari extraepatiche, ai nervi e ai linfatici, costituiscono il </a:t>
            </a:r>
            <a:r>
              <a:rPr lang="it-IT" sz="2800" u="sng" dirty="0"/>
              <a:t>peduncolo epatico</a:t>
            </a:r>
            <a:r>
              <a:rPr lang="it-IT" sz="2800" dirty="0"/>
              <a:t>:</a:t>
            </a:r>
          </a:p>
          <a:p>
            <a:r>
              <a:rPr lang="it-IT" sz="2800" dirty="0"/>
              <a:t>-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Vena porta posteriore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Arteria epatica anteriore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Dotto epatico comune o dotto coledoco</a:t>
            </a:r>
            <a:endParaRPr lang="it-IT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95010E9-A406-F34A-B342-168F9A70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0" y="1320758"/>
            <a:ext cx="5276850" cy="45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524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2C9A66-ECE9-F547-8873-BE0BDA6B42F9}"/>
              </a:ext>
            </a:extLst>
          </p:cNvPr>
          <p:cNvSpPr txBox="1"/>
          <p:nvPr/>
        </p:nvSpPr>
        <p:spPr>
          <a:xfrm>
            <a:off x="0" y="241300"/>
            <a:ext cx="60833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VENA PORTA</a:t>
            </a:r>
          </a:p>
          <a:p>
            <a:r>
              <a:rPr lang="it-IT" sz="2400" dirty="0"/>
              <a:t>La vena porta origina </a:t>
            </a:r>
            <a:r>
              <a:rPr lang="it-IT" sz="2400" dirty="0">
                <a:solidFill>
                  <a:srgbClr val="FF0000"/>
                </a:solidFill>
              </a:rPr>
              <a:t>dietro la testa del pancreas</a:t>
            </a:r>
            <a:r>
              <a:rPr lang="it-IT" sz="2400" dirty="0"/>
              <a:t> per confluenza di:</a:t>
            </a:r>
          </a:p>
          <a:p>
            <a:r>
              <a:rPr lang="it-IT" sz="2400" dirty="0"/>
              <a:t>- </a:t>
            </a:r>
            <a:r>
              <a:rPr lang="it-IT" sz="2400" b="1" dirty="0"/>
              <a:t>vena mesenterica superiore</a:t>
            </a:r>
          </a:p>
          <a:p>
            <a:r>
              <a:rPr lang="it-IT" sz="2400" dirty="0"/>
              <a:t>- </a:t>
            </a:r>
            <a:r>
              <a:rPr lang="it-IT" sz="2400" b="1" dirty="0"/>
              <a:t>Tronco </a:t>
            </a:r>
            <a:r>
              <a:rPr lang="it-IT" sz="2400" b="1" dirty="0" err="1"/>
              <a:t>splenomesenterico</a:t>
            </a:r>
            <a:r>
              <a:rPr lang="it-IT" sz="2400" b="1" dirty="0"/>
              <a:t> </a:t>
            </a:r>
            <a:r>
              <a:rPr lang="it-IT" sz="2400" dirty="0"/>
              <a:t>(vena lienale + mesenterica inferiore)</a:t>
            </a:r>
          </a:p>
          <a:p>
            <a:r>
              <a:rPr lang="it-IT" sz="2400" dirty="0"/>
              <a:t>Dalla sua origine, si dirige in alto, in avanti e a destra, entrando nel </a:t>
            </a:r>
            <a:r>
              <a:rPr lang="it-IT" sz="2400" dirty="0">
                <a:solidFill>
                  <a:srgbClr val="FF0000"/>
                </a:solidFill>
              </a:rPr>
              <a:t>peduncolo epatico</a:t>
            </a:r>
            <a:r>
              <a:rPr lang="it-IT" sz="2400" dirty="0"/>
              <a:t>:</a:t>
            </a:r>
          </a:p>
          <a:p>
            <a:r>
              <a:rPr lang="it-IT" sz="2400" dirty="0"/>
              <a:t>- giunge in prossimità dell’ilo epatico e si divide in due grossi rami</a:t>
            </a:r>
          </a:p>
          <a:p>
            <a:r>
              <a:rPr lang="it-IT" sz="2400" dirty="0"/>
              <a:t>- </a:t>
            </a:r>
            <a:r>
              <a:rPr lang="it-IT" sz="2400" b="1" dirty="0"/>
              <a:t>Ramo destro</a:t>
            </a:r>
            <a:r>
              <a:rPr lang="it-IT" sz="2400" dirty="0"/>
              <a:t>: più grosso, penetra nel parenchima epatico e si divide in due rami (laterale destro e </a:t>
            </a:r>
            <a:r>
              <a:rPr lang="it-IT" sz="2400" dirty="0" err="1"/>
              <a:t>paramediano</a:t>
            </a:r>
            <a:r>
              <a:rPr lang="it-IT" sz="2400" dirty="0"/>
              <a:t>)</a:t>
            </a:r>
          </a:p>
          <a:p>
            <a:r>
              <a:rPr lang="it-IT" sz="2400" dirty="0"/>
              <a:t>- </a:t>
            </a:r>
            <a:r>
              <a:rPr lang="it-IT" sz="2400" b="1" dirty="0"/>
              <a:t>Ramo sinistro</a:t>
            </a:r>
            <a:r>
              <a:rPr lang="it-IT" sz="2400" dirty="0"/>
              <a:t>: fornisce un ramo laterale sinistro, un ramo </a:t>
            </a:r>
            <a:r>
              <a:rPr lang="it-IT" sz="2400" dirty="0" err="1"/>
              <a:t>paramediale</a:t>
            </a:r>
            <a:r>
              <a:rPr lang="it-IT" sz="2400" dirty="0"/>
              <a:t> sinistro e un ramo per il lobo caudato</a:t>
            </a:r>
          </a:p>
        </p:txBody>
      </p:sp>
    </p:spTree>
    <p:extLst>
      <p:ext uri="{BB962C8B-B14F-4D97-AF65-F5344CB8AC3E}">
        <p14:creationId xmlns:p14="http://schemas.microsoft.com/office/powerpoint/2010/main" val="20224383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53CB91-4C92-604F-9814-1DFC0241B4D0}"/>
              </a:ext>
            </a:extLst>
          </p:cNvPr>
          <p:cNvSpPr txBox="1"/>
          <p:nvPr/>
        </p:nvSpPr>
        <p:spPr>
          <a:xfrm>
            <a:off x="0" y="88900"/>
            <a:ext cx="65913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VENE PORTE ACCESSORIE:</a:t>
            </a:r>
          </a:p>
          <a:p>
            <a:r>
              <a:rPr lang="it-IT" sz="2800" dirty="0"/>
              <a:t> vene che portano sangue venoso al fegato ma si immettono direttamente nella circolazione intraparenchimale senza unirsi al tronco principale della vena porta.</a:t>
            </a:r>
          </a:p>
          <a:p>
            <a:endParaRPr lang="it-IT" sz="2800" dirty="0"/>
          </a:p>
          <a:p>
            <a:r>
              <a:rPr lang="it-IT" sz="2800" dirty="0"/>
              <a:t>Si riconoscono come vene porte accessorie i seguenti gruppi:</a:t>
            </a:r>
          </a:p>
          <a:p>
            <a:pPr marL="285750" indent="-285750">
              <a:buFontTx/>
              <a:buChar char="-"/>
            </a:pPr>
            <a:r>
              <a:rPr lang="it-IT" sz="2800" dirty="0">
                <a:solidFill>
                  <a:srgbClr val="FF0000"/>
                </a:solidFill>
              </a:rPr>
              <a:t>Vene del legamento falciforme</a:t>
            </a:r>
            <a:r>
              <a:rPr lang="it-IT" sz="2800" dirty="0"/>
              <a:t>: costituiscono il gruppo diaframmatico </a:t>
            </a:r>
          </a:p>
          <a:p>
            <a:pPr marL="285750" indent="-285750">
              <a:buFontTx/>
              <a:buChar char="-"/>
            </a:pPr>
            <a:r>
              <a:rPr lang="it-IT" sz="2800" dirty="0">
                <a:solidFill>
                  <a:srgbClr val="FF0000"/>
                </a:solidFill>
              </a:rPr>
              <a:t>Vene cistiche</a:t>
            </a:r>
            <a:r>
              <a:rPr lang="it-IT" sz="2800" dirty="0"/>
              <a:t>: provengono dalle pareti della cistifellea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Vene paraombelicali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Vene del piccolo omento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52942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F717EE-D95F-9C4F-8C70-D33D3E1E9C68}"/>
              </a:ext>
            </a:extLst>
          </p:cNvPr>
          <p:cNvSpPr txBox="1"/>
          <p:nvPr/>
        </p:nvSpPr>
        <p:spPr>
          <a:xfrm>
            <a:off x="114300" y="190500"/>
            <a:ext cx="118999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ARTERIA EPATICA</a:t>
            </a:r>
          </a:p>
          <a:p>
            <a:r>
              <a:rPr lang="it-IT" sz="2800" dirty="0"/>
              <a:t>L’arteria epatica origina dal tronco celiaco </a:t>
            </a:r>
          </a:p>
          <a:p>
            <a:r>
              <a:rPr lang="it-IT" sz="2800" dirty="0"/>
              <a:t>come arteria epatica comune, </a:t>
            </a:r>
          </a:p>
          <a:p>
            <a:r>
              <a:rPr lang="it-IT" sz="2800" dirty="0"/>
              <a:t>portandosi in avanti e da sinistra verso destra, da origine a collaterali: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Arteria gastrica destra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Arteria gastroduodenale</a:t>
            </a:r>
          </a:p>
          <a:p>
            <a:r>
              <a:rPr lang="it-IT" sz="2800" dirty="0"/>
              <a:t>Diventa dunque arteria </a:t>
            </a:r>
            <a:r>
              <a:rPr lang="it-IT" sz="2800" dirty="0">
                <a:solidFill>
                  <a:srgbClr val="FF0000"/>
                </a:solidFill>
              </a:rPr>
              <a:t>epatica propria </a:t>
            </a:r>
            <a:r>
              <a:rPr lang="it-IT" sz="2800" dirty="0"/>
              <a:t>ed entra a far parte </a:t>
            </a:r>
            <a:r>
              <a:rPr lang="it-IT" sz="2800" dirty="0">
                <a:solidFill>
                  <a:srgbClr val="FF0000"/>
                </a:solidFill>
              </a:rPr>
              <a:t>del peduncolo epatico</a:t>
            </a:r>
            <a:r>
              <a:rPr lang="it-IT" sz="2800" dirty="0"/>
              <a:t>, fino all’ilo, dove si divide in: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arteria epatica destra</a:t>
            </a:r>
            <a:r>
              <a:rPr lang="it-IT" sz="2800" dirty="0"/>
              <a:t>: con calibro maggiore. Da origine nella maggior parte dei casi all’arteria cistica e si divide nel parenchima in rami destinati ai segmenti anteriori e posteriori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Arteria epatica sinistra</a:t>
            </a:r>
            <a:r>
              <a:rPr lang="it-IT" sz="2800" dirty="0"/>
              <a:t>: fornisce rami per il segmento laterale, mediale e lobo caudato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69414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8EF044-1C53-B049-B6F7-358E945C6EED}"/>
              </a:ext>
            </a:extLst>
          </p:cNvPr>
          <p:cNvSpPr txBox="1"/>
          <p:nvPr/>
        </p:nvSpPr>
        <p:spPr>
          <a:xfrm>
            <a:off x="190500" y="152401"/>
            <a:ext cx="116967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VENE EPATICHE</a:t>
            </a:r>
          </a:p>
          <a:p>
            <a:r>
              <a:rPr lang="it-IT" sz="2800" dirty="0"/>
              <a:t>Le vene epatiche costituiscono le vene emissarie del fegato, che portano il sangue nella vena cava inferiore:</a:t>
            </a:r>
          </a:p>
          <a:p>
            <a:r>
              <a:rPr lang="it-IT" sz="2800" dirty="0"/>
              <a:t>- Originano dalla </a:t>
            </a:r>
            <a:r>
              <a:rPr lang="it-IT" sz="2800" dirty="0">
                <a:solidFill>
                  <a:srgbClr val="FF0000"/>
                </a:solidFill>
              </a:rPr>
              <a:t>confluenza</a:t>
            </a:r>
            <a:r>
              <a:rPr lang="it-IT" sz="2800" dirty="0"/>
              <a:t> delle </a:t>
            </a:r>
            <a:r>
              <a:rPr lang="it-IT" sz="2800" dirty="0">
                <a:solidFill>
                  <a:srgbClr val="FF0000"/>
                </a:solidFill>
              </a:rPr>
              <a:t>vene </a:t>
            </a:r>
            <a:r>
              <a:rPr lang="it-IT" sz="2800" dirty="0" err="1">
                <a:solidFill>
                  <a:srgbClr val="FF0000"/>
                </a:solidFill>
              </a:rPr>
              <a:t>centrolobulari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/>
              <a:t>nelle </a:t>
            </a:r>
            <a:r>
              <a:rPr lang="it-IT" sz="2800" dirty="0">
                <a:solidFill>
                  <a:srgbClr val="FF0000"/>
                </a:solidFill>
              </a:rPr>
              <a:t>vene </a:t>
            </a:r>
            <a:r>
              <a:rPr lang="it-IT" sz="2800" dirty="0" err="1">
                <a:solidFill>
                  <a:srgbClr val="FF0000"/>
                </a:solidFill>
              </a:rPr>
              <a:t>sottolobulari</a:t>
            </a:r>
            <a:r>
              <a:rPr lang="it-IT" sz="2800" dirty="0"/>
              <a:t>, le quali si riuniscono a formare i tronchi principali</a:t>
            </a:r>
          </a:p>
          <a:p>
            <a:r>
              <a:rPr lang="it-IT" sz="2800" dirty="0"/>
              <a:t>- </a:t>
            </a:r>
            <a:r>
              <a:rPr lang="it-IT" sz="2800" b="1" dirty="0"/>
              <a:t>Vena epatica destra</a:t>
            </a:r>
          </a:p>
          <a:p>
            <a:r>
              <a:rPr lang="it-IT" sz="2800" b="1" dirty="0"/>
              <a:t>- Vena epatica mediana </a:t>
            </a:r>
          </a:p>
          <a:p>
            <a:r>
              <a:rPr lang="it-IT" sz="2800" b="1" dirty="0"/>
              <a:t>- Vena epatica sinistra</a:t>
            </a:r>
          </a:p>
          <a:p>
            <a:r>
              <a:rPr lang="it-IT" sz="2800" dirty="0"/>
              <a:t>- Questi sboccano nella vena cava inferiore a livello della fossa della vena cava sulla faccia posteriore del fegato, senza uscire dal parenchima.</a:t>
            </a:r>
          </a:p>
        </p:txBody>
      </p:sp>
    </p:spTree>
    <p:extLst>
      <p:ext uri="{BB962C8B-B14F-4D97-AF65-F5344CB8AC3E}">
        <p14:creationId xmlns:p14="http://schemas.microsoft.com/office/powerpoint/2010/main" val="203915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6B72CBC-6428-514D-B64F-BB5F9EA4129D}"/>
              </a:ext>
            </a:extLst>
          </p:cNvPr>
          <p:cNvSpPr/>
          <p:nvPr/>
        </p:nvSpPr>
        <p:spPr>
          <a:xfrm>
            <a:off x="278674" y="58847"/>
            <a:ext cx="781144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pareti hanno superficie liscia e leggermente convessa:</a:t>
            </a:r>
          </a:p>
          <a:p>
            <a:r>
              <a:rPr lang="it-IT" dirty="0"/>
              <a:t>- </a:t>
            </a:r>
            <a:r>
              <a:rPr lang="it-IT" b="1" dirty="0"/>
              <a:t>anteriore</a:t>
            </a:r>
            <a:r>
              <a:rPr lang="it-IT" dirty="0"/>
              <a:t>: guarda in avanti, leggermente in alto e a destra (verso il fegato)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Posteriore</a:t>
            </a:r>
            <a:r>
              <a:rPr lang="it-IT" dirty="0"/>
              <a:t>: posta indietro, leggermente in basso e rivolta a sinistra. I margini, curvilinei e disuguali tra loro, segnano il limite tra le due pareti.</a:t>
            </a:r>
          </a:p>
          <a:p>
            <a:r>
              <a:rPr lang="it-IT" dirty="0"/>
              <a:t>La piccola curvatura è </a:t>
            </a:r>
            <a:r>
              <a:rPr lang="it-IT" b="1" dirty="0"/>
              <a:t>concava</a:t>
            </a:r>
            <a:r>
              <a:rPr lang="it-IT" dirty="0"/>
              <a:t> e lunga </a:t>
            </a:r>
            <a:r>
              <a:rPr lang="it-IT" b="1" dirty="0"/>
              <a:t>in media 15 cm</a:t>
            </a:r>
            <a:r>
              <a:rPr lang="it-IT" dirty="0"/>
              <a:t>, descrivendo una cura aperta in alto e a destra:</a:t>
            </a:r>
          </a:p>
          <a:p>
            <a:r>
              <a:rPr lang="it-IT" dirty="0"/>
              <a:t>- inizia dal cardia</a:t>
            </a:r>
          </a:p>
          <a:p>
            <a:r>
              <a:rPr lang="it-IT" dirty="0"/>
              <a:t>- Scende inizialmente quasi verticalmente</a:t>
            </a:r>
          </a:p>
          <a:p>
            <a:r>
              <a:rPr lang="it-IT" dirty="0"/>
              <a:t>- Poi si inflette in alto e indietro, formando la piega angolare</a:t>
            </a:r>
          </a:p>
          <a:p>
            <a:r>
              <a:rPr lang="it-IT" dirty="0"/>
              <a:t>- Successivamente raggiunge il piloro, dove continua nel margine superiore del duodeno.</a:t>
            </a:r>
          </a:p>
          <a:p>
            <a:r>
              <a:rPr lang="it-IT" dirty="0"/>
              <a:t>La grande curvatura è lunga </a:t>
            </a:r>
            <a:r>
              <a:rPr lang="it-IT" b="1" dirty="0"/>
              <a:t>circa 40 cm </a:t>
            </a:r>
            <a:r>
              <a:rPr lang="it-IT" dirty="0"/>
              <a:t>e si presenta fortemente </a:t>
            </a:r>
            <a:r>
              <a:rPr lang="it-IT" b="1" dirty="0"/>
              <a:t>convessa</a:t>
            </a:r>
            <a:r>
              <a:rPr lang="it-IT" dirty="0"/>
              <a:t>:</a:t>
            </a:r>
          </a:p>
          <a:p>
            <a:r>
              <a:rPr lang="it-IT" dirty="0"/>
              <a:t>- inizia a livello del cardia sul contorno sinistro dell’esofago, formando un angolo acuto</a:t>
            </a:r>
          </a:p>
          <a:p>
            <a:r>
              <a:rPr lang="it-IT" dirty="0"/>
              <a:t>(incisura cardiale)</a:t>
            </a:r>
          </a:p>
          <a:p>
            <a:r>
              <a:rPr lang="it-IT" dirty="0"/>
              <a:t>- Si porta in alto</a:t>
            </a:r>
          </a:p>
          <a:p>
            <a:r>
              <a:rPr lang="it-IT" dirty="0"/>
              <a:t>- Dopo l’incisura cardiale descrive una curva aperta inferiormente che delimita il fondo</a:t>
            </a:r>
          </a:p>
          <a:p>
            <a:r>
              <a:rPr lang="it-IT" dirty="0"/>
              <a:t>dello stomaco</a:t>
            </a:r>
          </a:p>
          <a:p>
            <a:r>
              <a:rPr lang="it-IT" dirty="0"/>
              <a:t>- Discende quasi verticalmente in basso</a:t>
            </a:r>
          </a:p>
          <a:p>
            <a:r>
              <a:rPr lang="it-IT" dirty="0"/>
              <a:t>- Si incurva poi gradualmente in alto, per raggiungere il piloro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5DAEC8-B933-464B-89CD-6305DA15B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949" y="1848731"/>
            <a:ext cx="3882570" cy="232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496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7D1818-FF25-E943-8849-A9DA8CF52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18" b="13148"/>
          <a:stretch/>
        </p:blipFill>
        <p:spPr>
          <a:xfrm>
            <a:off x="0" y="457200"/>
            <a:ext cx="12149129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34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E23CF0A-E248-B147-B01D-FEFA22C84DFE}"/>
              </a:ext>
            </a:extLst>
          </p:cNvPr>
          <p:cNvSpPr/>
          <p:nvPr/>
        </p:nvSpPr>
        <p:spPr>
          <a:xfrm>
            <a:off x="228600" y="0"/>
            <a:ext cx="51689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VASI LINFATICI</a:t>
            </a:r>
          </a:p>
          <a:p>
            <a:r>
              <a:rPr lang="it-IT" sz="2800" dirty="0"/>
              <a:t>I linfatici superficiali, che decorrono sotto la sierosa peritoneale, possono, a seconda del</a:t>
            </a:r>
          </a:p>
          <a:p>
            <a:r>
              <a:rPr lang="it-IT" sz="2800" dirty="0"/>
              <a:t>settore, scaricare in:</a:t>
            </a:r>
          </a:p>
          <a:p>
            <a:r>
              <a:rPr lang="it-IT" sz="2800" dirty="0"/>
              <a:t>- linfonodi dell’ilo epatico</a:t>
            </a:r>
          </a:p>
          <a:p>
            <a:r>
              <a:rPr lang="it-IT" sz="2800" dirty="0"/>
              <a:t>- Linfonodi </a:t>
            </a:r>
            <a:r>
              <a:rPr lang="it-IT" sz="2800" dirty="0" err="1"/>
              <a:t>paraaortici</a:t>
            </a:r>
            <a:endParaRPr lang="it-IT" sz="2800" dirty="0"/>
          </a:p>
          <a:p>
            <a:r>
              <a:rPr lang="it-IT" sz="2800" dirty="0"/>
              <a:t>- Linfonodi sopradiaframmatici</a:t>
            </a:r>
          </a:p>
          <a:p>
            <a:r>
              <a:rPr lang="it-IT" sz="2800" dirty="0"/>
              <a:t>- Linfonodi </a:t>
            </a:r>
            <a:r>
              <a:rPr lang="it-IT" sz="2800" dirty="0" err="1"/>
              <a:t>retroxifoidei</a:t>
            </a:r>
            <a:r>
              <a:rPr lang="it-IT" sz="2800" dirty="0"/>
              <a:t> (seguendo il legamento falciforme)</a:t>
            </a:r>
          </a:p>
        </p:txBody>
      </p:sp>
    </p:spTree>
    <p:extLst>
      <p:ext uri="{BB962C8B-B14F-4D97-AF65-F5344CB8AC3E}">
        <p14:creationId xmlns:p14="http://schemas.microsoft.com/office/powerpoint/2010/main" val="673853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0A6682-2760-4C47-AD27-E3BEB1D76F3E}"/>
              </a:ext>
            </a:extLst>
          </p:cNvPr>
          <p:cNvSpPr txBox="1"/>
          <p:nvPr/>
        </p:nvSpPr>
        <p:spPr>
          <a:xfrm>
            <a:off x="0" y="139700"/>
            <a:ext cx="114453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CISTIFELLEA E DOTTO CISTICO</a:t>
            </a:r>
          </a:p>
          <a:p>
            <a:r>
              <a:rPr lang="it-IT" sz="2400" dirty="0"/>
              <a:t>La cistifellea è un serbatoio d’accumulo e concentrazione della bile prima che questa venga immessa nel duodeno:</a:t>
            </a:r>
          </a:p>
          <a:p>
            <a:r>
              <a:rPr lang="it-IT" sz="2400" dirty="0"/>
              <a:t>- forma di pera,</a:t>
            </a:r>
          </a:p>
          <a:p>
            <a:r>
              <a:rPr lang="it-IT" sz="2400" dirty="0"/>
              <a:t>- Assieme al suo dotto, il dotto cistico, costituisce la via biliare accessoria.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- Situata nella concavità </a:t>
            </a:r>
            <a:r>
              <a:rPr lang="it-IT" sz="2400" dirty="0"/>
              <a:t>slargata del solco sagittale destro del fegato, sulla faccia</a:t>
            </a:r>
          </a:p>
          <a:p>
            <a:r>
              <a:rPr lang="it-IT" sz="2400" dirty="0"/>
              <a:t>inferiore, </a:t>
            </a:r>
            <a:r>
              <a:rPr lang="it-IT" sz="2400" dirty="0">
                <a:solidFill>
                  <a:srgbClr val="FF0000"/>
                </a:solidFill>
              </a:rPr>
              <a:t>la fossa cistica</a:t>
            </a:r>
            <a:r>
              <a:rPr lang="it-IT" sz="2400" dirty="0"/>
              <a:t>.</a:t>
            </a:r>
          </a:p>
          <a:p>
            <a:r>
              <a:rPr lang="it-IT" sz="2400" dirty="0"/>
              <a:t>- Con il fondo, determina una larga incisura sul margine anteriore del fegato, la incisura</a:t>
            </a:r>
          </a:p>
          <a:p>
            <a:r>
              <a:rPr lang="it-IT" sz="2400" dirty="0"/>
              <a:t>cistica,</a:t>
            </a:r>
          </a:p>
          <a:p>
            <a:r>
              <a:rPr lang="it-IT" sz="2400" dirty="0"/>
              <a:t>La cistifellea </a:t>
            </a:r>
            <a:r>
              <a:rPr lang="it-IT" sz="2400" dirty="0">
                <a:solidFill>
                  <a:srgbClr val="FF0000"/>
                </a:solidFill>
              </a:rPr>
              <a:t>è lunga 8-10 </a:t>
            </a:r>
            <a:r>
              <a:rPr lang="it-IT" sz="2400" dirty="0"/>
              <a:t>cm e </a:t>
            </a:r>
            <a:r>
              <a:rPr lang="it-IT" sz="2400" dirty="0">
                <a:solidFill>
                  <a:srgbClr val="FF0000"/>
                </a:solidFill>
              </a:rPr>
              <a:t>larga 3-4 cm</a:t>
            </a:r>
            <a:r>
              <a:rPr lang="it-IT" sz="2400" dirty="0"/>
              <a:t>, potendo portare circa </a:t>
            </a:r>
            <a:r>
              <a:rPr lang="it-IT" sz="2400" dirty="0">
                <a:solidFill>
                  <a:srgbClr val="FF0000"/>
                </a:solidFill>
              </a:rPr>
              <a:t>0,4-0,7 dl </a:t>
            </a:r>
            <a:r>
              <a:rPr lang="it-IT" sz="2400" dirty="0"/>
              <a:t>di bile. </a:t>
            </a:r>
          </a:p>
          <a:p>
            <a:r>
              <a:rPr lang="it-IT" sz="2400" dirty="0"/>
              <a:t>In essa</a:t>
            </a:r>
          </a:p>
          <a:p>
            <a:r>
              <a:rPr lang="it-IT" sz="2400" dirty="0"/>
              <a:t>si possono distinguere tre porzioni: </a:t>
            </a:r>
          </a:p>
          <a:p>
            <a:r>
              <a:rPr lang="it-IT" sz="2400" dirty="0"/>
              <a:t>-    Fondo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Corpo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 Collo</a:t>
            </a:r>
          </a:p>
        </p:txBody>
      </p:sp>
    </p:spTree>
    <p:extLst>
      <p:ext uri="{BB962C8B-B14F-4D97-AF65-F5344CB8AC3E}">
        <p14:creationId xmlns:p14="http://schemas.microsoft.com/office/powerpoint/2010/main" val="19998091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3609072-14CB-8E4E-9A87-394ABE0F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21" y="292100"/>
            <a:ext cx="8861729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01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18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E7EC1F-3E3E-B242-B590-A817354B9CFF}"/>
              </a:ext>
            </a:extLst>
          </p:cNvPr>
          <p:cNvSpPr txBox="1"/>
          <p:nvPr/>
        </p:nvSpPr>
        <p:spPr>
          <a:xfrm>
            <a:off x="123986" y="170481"/>
            <a:ext cx="734619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Il cardia è l’orifizio superiore di comunicazione tra lo stomaco e l’esofago:</a:t>
            </a:r>
          </a:p>
          <a:p>
            <a:r>
              <a:rPr lang="it-IT" sz="2800" dirty="0"/>
              <a:t>- È segnato sulla superficie esterna dall’incisura cardiale.</a:t>
            </a:r>
          </a:p>
          <a:p>
            <a:r>
              <a:rPr lang="it-IT" sz="2800" dirty="0"/>
              <a:t>- Dal punto di vista strutturale, non rappresenta un vero e proprio sfintere anatomico, ma</a:t>
            </a:r>
          </a:p>
          <a:p>
            <a:r>
              <a:rPr lang="it-IT" sz="2800" dirty="0"/>
              <a:t>soltanto funzionale</a:t>
            </a:r>
          </a:p>
          <a:p>
            <a:r>
              <a:rPr lang="it-IT" sz="2800" dirty="0"/>
              <a:t>- In questo punto si ha il passaggio dalla mucosa gastrica alla mucosa esofagea, di natura differente.</a:t>
            </a:r>
          </a:p>
          <a:p>
            <a:r>
              <a:rPr lang="it-IT" sz="2800" b="1" dirty="0"/>
              <a:t>Il piloro è l’orifizio inferiore di comunicazione tra stomaco e duodeno</a:t>
            </a:r>
            <a:r>
              <a:rPr lang="it-IT" sz="2800" dirty="0"/>
              <a:t>:</a:t>
            </a:r>
          </a:p>
          <a:p>
            <a:r>
              <a:rPr lang="it-IT" sz="2800" dirty="0"/>
              <a:t>- è segnato sulla superficie esterna da un solco anulare, il solco pilorico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87B6D0-D4E5-6B45-9F34-925C3BC2C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709" y="898902"/>
            <a:ext cx="4774612" cy="3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36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1972</Words>
  <Application>Microsoft Macintosh PowerPoint</Application>
  <PresentationFormat>Widescreen</PresentationFormat>
  <Paragraphs>247</Paragraphs>
  <Slides>84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84</vt:i4>
      </vt:variant>
    </vt:vector>
  </HeadingPairs>
  <TitlesOfParts>
    <vt:vector size="90" baseType="lpstr">
      <vt:lpstr>Arial</vt:lpstr>
      <vt:lpstr>Calibri</vt:lpstr>
      <vt:lpstr>Calibri Light</vt:lpstr>
      <vt:lpstr>Comic Sans MS</vt:lpstr>
      <vt:lpstr>HelveticaNeue</vt:lpstr>
      <vt:lpstr>Tema di Office</vt:lpstr>
      <vt:lpstr>  TOPOGRAFICA VASI, VISCERI  SPAZIO SOVRAMESOCOLICO</vt:lpstr>
      <vt:lpstr>Presentazione standard di PowerPoint</vt:lpstr>
      <vt:lpstr>Visceri e vasi</vt:lpstr>
      <vt:lpstr>Presentazione standard di PowerPoint</vt:lpstr>
      <vt:lpstr>Presentazione standard di PowerPoint</vt:lpstr>
      <vt:lpstr>TOPOGRAFICA DELLO STOMACO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Richiamo clinico ernia iatale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Addome  TOPOGRAFICA VASI, VISCERI</dc:title>
  <dc:creator>Vanessa Nicolin</dc:creator>
  <cp:lastModifiedBy>Vanessa Nicolin</cp:lastModifiedBy>
  <cp:revision>37</cp:revision>
  <dcterms:created xsi:type="dcterms:W3CDTF">2019-11-21T13:15:34Z</dcterms:created>
  <dcterms:modified xsi:type="dcterms:W3CDTF">2019-11-27T09:10:23Z</dcterms:modified>
</cp:coreProperties>
</file>