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wav" ContentType="audio/wav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1" d="100"/>
          <a:sy n="91" d="100"/>
        </p:scale>
        <p:origin x="-84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it-IT" smtClean="0"/>
              <a:t>Fare clic per modificare stile</a:t>
            </a:r>
            <a:endParaRPr kumimoji="0" lang="en-US"/>
          </a:p>
        </p:txBody>
      </p:sp>
      <p:sp>
        <p:nvSpPr>
          <p:cNvPr id="22" name="Sottotitolo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F088E4-10FD-0A42-9AF2-66826BB19DAC}" type="datetimeFigureOut">
              <a:rPr lang="it-IT" smtClean="0"/>
              <a:t>14/04/20</a:t>
            </a:fld>
            <a:endParaRPr lang="it-IT"/>
          </a:p>
        </p:txBody>
      </p:sp>
      <p:sp>
        <p:nvSpPr>
          <p:cNvPr id="20" name="Segnaposto piè di pagina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A60B8B7-D070-A44D-9C42-36AD50840B59}" type="slidenum">
              <a:rPr lang="it-IT" smtClean="0"/>
              <a:t>‹n.›</a:t>
            </a:fld>
            <a:endParaRPr lang="it-IT"/>
          </a:p>
        </p:txBody>
      </p:sp>
      <p:sp>
        <p:nvSpPr>
          <p:cNvPr id="8" name="Ovale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e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it-IT" smtClean="0"/>
              <a:t>Fare clic per modificare stile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it-IT" smtClean="0"/>
              <a:t>Fare clic per modificare gli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F088E4-10FD-0A42-9AF2-66826BB19DAC}" type="datetimeFigureOut">
              <a:rPr lang="it-IT" smtClean="0"/>
              <a:t>14/04/20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A60B8B7-D070-A44D-9C42-36AD50840B59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it-IT" smtClean="0"/>
              <a:t>Fare clic per modificare stile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it-IT" smtClean="0"/>
              <a:t>Fare clic per modificare gli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F088E4-10FD-0A42-9AF2-66826BB19DAC}" type="datetimeFigureOut">
              <a:rPr lang="it-IT" smtClean="0"/>
              <a:t>14/04/20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A60B8B7-D070-A44D-9C42-36AD50840B59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it-IT" smtClean="0"/>
              <a:t>Fare clic per modificare stile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it-IT" smtClean="0"/>
              <a:t>Fare clic per modificare gli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F088E4-10FD-0A42-9AF2-66826BB19DAC}" type="datetimeFigureOut">
              <a:rPr lang="it-IT" smtClean="0"/>
              <a:t>14/04/20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A60B8B7-D070-A44D-9C42-36AD50840B59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it-IT" smtClean="0"/>
              <a:t>Fare clic per modificare stile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F088E4-10FD-0A42-9AF2-66826BB19DAC}" type="datetimeFigureOut">
              <a:rPr lang="it-IT" smtClean="0"/>
              <a:t>14/04/20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A60B8B7-D070-A44D-9C42-36AD50840B59}" type="slidenum">
              <a:rPr lang="it-IT" smtClean="0"/>
              <a:t>‹n.›</a:t>
            </a:fld>
            <a:endParaRPr lang="it-IT"/>
          </a:p>
        </p:txBody>
      </p:sp>
      <p:sp>
        <p:nvSpPr>
          <p:cNvPr id="10" name="Rettangolo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e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e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it-IT" smtClean="0"/>
              <a:t>Fare clic per modificare stile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it-IT" smtClean="0"/>
              <a:t>Fare clic per modificare gli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it-IT" smtClean="0"/>
              <a:t>Fare clic per modificare gli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F088E4-10FD-0A42-9AF2-66826BB19DAC}" type="datetimeFigureOut">
              <a:rPr lang="it-IT" smtClean="0"/>
              <a:t>14/04/20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A60B8B7-D070-A44D-9C42-36AD50840B59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it-IT" smtClean="0"/>
              <a:t>Fare clic per modificare stile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gli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gli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it-IT" smtClean="0"/>
              <a:t>Fare clic per modificare gli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it-IT" smtClean="0"/>
              <a:t>Fare clic per modificare gli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F088E4-10FD-0A42-9AF2-66826BB19DAC}" type="datetimeFigureOut">
              <a:rPr lang="it-IT" smtClean="0"/>
              <a:t>14/04/20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A60B8B7-D070-A44D-9C42-36AD50840B59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it-IT" smtClean="0"/>
              <a:t>Fare clic per modificare stile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F088E4-10FD-0A42-9AF2-66826BB19DAC}" type="datetimeFigureOut">
              <a:rPr lang="it-IT" smtClean="0"/>
              <a:t>14/04/20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A60B8B7-D070-A44D-9C42-36AD50840B59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F088E4-10FD-0A42-9AF2-66826BB19DAC}" type="datetimeFigureOut">
              <a:rPr lang="it-IT" smtClean="0"/>
              <a:t>14/04/20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A60B8B7-D070-A44D-9C42-36AD50840B59}" type="slidenum">
              <a:rPr lang="it-IT" smtClean="0"/>
              <a:t>‹n.›</a:t>
            </a:fld>
            <a:endParaRPr lang="it-IT"/>
          </a:p>
        </p:txBody>
      </p:sp>
      <p:sp>
        <p:nvSpPr>
          <p:cNvPr id="6" name="Rettangolo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it-IT" smtClean="0"/>
              <a:t>Fare clic per modificare stile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it-IT" smtClean="0"/>
              <a:t>Fare clic per modificare gli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F088E4-10FD-0A42-9AF2-66826BB19DAC}" type="datetimeFigureOut">
              <a:rPr lang="it-IT" smtClean="0"/>
              <a:t>14/04/20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A60B8B7-D070-A44D-9C42-36AD50840B59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it-IT" smtClean="0"/>
              <a:t>Fare clic per modificare stile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F088E4-10FD-0A42-9AF2-66826BB19DAC}" type="datetimeFigureOut">
              <a:rPr lang="it-IT" smtClean="0"/>
              <a:t>14/04/20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A60B8B7-D070-A44D-9C42-36AD50840B59}" type="slidenum">
              <a:rPr lang="it-IT" smtClean="0"/>
              <a:t>‹n.›</a:t>
            </a:fld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it-IT" smtClean="0"/>
              <a:t>Trascinare l'immagine su un segnaposto o fare clic sull'icona per aggiungerla</a:t>
            </a:r>
            <a:endParaRPr kumimoji="0" lang="en-US" dirty="0"/>
          </a:p>
        </p:txBody>
      </p:sp>
      <p:sp>
        <p:nvSpPr>
          <p:cNvPr id="9" name="Processo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Processo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gli stili del testo dello schema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rta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e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Anello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ttangolo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Segnaposto titolo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it-IT" smtClean="0"/>
              <a:t>Fare clic per modificare stile</a:t>
            </a:r>
            <a:endParaRPr kumimoji="0" lang="en-US"/>
          </a:p>
        </p:txBody>
      </p:sp>
      <p:sp>
        <p:nvSpPr>
          <p:cNvPr id="9" name="Segnaposto testo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it-IT" smtClean="0"/>
              <a:t>Fare clic per modificare gli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24" name="Segnaposto data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13F088E4-10FD-0A42-9AF2-66826BB19DAC}" type="datetimeFigureOut">
              <a:rPr lang="it-IT" smtClean="0"/>
              <a:t>14/04/20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it-IT"/>
          </a:p>
        </p:txBody>
      </p:sp>
      <p:sp>
        <p:nvSpPr>
          <p:cNvPr id="22" name="Segnaposto numero diapositiva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A60B8B7-D070-A44D-9C42-36AD50840B59}" type="slidenum">
              <a:rPr lang="it-IT" smtClean="0"/>
              <a:t>‹n.›</a:t>
            </a:fld>
            <a:endParaRPr lang="it-IT"/>
          </a:p>
        </p:txBody>
      </p:sp>
      <p:sp>
        <p:nvSpPr>
          <p:cNvPr id="15" name="Rettangolo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6.wav"/><Relationship Id="rId2" Type="http://schemas.openxmlformats.org/officeDocument/2006/relationships/audio" Target="../media/media6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7.wav"/><Relationship Id="rId2" Type="http://schemas.openxmlformats.org/officeDocument/2006/relationships/audio" Target="../media/media7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8.wav"/><Relationship Id="rId2" Type="http://schemas.openxmlformats.org/officeDocument/2006/relationships/audio" Target="../media/media8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3284984"/>
            <a:ext cx="7406640" cy="1472184"/>
          </a:xfrm>
        </p:spPr>
        <p:txBody>
          <a:bodyPr>
            <a:normAutofit fontScale="90000"/>
          </a:bodyPr>
          <a:lstStyle/>
          <a:p>
            <a:r>
              <a:rPr lang="it-IT" sz="3100" b="1" dirty="0" smtClean="0"/>
              <a:t>CAPITOLO 2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IDENTITA’ PROFESSIONALE, GENERE E SERVIZIO SOCIALE IN OTTICA INTERNAZIONALE </a:t>
            </a:r>
            <a:br>
              <a:rPr lang="it-IT" dirty="0" smtClean="0"/>
            </a:br>
            <a:r>
              <a:rPr lang="it-IT" sz="2200" dirty="0" smtClean="0">
                <a:effectLst/>
              </a:rPr>
              <a:t>Roberta Teresa Di Rosa</a:t>
            </a:r>
            <a:endParaRPr lang="it-IT" sz="2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8035" y="116632"/>
            <a:ext cx="7406640" cy="1752600"/>
          </a:xfrm>
        </p:spPr>
        <p:txBody>
          <a:bodyPr>
            <a:normAutofit/>
          </a:bodyPr>
          <a:lstStyle/>
          <a:p>
            <a:pPr algn="r"/>
            <a:r>
              <a:rPr lang="it-IT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Metodi e Tecniche del Servizio Sociale 3</a:t>
            </a:r>
          </a:p>
          <a:p>
            <a:pPr algn="r"/>
            <a:r>
              <a:rPr lang="it-IT" sz="14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Martina Cesari</a:t>
            </a:r>
            <a:endParaRPr lang="it-IT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83708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2800" dirty="0" smtClean="0"/>
              <a:t>GENERE E PROFESSIONE</a:t>
            </a:r>
            <a:endParaRPr lang="it-IT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2296" indent="0">
              <a:buNone/>
            </a:pPr>
            <a:r>
              <a:rPr lang="it-IT" sz="2000" dirty="0" smtClean="0"/>
              <a:t>Il </a:t>
            </a:r>
            <a:r>
              <a:rPr lang="it-IT" sz="2000" b="1" dirty="0" smtClean="0"/>
              <a:t>genere </a:t>
            </a:r>
            <a:r>
              <a:rPr lang="it-IT" sz="2000" b="1" dirty="0" smtClean="0">
                <a:latin typeface="Calibri"/>
                <a:cs typeface="Calibri"/>
              </a:rPr>
              <a:t>→ </a:t>
            </a:r>
            <a:r>
              <a:rPr lang="it-IT" sz="2000" dirty="0" smtClean="0">
                <a:latin typeface="Calibri"/>
                <a:cs typeface="Calibri"/>
              </a:rPr>
              <a:t>principio di regolazione della vita sociale, dei comportamenti, dei rapporti di potere</a:t>
            </a:r>
          </a:p>
          <a:p>
            <a:pPr marL="82296" indent="0">
              <a:buNone/>
            </a:pPr>
            <a:endParaRPr lang="it-IT" sz="2000" dirty="0">
              <a:latin typeface="Calibri"/>
              <a:cs typeface="Calibri"/>
            </a:endParaRPr>
          </a:p>
          <a:p>
            <a:pPr marL="82296" indent="0">
              <a:buNone/>
            </a:pPr>
            <a:endParaRPr lang="it-IT" sz="2000" dirty="0" smtClean="0">
              <a:latin typeface="Calibri"/>
              <a:cs typeface="Calibri"/>
            </a:endParaRPr>
          </a:p>
          <a:p>
            <a:pPr marL="82296" indent="0" algn="ctr">
              <a:buNone/>
            </a:pPr>
            <a:r>
              <a:rPr lang="it-IT" sz="2800" b="1" dirty="0" smtClean="0">
                <a:latin typeface="Calibri"/>
                <a:cs typeface="Calibri"/>
              </a:rPr>
              <a:t>Questione di genere/servizio sociale</a:t>
            </a:r>
          </a:p>
          <a:p>
            <a:pPr marL="82296" indent="0" algn="ctr">
              <a:buNone/>
            </a:pPr>
            <a:r>
              <a:rPr lang="it-IT" sz="2000" b="1" dirty="0" smtClean="0">
                <a:latin typeface="Calibri"/>
                <a:cs typeface="Calibri"/>
              </a:rPr>
              <a:t>↓</a:t>
            </a:r>
          </a:p>
          <a:p>
            <a:pPr marL="82296" indent="0" algn="ctr">
              <a:buNone/>
            </a:pPr>
            <a:r>
              <a:rPr lang="it-IT" sz="2000" dirty="0" smtClean="0">
                <a:latin typeface="Calibri"/>
                <a:cs typeface="Calibri"/>
              </a:rPr>
              <a:t>Tema trascurato nell’ambito della ricerca</a:t>
            </a:r>
            <a:endParaRPr lang="it-IT" sz="2000" dirty="0"/>
          </a:p>
        </p:txBody>
      </p:sp>
      <p:pic>
        <p:nvPicPr>
          <p:cNvPr id="10" name="slide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12360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083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6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2800" dirty="0" smtClean="0"/>
              <a:t>Ricerche transnazionali</a:t>
            </a:r>
            <a:endParaRPr lang="it-IT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2296" indent="0">
              <a:buNone/>
            </a:pPr>
            <a:r>
              <a:rPr lang="it-IT" sz="2400" dirty="0" smtClean="0"/>
              <a:t>Gavray, «Genere, impiego e mercato del lavoro» (2008):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it-IT" sz="2000" dirty="0" smtClean="0"/>
              <a:t>Obiettivo </a:t>
            </a:r>
            <a:r>
              <a:rPr lang="it-IT" sz="2000" dirty="0" smtClean="0">
                <a:latin typeface="Calibri"/>
                <a:cs typeface="Calibri"/>
              </a:rPr>
              <a:t>→ studiare i mutamenti relativi alla presenza femminile nelle professioni in </a:t>
            </a:r>
            <a:r>
              <a:rPr lang="it-IT" sz="2000" dirty="0" smtClean="0"/>
              <a:t>Canada, Francia, Belgio 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dal 1995 al 2005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it-IT" sz="2000" dirty="0" smtClean="0"/>
              <a:t>Risultati: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Aumento delle donne nel mercato del lavoro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Persiste di «segmentazione sessuata»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Settore dei servizi – professioni il cui contenuto è percepito come prolungamento delle attività domestiche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Prevalenza maschile nelle professioni libere</a:t>
            </a:r>
          </a:p>
          <a:p>
            <a:pPr marL="82296" indent="0" algn="ctr">
              <a:buNone/>
            </a:pPr>
            <a:endParaRPr lang="it-IT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2296" indent="0">
              <a:buNone/>
            </a:pPr>
            <a:endParaRPr lang="it-IT" sz="2400" dirty="0" smtClean="0"/>
          </a:p>
          <a:p>
            <a:pPr marL="82296" indent="0" algn="ctr">
              <a:buNone/>
            </a:pPr>
            <a:r>
              <a:rPr lang="it-IT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Forte divisione sessuale del lavoro e svalorizzazione delle aree attribuite al femminile</a:t>
            </a:r>
            <a:endParaRPr lang="it-IT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5004048" y="4725144"/>
            <a:ext cx="360040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slide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68344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1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2800" dirty="0" smtClean="0"/>
              <a:t>RELAZIONALE   VERSUS  PROFESSIONALE?</a:t>
            </a:r>
            <a:endParaRPr lang="it-IT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82296" indent="0" algn="ctr">
              <a:buNone/>
            </a:pPr>
            <a:r>
              <a:rPr lang="it-IT" sz="2000" dirty="0" smtClean="0"/>
              <a:t>RICERCHE IN SVIZZERA</a:t>
            </a:r>
          </a:p>
          <a:p>
            <a:pPr marL="82296" indent="0">
              <a:buNone/>
            </a:pPr>
            <a:endParaRPr lang="it-IT" sz="2000" dirty="0" smtClean="0"/>
          </a:p>
          <a:p>
            <a:pPr marL="82296" indent="0">
              <a:buNone/>
            </a:pPr>
            <a:r>
              <a:rPr lang="it-IT" sz="2000" dirty="0" smtClean="0"/>
              <a:t>Keller (2005):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it-IT" sz="2000" dirty="0">
                <a:latin typeface="Calibri"/>
                <a:cs typeface="Calibri"/>
              </a:rPr>
              <a:t>D</a:t>
            </a:r>
            <a:r>
              <a:rPr lang="it-IT" sz="2000" dirty="0" smtClean="0">
                <a:latin typeface="Calibri"/>
                <a:cs typeface="Calibri"/>
              </a:rPr>
              <a:t>ivisione sessuale del lavoro sia verticale che orizzontale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it-IT" sz="2000" dirty="0" smtClean="0">
                <a:latin typeface="Calibri"/>
                <a:cs typeface="Calibri"/>
              </a:rPr>
              <a:t>Salari e livello di formazione → forti diversità regionali e settoriali; differenza nei salari a seconda del genere</a:t>
            </a:r>
          </a:p>
          <a:p>
            <a:pPr marL="82296" indent="0" algn="ctr">
              <a:buNone/>
            </a:pPr>
            <a:r>
              <a:rPr lang="it-IT" sz="2000" b="1" i="1" dirty="0" smtClean="0">
                <a:latin typeface="Calibri"/>
                <a:cs typeface="Calibri"/>
              </a:rPr>
              <a:t>Ma</a:t>
            </a:r>
          </a:p>
          <a:p>
            <a:pPr marL="82296" indent="0" algn="ctr">
              <a:buNone/>
            </a:pPr>
            <a:r>
              <a:rPr lang="it-IT" sz="2000" i="1" dirty="0" smtClean="0">
                <a:latin typeface="Calibri"/>
                <a:cs typeface="Calibri"/>
              </a:rPr>
              <a:t>Gli assistenti sociali non agiscono in nessun modo verso questa discriminazione</a:t>
            </a:r>
          </a:p>
          <a:p>
            <a:pPr marL="82296" indent="0" algn="ctr">
              <a:buNone/>
            </a:pPr>
            <a:r>
              <a:rPr lang="it-IT" sz="2000" i="1" dirty="0" smtClean="0">
                <a:latin typeface="Calibri"/>
                <a:cs typeface="Calibri"/>
              </a:rPr>
              <a:t>↓</a:t>
            </a:r>
          </a:p>
          <a:p>
            <a:pPr marL="82296" indent="0" algn="ctr">
              <a:buNone/>
            </a:pPr>
            <a:r>
              <a:rPr lang="it-IT" sz="2000" dirty="0" smtClean="0">
                <a:latin typeface="Calibri"/>
                <a:cs typeface="Calibri"/>
              </a:rPr>
              <a:t>Persistenza del tema della vocazione </a:t>
            </a:r>
          </a:p>
          <a:p>
            <a:pPr marL="82296" indent="0">
              <a:buNone/>
            </a:pPr>
            <a:endParaRPr lang="it-IT" sz="2000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  <a:p>
            <a:pPr marL="82296" indent="0">
              <a:buNone/>
            </a:pPr>
            <a:r>
              <a:rPr lang="it-IT" sz="20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Assenza di formazione sul tema del genere</a:t>
            </a:r>
            <a:endParaRPr lang="it-IT" sz="2000" u="sng" dirty="0" smtClean="0">
              <a:latin typeface="Calibri"/>
              <a:cs typeface="Calibri"/>
            </a:endParaRPr>
          </a:p>
        </p:txBody>
      </p:sp>
      <p:pic>
        <p:nvPicPr>
          <p:cNvPr id="4" name="slide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68344" y="1268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042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8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82296" indent="0">
              <a:buNone/>
            </a:pPr>
            <a:r>
              <a:rPr lang="it-IT" sz="2000" dirty="0" smtClean="0"/>
              <a:t>Nadai (2005): 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negazione/rifiuto verso la questione di genere per evitare la svalorizzazione della professione.</a:t>
            </a:r>
          </a:p>
          <a:p>
            <a:pPr marL="82296" indent="0">
              <a:buNone/>
            </a:pPr>
            <a:endParaRPr 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2296" indent="0">
              <a:buNone/>
            </a:pPr>
            <a:r>
              <a:rPr lang="it-IT" sz="2000" dirty="0" smtClean="0">
                <a:cs typeface="Calibri" panose="020F0502020204030204" pitchFamily="34" charset="0"/>
              </a:rPr>
              <a:t>Keller (2010): 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sopravvalutazione dell’elemento relazionale</a:t>
            </a:r>
          </a:p>
          <a:p>
            <a:pPr marL="82296" indent="0" algn="ctr">
              <a:buNone/>
            </a:pPr>
            <a:endParaRPr lang="it-IT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2296" indent="0">
              <a:buNone/>
            </a:pPr>
            <a:endParaRPr lang="it-IT" sz="2000" dirty="0" smtClean="0">
              <a:cs typeface="Calibri" panose="020F0502020204030204" pitchFamily="34" charset="0"/>
            </a:endParaRPr>
          </a:p>
          <a:p>
            <a:pPr marL="82296" indent="0">
              <a:buNone/>
            </a:pP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Constatazioni:</a:t>
            </a:r>
          </a:p>
          <a:p>
            <a:pPr marL="539496" indent="-457200">
              <a:buAutoNum type="arabicPeriod"/>
            </a:pP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Diseguaglianza di genere nei servizi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Il lavoro sociale è un lavoro femminile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Si può lavorare con o senza diploma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Servizio sociale percepito come prolungamento della sfera privata e domestica</a:t>
            </a:r>
          </a:p>
          <a:p>
            <a:pPr marL="539496" indent="-457200">
              <a:buAutoNum type="arabicPeriod"/>
            </a:pPr>
            <a:endParaRPr lang="it-IT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9496" indent="-457200">
              <a:buFont typeface="+mj-lt"/>
              <a:buAutoNum type="arabicPeriod" startAt="2"/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Dimensione relazionale insita nella professione</a:t>
            </a:r>
          </a:p>
          <a:p>
            <a:pPr marL="539496" indent="-457200">
              <a:buAutoNum type="arabicPeriod" startAt="2"/>
            </a:pPr>
            <a:endParaRPr lang="it-IT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2296" indent="0">
              <a:buNone/>
            </a:pP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2296" indent="0">
              <a:buNone/>
            </a:pPr>
            <a:endParaRPr lang="it-IT" sz="2000" dirty="0"/>
          </a:p>
        </p:txBody>
      </p:sp>
      <p:sp>
        <p:nvSpPr>
          <p:cNvPr id="4" name="Down Arrow 3"/>
          <p:cNvSpPr/>
          <p:nvPr/>
        </p:nvSpPr>
        <p:spPr>
          <a:xfrm>
            <a:off x="4793316" y="2765795"/>
            <a:ext cx="288032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slide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96336" y="548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019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0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2296" indent="0">
              <a:buNone/>
            </a:pPr>
            <a:r>
              <a:rPr lang="it-IT" sz="2000" dirty="0" smtClean="0"/>
              <a:t>La dimensione relazionale </a:t>
            </a:r>
            <a:r>
              <a:rPr lang="it-IT" sz="2000" dirty="0" smtClean="0">
                <a:latin typeface="Calibri"/>
                <a:cs typeface="Calibri"/>
              </a:rPr>
              <a:t>→ elemento centrale del servizio sociale ma anche effetto delle diseguaglianze di genere</a:t>
            </a:r>
          </a:p>
          <a:p>
            <a:pPr marL="82296" indent="0">
              <a:buNone/>
            </a:pPr>
            <a:endParaRPr lang="it-IT" sz="2000" dirty="0">
              <a:latin typeface="Calibri"/>
              <a:cs typeface="Calibri"/>
            </a:endParaRPr>
          </a:p>
          <a:p>
            <a:pPr marL="82296" indent="0">
              <a:buNone/>
            </a:pPr>
            <a:r>
              <a:rPr lang="it-IT" sz="2000" dirty="0" smtClean="0">
                <a:latin typeface="Calibri"/>
                <a:cs typeface="Calibri"/>
              </a:rPr>
              <a:t>Conseguenze negative per la professione:</a:t>
            </a:r>
          </a:p>
          <a:p>
            <a:pPr marL="539496" indent="-457200">
              <a:buFont typeface="+mj-lt"/>
              <a:buAutoNum type="alphaLcParenR"/>
            </a:pPr>
            <a:r>
              <a:rPr lang="it-IT" sz="2000" dirty="0" smtClean="0">
                <a:latin typeface="Calibri"/>
                <a:cs typeface="Calibri"/>
              </a:rPr>
              <a:t>La super valorizzazione del relazionale allontana il servizio sociale dal potere</a:t>
            </a:r>
          </a:p>
          <a:p>
            <a:pPr marL="539496" indent="-457200">
              <a:buFont typeface="+mj-lt"/>
              <a:buAutoNum type="alphaLcParenR"/>
            </a:pPr>
            <a:r>
              <a:rPr lang="it-IT" sz="2000" dirty="0" smtClean="0">
                <a:latin typeface="Calibri"/>
                <a:cs typeface="Calibri"/>
              </a:rPr>
              <a:t>Svalutazione di forme di aiuto concreto e materiale</a:t>
            </a:r>
          </a:p>
          <a:p>
            <a:pPr marL="539496" indent="-457200">
              <a:buFont typeface="+mj-lt"/>
              <a:buAutoNum type="alphaLcParenR"/>
            </a:pPr>
            <a:r>
              <a:rPr lang="it-IT" sz="2000" dirty="0" smtClean="0">
                <a:latin typeface="Calibri"/>
                <a:cs typeface="Calibri"/>
              </a:rPr>
              <a:t>Sfruttamento delle donne sul posto di lavoro</a:t>
            </a:r>
          </a:p>
          <a:p>
            <a:pPr marL="539496" indent="-457200">
              <a:buFont typeface="+mj-lt"/>
              <a:buAutoNum type="alphaLcParenR"/>
            </a:pPr>
            <a:endParaRPr lang="it-IT" sz="2000" dirty="0" smtClean="0">
              <a:latin typeface="Calibri"/>
              <a:cs typeface="Calibri"/>
            </a:endParaRPr>
          </a:p>
          <a:p>
            <a:pPr marL="539496" indent="-457200">
              <a:buFont typeface="+mj-lt"/>
              <a:buAutoNum type="alphaLcParenR"/>
            </a:pPr>
            <a:endParaRPr lang="it-IT" sz="2000" dirty="0" smtClean="0">
              <a:latin typeface="Calibri"/>
              <a:cs typeface="Calibri"/>
            </a:endParaRPr>
          </a:p>
          <a:p>
            <a:pPr marL="82296" indent="0">
              <a:buNone/>
            </a:pPr>
            <a:endParaRPr lang="it-IT" sz="2000" dirty="0"/>
          </a:p>
        </p:txBody>
      </p:sp>
      <p:pic>
        <p:nvPicPr>
          <p:cNvPr id="4" name="slide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47698" y="3878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765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4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2400" dirty="0" smtClean="0"/>
              <a:t>DISCRIMINAZIONI  E  STEREOTIPI  DI  GENERE INTERNI  AL  SERVIZIO  SOCIALE</a:t>
            </a:r>
            <a:endParaRPr lang="it-IT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2296" indent="0">
              <a:buNone/>
            </a:pPr>
            <a:r>
              <a:rPr lang="it-IT" sz="2000" dirty="0" smtClean="0"/>
              <a:t>Cornet (2008) : 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analizza la questione dei rapporti di genere dal punto di vista dei rapporti sociali e degli stereotipi, dei fenomeni di segregazione e gerarchizzazione secondo il genere.</a:t>
            </a:r>
          </a:p>
          <a:p>
            <a:pPr marL="82296" indent="0">
              <a:buNone/>
            </a:pPr>
            <a:endParaRPr 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2296" indent="0">
              <a:buNone/>
            </a:pP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Intervento sociale               caratterizzato da stereotipi di genere</a:t>
            </a:r>
          </a:p>
          <a:p>
            <a:pPr marL="82296" indent="0">
              <a:buNone/>
            </a:pPr>
            <a:endParaRPr 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2296" indent="0">
              <a:buNone/>
            </a:pP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Modalità di azione professionale: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Intervento classico </a:t>
            </a:r>
            <a:r>
              <a:rPr lang="it-IT" sz="1800" dirty="0" smtClean="0">
                <a:latin typeface="Calibri"/>
                <a:cs typeface="Calibri"/>
              </a:rPr>
              <a:t>– differenze uomo/donna valide e naturali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1800" dirty="0" smtClean="0">
                <a:latin typeface="Calibri"/>
                <a:cs typeface="Calibri"/>
              </a:rPr>
              <a:t>Intervento «non sessista» – spiega differenze in termini di socializzazione e ruoli sociali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1800" dirty="0" smtClean="0">
                <a:latin typeface="Calibri"/>
                <a:cs typeface="Calibri"/>
              </a:rPr>
              <a:t>Intervento in chiave femminista – interpreta differenze come strumento di oppressione e mezzo per mantenere i rapporti di potere</a:t>
            </a:r>
            <a:endParaRPr lang="it-IT" sz="1800" dirty="0"/>
          </a:p>
        </p:txBody>
      </p:sp>
      <p:sp>
        <p:nvSpPr>
          <p:cNvPr id="4" name="Right Arrow 3"/>
          <p:cNvSpPr/>
          <p:nvPr/>
        </p:nvSpPr>
        <p:spPr>
          <a:xfrm>
            <a:off x="3635896" y="2996952"/>
            <a:ext cx="576064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slide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9632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615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8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2800" dirty="0" smtClean="0"/>
              <a:t>DINAMICHE  DI  GENERE  TRA  ASSISTENTI SOCIALI</a:t>
            </a:r>
            <a:endParaRPr lang="it-IT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2296" indent="0" algn="ctr">
              <a:buNone/>
            </a:pPr>
            <a:endParaRPr lang="it-IT" sz="2000" dirty="0" smtClean="0"/>
          </a:p>
          <a:p>
            <a:pPr marL="82296" indent="0" algn="ctr">
              <a:buNone/>
            </a:pPr>
            <a:r>
              <a:rPr lang="it-IT" sz="2000" dirty="0" smtClean="0"/>
              <a:t>RICERCHE IN FRANCIA</a:t>
            </a:r>
          </a:p>
          <a:p>
            <a:pPr marL="82296" indent="0">
              <a:buNone/>
            </a:pPr>
            <a:endParaRPr lang="it-IT" sz="2000" dirty="0"/>
          </a:p>
          <a:p>
            <a:pPr marL="82296" indent="0">
              <a:buNone/>
            </a:pPr>
            <a:r>
              <a:rPr lang="it-IT" sz="2000" dirty="0" smtClean="0"/>
              <a:t>INSEE </a:t>
            </a:r>
            <a:r>
              <a:rPr lang="it-IT" sz="2000" dirty="0" smtClean="0">
                <a:latin typeface="Calibri"/>
                <a:cs typeface="Calibri"/>
              </a:rPr>
              <a:t>→ 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studio su 84 categorie professionali: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In 14 le donne reppresentano il 70%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In 43 gli uomini rappresentano il 70%</a:t>
            </a:r>
          </a:p>
          <a:p>
            <a:pPr>
              <a:buFont typeface="Arial" panose="020B0604020202020204" pitchFamily="34" charset="0"/>
              <a:buChar char="•"/>
            </a:pPr>
            <a:endParaRPr 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2296" indent="0">
              <a:buNone/>
            </a:pPr>
            <a:r>
              <a:rPr lang="it-IT" sz="20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Campagna per stimolare la «mixicité des métiers»</a:t>
            </a:r>
          </a:p>
          <a:p>
            <a:pPr marL="82296" indent="0">
              <a:buNone/>
            </a:pPr>
            <a:endParaRPr lang="it-IT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2296" indent="0">
              <a:buNone/>
            </a:pPr>
            <a:r>
              <a:rPr lang="it-IT" sz="2000" dirty="0" smtClean="0"/>
              <a:t>Zanferrari (2005): 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effetti della presenza maschile in un mondo altamente femminilizzato</a:t>
            </a:r>
            <a:endParaRPr lang="it-IT" sz="2000" dirty="0"/>
          </a:p>
        </p:txBody>
      </p:sp>
      <p:pic>
        <p:nvPicPr>
          <p:cNvPr id="4" name="slide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12360" y="11967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121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1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9632" y="836712"/>
            <a:ext cx="7498080" cy="5760640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it-IT" sz="2000" dirty="0"/>
              <a:t>I</a:t>
            </a:r>
            <a:r>
              <a:rPr lang="it-IT" sz="2000" dirty="0" smtClean="0"/>
              <a:t>potesi di partenza:</a:t>
            </a:r>
            <a:r>
              <a:rPr lang="it-IT" sz="1800" dirty="0" smtClean="0"/>
              <a:t> </a:t>
            </a:r>
            <a:r>
              <a:rPr lang="it-IT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la presenza maschile può contribuire a trasformare e/o riprodurre gli stereotipi di genere attribuiti alla professione.</a:t>
            </a:r>
          </a:p>
          <a:p>
            <a:pPr marL="82296" indent="0">
              <a:buNone/>
            </a:pPr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2296" indent="0">
              <a:buNone/>
            </a:pPr>
            <a:r>
              <a:rPr lang="it-IT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Il materiale raccolto mostra che: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it-IT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Gli assistenti sociali uomini possono essere vettore di cambiamento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it-IT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Il cambiamento è frenato dalle loro colleghe donne </a:t>
            </a:r>
          </a:p>
          <a:p>
            <a:pPr marL="82296" indent="0" algn="ctr">
              <a:buNone/>
            </a:pPr>
            <a:r>
              <a:rPr lang="it-IT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↓</a:t>
            </a:r>
          </a:p>
          <a:p>
            <a:pPr marL="82296" indent="0" algn="ctr">
              <a:buNone/>
            </a:pPr>
            <a:r>
              <a:rPr lang="it-IT" sz="18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Sono le donne assistenti sociali a riprodurre gli stereotipi di genere </a:t>
            </a:r>
          </a:p>
          <a:p>
            <a:pPr marL="82296" indent="0" algn="ctr">
              <a:buNone/>
            </a:pPr>
            <a:r>
              <a:rPr lang="it-IT" sz="18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(es. gestione casi di violenza)</a:t>
            </a:r>
          </a:p>
          <a:p>
            <a:pPr marL="82296" indent="0">
              <a:buNone/>
            </a:pPr>
            <a:endParaRPr lang="it-IT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2296" indent="0" algn="ctr">
              <a:buNone/>
            </a:pPr>
            <a:r>
              <a:rPr lang="it-IT" sz="1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Sono esse stesse ad instaurare una divisione orizzontale del lavoro</a:t>
            </a:r>
            <a:endParaRPr lang="it-IT" sz="1800" i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2296" indent="0">
              <a:buNone/>
            </a:pPr>
            <a:endParaRPr lang="it-IT" sz="2000" dirty="0" smtClean="0">
              <a:cs typeface="Calibri" panose="020F0502020204030204" pitchFamily="34" charset="0"/>
            </a:endParaRPr>
          </a:p>
          <a:p>
            <a:pPr marL="82296" indent="0">
              <a:buNone/>
            </a:pPr>
            <a:r>
              <a:rPr lang="it-IT" sz="2000" dirty="0" smtClean="0">
                <a:cs typeface="Calibri" panose="020F0502020204030204" pitchFamily="34" charset="0"/>
              </a:rPr>
              <a:t>Conclusione: 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non è sufficiente la diffusione della presenza maschile per cambiare le dinamiche di genere nel servizio sociale ma questa presenza potrebbe rappresentare un «potenziale di cambiamento sociale»</a:t>
            </a:r>
            <a:endParaRPr lang="it-IT" sz="2000" dirty="0" smtClean="0">
              <a:cs typeface="Calibri" panose="020F0502020204030204" pitchFamily="34" charset="0"/>
            </a:endParaRPr>
          </a:p>
          <a:p>
            <a:pPr marL="82296" indent="0">
              <a:buNone/>
            </a:pPr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2296" indent="0">
              <a:buNone/>
            </a:pPr>
            <a:endParaRPr lang="it-IT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2296" indent="0">
              <a:buNone/>
            </a:pPr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2296" indent="0">
              <a:buNone/>
            </a:pPr>
            <a:endParaRPr lang="it-IT" sz="1800" dirty="0"/>
          </a:p>
        </p:txBody>
      </p:sp>
      <p:pic>
        <p:nvPicPr>
          <p:cNvPr id="2" name="slide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8424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238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zio">
  <a:themeElements>
    <a:clrScheme name="Solstizio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zio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z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Solstizio.thmx</Template>
  <TotalTime>1</TotalTime>
  <Words>566</Words>
  <Application>Microsoft Macintosh PowerPoint</Application>
  <PresentationFormat>Presentazione su schermo (4:3)</PresentationFormat>
  <Paragraphs>88</Paragraphs>
  <Slides>9</Slides>
  <Notes>0</Notes>
  <HiddenSlides>0</HiddenSlides>
  <MMClips>8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0" baseType="lpstr">
      <vt:lpstr>Solstizio</vt:lpstr>
      <vt:lpstr>CAPITOLO 2 IDENTITA’ PROFESSIONALE, GENERE E SERVIZIO SOCIALE IN OTTICA INTERNAZIONALE  Roberta Teresa Di Rosa</vt:lpstr>
      <vt:lpstr>GENERE E PROFESSIONE</vt:lpstr>
      <vt:lpstr>Ricerche transnazionali</vt:lpstr>
      <vt:lpstr>RELAZIONALE   VERSUS  PROFESSIONALE?</vt:lpstr>
      <vt:lpstr>Presentazione di PowerPoint</vt:lpstr>
      <vt:lpstr>Presentazione di PowerPoint</vt:lpstr>
      <vt:lpstr>DISCRIMINAZIONI  E  STEREOTIPI  DI  GENERE INTERNI  AL  SERVIZIO  SOCIALE</vt:lpstr>
      <vt:lpstr>DINAMICHE  DI  GENERE  TRA  ASSISTENTI SOCIALI</vt:lpstr>
      <vt:lpstr>Presentazione di PowerPoint</vt:lpstr>
    </vt:vector>
  </TitlesOfParts>
  <Company>units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CAPITOLO 2 IDENTITA’ PROFESSIONALE, GENERE E SERVIZIO SOCIALE IN OTTICA INTERNAZIONALE  Roberta Teresa Di Rosa</dc:title>
  <dc:creator>Famiglia gui</dc:creator>
  <cp:lastModifiedBy>Famiglia gui</cp:lastModifiedBy>
  <cp:revision>1</cp:revision>
  <dcterms:created xsi:type="dcterms:W3CDTF">2020-04-14T16:40:47Z</dcterms:created>
  <dcterms:modified xsi:type="dcterms:W3CDTF">2020-04-14T16:42:17Z</dcterms:modified>
</cp:coreProperties>
</file>