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av" ContentType="audio/wav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8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22" name="Sottotito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D9BC4C-160D-0146-A467-D9F76A0BEF4D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44C246-97B6-2B41-A6EA-786609B1FABD}" type="slidenum">
              <a:rPr lang="it-IT" smtClean="0"/>
              <a:t>‹n.›</a:t>
            </a:fld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D9BC4C-160D-0146-A467-D9F76A0BEF4D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44C246-97B6-2B41-A6EA-786609B1FABD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D9BC4C-160D-0146-A467-D9F76A0BEF4D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44C246-97B6-2B41-A6EA-786609B1FABD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D9BC4C-160D-0146-A467-D9F76A0BEF4D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44C246-97B6-2B41-A6EA-786609B1FABD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D9BC4C-160D-0146-A467-D9F76A0BEF4D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44C246-97B6-2B41-A6EA-786609B1FABD}" type="slidenum">
              <a:rPr lang="it-IT" smtClean="0"/>
              <a:t>‹n.›</a:t>
            </a:fld>
            <a:endParaRPr lang="it-IT"/>
          </a:p>
        </p:txBody>
      </p:sp>
      <p:sp>
        <p:nvSpPr>
          <p:cNvPr id="10" name="Rettango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D9BC4C-160D-0146-A467-D9F76A0BEF4D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44C246-97B6-2B41-A6EA-786609B1FABD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D9BC4C-160D-0146-A467-D9F76A0BEF4D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44C246-97B6-2B41-A6EA-786609B1FABD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D9BC4C-160D-0146-A467-D9F76A0BEF4D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44C246-97B6-2B41-A6EA-786609B1FABD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D9BC4C-160D-0146-A467-D9F76A0BEF4D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44C246-97B6-2B41-A6EA-786609B1FABD}" type="slidenum">
              <a:rPr lang="it-IT" smtClean="0"/>
              <a:t>‹n.›</a:t>
            </a:fld>
            <a:endParaRPr lang="it-IT"/>
          </a:p>
        </p:txBody>
      </p:sp>
      <p:sp>
        <p:nvSpPr>
          <p:cNvPr id="6" name="Rettango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D9BC4C-160D-0146-A467-D9F76A0BEF4D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44C246-97B6-2B41-A6EA-786609B1FABD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D9BC4C-160D-0146-A467-D9F76A0BEF4D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44C246-97B6-2B41-A6EA-786609B1FABD}" type="slidenum">
              <a:rPr lang="it-IT" smtClean="0"/>
              <a:t>‹n.›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it-IT" smtClean="0"/>
              <a:t>Trascinare l'immagine su un segnaposto o fare clic sull'icona per aggiungerla</a:t>
            </a:r>
            <a:endParaRPr kumimoji="0" lang="en-US" dirty="0"/>
          </a:p>
        </p:txBody>
      </p:sp>
      <p:sp>
        <p:nvSpPr>
          <p:cNvPr id="9" name="Processo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o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nello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8D9BC4C-160D-0146-A467-D9F76A0BEF4D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644C246-97B6-2B41-A6EA-786609B1FABD}" type="slidenum">
              <a:rPr lang="it-IT" smtClean="0"/>
              <a:t>‹n.›</a:t>
            </a:fld>
            <a:endParaRPr lang="it-IT"/>
          </a:p>
        </p:txBody>
      </p:sp>
      <p:sp>
        <p:nvSpPr>
          <p:cNvPr id="15" name="Rettango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dirty="0" smtClean="0"/>
              <a:t>LA  COSTRUZIONE  POLITICA  DI  IMMAGINI  DI  GENERE  E  DI  PROFESSIONE</a:t>
            </a:r>
            <a:endParaRPr lang="it-IT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it-IT" sz="2000" dirty="0" smtClean="0"/>
              <a:t>RICERCHE IN SPAGNA</a:t>
            </a:r>
          </a:p>
          <a:p>
            <a:pPr marL="82296" indent="0">
              <a:buNone/>
            </a:pPr>
            <a:r>
              <a:rPr lang="it-IT" sz="2000" dirty="0" smtClean="0"/>
              <a:t>Grau (1973): 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le donne sono ammesse all’esercizio di una professione solo in periodo di difficoltà o crisi sociale; man mano che le occupazioni vengono istituzionalizzare e riconosciute il controllo passa in mano agli uomini.</a:t>
            </a:r>
          </a:p>
          <a:p>
            <a:pPr marL="82296" indent="0">
              <a:buNone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r>
              <a:rPr lang="it-IT" sz="2000" dirty="0" smtClean="0">
                <a:cs typeface="Calibri" panose="020F0502020204030204" pitchFamily="34" charset="0"/>
              </a:rPr>
              <a:t>Ba</a:t>
            </a:r>
            <a:r>
              <a:rPr lang="it-IT" sz="2000" dirty="0" smtClean="0">
                <a:cs typeface="Calibri"/>
              </a:rPr>
              <a:t>ñez Tello (1997) </a:t>
            </a:r>
            <a:r>
              <a:rPr lang="it-IT" sz="2000" dirty="0" smtClean="0">
                <a:latin typeface="Calibri"/>
                <a:cs typeface="Calibri"/>
              </a:rPr>
              <a:t>→ 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presenza maggioritaria delle donne nel servizio sociale: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Considerata una professione femminile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Ruolo di controllo della vita quotidiana dei poveri </a:t>
            </a:r>
          </a:p>
          <a:p>
            <a:pPr marL="82296" indent="0" algn="ctr">
              <a:buNone/>
            </a:pPr>
            <a:endParaRPr lang="it-IT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 algn="ctr">
              <a:buNone/>
            </a:pPr>
            <a:endParaRPr lang="it-IT" sz="18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 algn="ctr">
              <a:buNone/>
            </a:pPr>
            <a:r>
              <a:rPr lang="it-IT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Svalorizzazione, mancanza di autonomia, accento su caratteristiche personali e non sulle competenze tecniche e conoscenza teorica</a:t>
            </a:r>
          </a:p>
          <a:p>
            <a:pPr marL="82296" indent="0" algn="ctr">
              <a:buNone/>
            </a:pPr>
            <a:endParaRPr lang="it-IT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5094579" y="4472700"/>
            <a:ext cx="216024" cy="6844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slide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07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836712"/>
            <a:ext cx="7498080" cy="5472608"/>
          </a:xfrm>
        </p:spPr>
        <p:txBody>
          <a:bodyPr>
            <a:normAutofit/>
          </a:bodyPr>
          <a:lstStyle/>
          <a:p>
            <a:pPr marL="82296" indent="0">
              <a:buNone/>
            </a:pPr>
            <a:endParaRPr lang="it-IT" sz="2000" dirty="0" smtClean="0"/>
          </a:p>
          <a:p>
            <a:pPr marL="82296" indent="0">
              <a:buNone/>
            </a:pPr>
            <a:endParaRPr lang="it-IT" sz="2000" dirty="0"/>
          </a:p>
          <a:p>
            <a:pPr marL="82296" indent="0">
              <a:buNone/>
            </a:pPr>
            <a:endParaRPr lang="it-IT" sz="2000" dirty="0" smtClean="0"/>
          </a:p>
          <a:p>
            <a:pPr marL="82296" indent="0">
              <a:buNone/>
            </a:pPr>
            <a:endParaRPr lang="it-IT" sz="2000" dirty="0"/>
          </a:p>
          <a:p>
            <a:pPr marL="82296" indent="0">
              <a:buNone/>
            </a:pPr>
            <a:r>
              <a:rPr lang="it-IT" sz="2000" dirty="0" smtClean="0"/>
              <a:t>Comas (1995):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è la disuguaglianza tra uomini e donne che struttura le relazioni di produzione e la divisione del lavoro.</a:t>
            </a:r>
          </a:p>
          <a:p>
            <a:pPr marL="82296" indent="0" algn="ctr">
              <a:buNone/>
            </a:pPr>
            <a:endParaRPr lang="it-IT" sz="2000" dirty="0" smtClean="0"/>
          </a:p>
          <a:p>
            <a:pPr marL="82296" indent="0" algn="ctr">
              <a:buNone/>
            </a:pPr>
            <a:endParaRPr lang="it-IT" sz="2000" dirty="0" smtClean="0"/>
          </a:p>
          <a:p>
            <a:pPr marL="82296" indent="0" algn="ctr">
              <a:buNone/>
            </a:pPr>
            <a:r>
              <a:rPr lang="it-IT" sz="2000" i="1" dirty="0" smtClean="0"/>
              <a:t>le rappresentazioni ideologiche di uomo e donna in una società influiscono sul modo in cui le persone si inseriscono nel mercato del lavoro</a:t>
            </a:r>
          </a:p>
          <a:p>
            <a:pPr marL="82296" indent="0">
              <a:buNone/>
            </a:pPr>
            <a:endParaRPr lang="it-IT" sz="2000" i="1" dirty="0"/>
          </a:p>
          <a:p>
            <a:pPr marL="82296" indent="0">
              <a:buNone/>
            </a:pPr>
            <a:r>
              <a:rPr lang="it-IT" sz="2000" i="1" dirty="0" smtClean="0"/>
              <a:t> </a:t>
            </a:r>
            <a:endParaRPr lang="it-IT" sz="2000" i="1" dirty="0"/>
          </a:p>
        </p:txBody>
      </p:sp>
      <p:sp>
        <p:nvSpPr>
          <p:cNvPr id="4" name="Down Arrow 3"/>
          <p:cNvSpPr/>
          <p:nvPr/>
        </p:nvSpPr>
        <p:spPr>
          <a:xfrm>
            <a:off x="4793316" y="3068960"/>
            <a:ext cx="28803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slide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2200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37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dirty="0" smtClean="0"/>
              <a:t>L’ISTITUZIONALIZZAZIONE  DELLA  SOLIDARIET</a:t>
            </a:r>
            <a:r>
              <a:rPr lang="it-IT" sz="2800" dirty="0">
                <a:latin typeface="Calibri"/>
                <a:cs typeface="Calibri"/>
              </a:rPr>
              <a:t>À</a:t>
            </a:r>
            <a:r>
              <a:rPr lang="it-IT" sz="2800" dirty="0" smtClean="0"/>
              <a:t>  DI  GENERE </a:t>
            </a:r>
            <a:endParaRPr lang="it-IT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82296" indent="0" algn="ctr">
              <a:buNone/>
            </a:pPr>
            <a:r>
              <a:rPr lang="it-IT" sz="2000" dirty="0" smtClean="0"/>
              <a:t>RICERCHE IN NORVEGIA</a:t>
            </a:r>
          </a:p>
          <a:p>
            <a:pPr marL="82296" indent="0">
              <a:buNone/>
            </a:pPr>
            <a:r>
              <a:rPr lang="it-IT" sz="2000" dirty="0" smtClean="0"/>
              <a:t>1950</a:t>
            </a:r>
            <a:r>
              <a:rPr lang="it-IT" sz="2000" dirty="0" smtClean="0">
                <a:latin typeface="Calibri"/>
                <a:cs typeface="Calibri"/>
              </a:rPr>
              <a:t>→</a:t>
            </a:r>
            <a:r>
              <a:rPr lang="it-IT" sz="2000" dirty="0" smtClean="0"/>
              <a:t> 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Nascita del servizio sociale come professione con l’istituzione delle Norvegian School of Governamental and Social Work da parte dello Stato</a:t>
            </a:r>
          </a:p>
          <a:p>
            <a:pPr marL="82296" indent="0">
              <a:buNone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r>
              <a:rPr lang="it-IT" sz="2000" dirty="0" smtClean="0">
                <a:cs typeface="Calibri" panose="020F0502020204030204" pitchFamily="34" charset="0"/>
              </a:rPr>
              <a:t>Obiettivo: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creare professione esecutiva per la gestione delle riforme sociali e politiche</a:t>
            </a:r>
          </a:p>
          <a:p>
            <a:pPr marL="82296" indent="0">
              <a:buNone/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r>
              <a:rPr lang="it-IT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In Norvegia le Scuole di Servizio Sociale esistevano già dal 1920. </a:t>
            </a:r>
          </a:p>
          <a:p>
            <a:pPr marL="82296" indent="0">
              <a:buNone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Specificità: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Attivate da donne (ceto medio-alto) per le donne (ceto medio basso e proletarie)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Corsi brevi, aperti a sole donne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biettivo</a:t>
            </a:r>
            <a:r>
              <a:rPr lang="it-IT" sz="1800" dirty="0" smtClean="0">
                <a:latin typeface="Calibri"/>
                <a:cs typeface="Calibri"/>
              </a:rPr>
              <a:t>→ rispondere a istanze assistenziali delle donne di ceto elevato verso quelle di ceto inferiore e rispondere a istanze mutualistiche di queste utlime fra di esse</a:t>
            </a:r>
            <a:endParaRPr lang="it-IT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de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621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8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692696"/>
            <a:ext cx="7498080" cy="5472608"/>
          </a:xfrm>
        </p:spPr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it-IT" sz="2000" dirty="0" smtClean="0"/>
              <a:t>Dahle (2014):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ricostruisce le tappe storiche della formazione del servizio sociale nel Paese per spiegare la presenza femminile. </a:t>
            </a:r>
          </a:p>
          <a:p>
            <a:pPr marL="82296" indent="0">
              <a:buNone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Il servizio sociale è diventato un campo professionale solo dopo riconoscimento pubblico governativo senza tener conto delle esperienze precedenti.</a:t>
            </a:r>
          </a:p>
          <a:p>
            <a:pPr marL="82296" indent="0">
              <a:buNone/>
            </a:pPr>
            <a:r>
              <a:rPr lang="it-IT" sz="2000" smtClean="0">
                <a:latin typeface="Calibri" panose="020F0502020204030204" pitchFamily="34" charset="0"/>
                <a:cs typeface="Calibri" panose="020F0502020204030204" pitchFamily="34" charset="0"/>
              </a:rPr>
              <a:t>Elementi che contribuiscono alla svalutazione della professione:</a:t>
            </a:r>
            <a:endParaRPr lang="it-IT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Prevalenza di genere aumenta anche dopo la creazione delle Scuole Governative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Requisiti di ammissione diversi rispetto ad altre formazioni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La costruzione della professione, l’organizzazione professionale, contenuti della formazione costruiti a misura della concezione di womanhood del tempo</a:t>
            </a:r>
          </a:p>
          <a:p>
            <a:pPr>
              <a:buFont typeface="Wingdings" panose="05000000000000000000" pitchFamily="2" charset="2"/>
              <a:buChar char="§"/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r>
              <a:rPr lang="it-IT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1978: ingresso della formazione in servizio sociale nelle Università; la componente femminile rimane dominante ancora oggi (80-85% nel 2011)</a:t>
            </a:r>
            <a:endParaRPr lang="it-IT" sz="2000" i="1" dirty="0"/>
          </a:p>
        </p:txBody>
      </p:sp>
      <p:pic>
        <p:nvPicPr>
          <p:cNvPr id="2" name="slide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2218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2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dirty="0" smtClean="0"/>
              <a:t>GENERE  E  PROFESSIONE  NELLE  NUOVE  GENERAZIONI</a:t>
            </a:r>
            <a:endParaRPr lang="it-IT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82296" indent="0" algn="ctr">
              <a:buNone/>
            </a:pPr>
            <a:r>
              <a:rPr lang="it-IT" sz="2000" dirty="0" smtClean="0"/>
              <a:t>RICERCHE IN FINLANDIA</a:t>
            </a:r>
          </a:p>
          <a:p>
            <a:pPr marL="82296" indent="0">
              <a:buNone/>
            </a:pPr>
            <a:r>
              <a:rPr lang="it-IT" sz="2000" dirty="0" smtClean="0"/>
              <a:t>Petrelius (2003):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influenza delle strutture di genere nell’esperienza degli studenti in servizio sociale. Temi esplorati: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Genere nell’esperienza di socializzazione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Genere nella scelta del percorso di studi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Genere nelle eperienze di tirocinio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Questione del genere nelle proiezioni sul futuro</a:t>
            </a:r>
          </a:p>
          <a:p>
            <a:pPr marL="82296" indent="0">
              <a:buNone/>
            </a:pPr>
            <a:r>
              <a:rPr lang="it-IT" sz="2000" dirty="0" smtClean="0"/>
              <a:t>Risultati: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Esperienze infantili di supporto o sostituzione alle figure genitoriali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No preoccupazione per lavoro sottostimato ma per i bassi salari; «femminilità» del lavoro percepita come normale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Nell’esperienza sul campo</a:t>
            </a:r>
            <a:r>
              <a:rPr lang="it-IT" sz="1800" dirty="0" smtClean="0">
                <a:latin typeface="Calibri"/>
                <a:cs typeface="Calibri"/>
              </a:rPr>
              <a:t>→ difficoltà a staccarsi da concezione di «maternità sociale»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Differenza tra generi rispetto al futuro e a preoccupazione di cadere vittime di burn out</a:t>
            </a:r>
            <a:endParaRPr lang="it-IT" sz="1800" dirty="0">
              <a:latin typeface="Calibri"/>
              <a:cs typeface="Calibri"/>
            </a:endParaRPr>
          </a:p>
        </p:txBody>
      </p:sp>
      <p:pic>
        <p:nvPicPr>
          <p:cNvPr id="4" name="slide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7080" y="2116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45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548680"/>
            <a:ext cx="7498080" cy="57606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endParaRPr lang="it-IT" sz="2000" dirty="0" smtClean="0"/>
          </a:p>
          <a:p>
            <a:pPr marL="82296" indent="0">
              <a:buNone/>
            </a:pPr>
            <a:endParaRPr lang="it-IT" sz="2000" dirty="0"/>
          </a:p>
          <a:p>
            <a:pPr marL="82296" indent="0">
              <a:buNone/>
            </a:pPr>
            <a:endParaRPr lang="it-IT" sz="2000" dirty="0" smtClean="0"/>
          </a:p>
          <a:p>
            <a:pPr marL="82296" indent="0">
              <a:buNone/>
            </a:pPr>
            <a:endParaRPr lang="it-IT" sz="2000" dirty="0"/>
          </a:p>
          <a:p>
            <a:pPr marL="82296" indent="0">
              <a:buNone/>
            </a:pPr>
            <a:r>
              <a:rPr lang="it-IT" sz="2000" dirty="0" smtClean="0"/>
              <a:t>Petrelius connette questi risultati con le aspettative sociali rispetto alle donne in Finlandia </a:t>
            </a:r>
            <a:r>
              <a:rPr lang="it-IT" sz="2000" dirty="0" smtClean="0">
                <a:latin typeface="Calibri"/>
                <a:cs typeface="Calibri"/>
              </a:rPr>
              <a:t>→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Scelta professionale è permeata da stereotipi di genere.</a:t>
            </a:r>
          </a:p>
          <a:p>
            <a:pPr marL="82296" indent="0">
              <a:buNone/>
            </a:pPr>
            <a:endParaRPr lang="it-IT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 algn="ctr">
              <a:buNone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spazio ridotto ai temi del genere nella formazione 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716016" y="3068960"/>
            <a:ext cx="504056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slide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98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dirty="0" smtClean="0"/>
              <a:t>GENERE  E  PROFESSIONE:  DALLA  RIFLESSIONE  ALLA  RIFLESSIVIT</a:t>
            </a:r>
            <a:r>
              <a:rPr lang="it-IT" sz="2800" dirty="0" smtClean="0">
                <a:latin typeface="Calibri"/>
                <a:cs typeface="Calibri"/>
              </a:rPr>
              <a:t>À</a:t>
            </a:r>
            <a:endParaRPr lang="it-IT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it-IT" sz="2000" dirty="0" smtClean="0"/>
              <a:t>La definizione del servizio sociale dipende dal contesto locale, dalle prospettive culturali e dai presupposti circa la sua funzione.</a:t>
            </a:r>
          </a:p>
          <a:p>
            <a:pPr marL="82296" indent="0">
              <a:buNone/>
            </a:pPr>
            <a:endParaRPr lang="it-IT" sz="2000" dirty="0"/>
          </a:p>
          <a:p>
            <a:pPr marL="82296" indent="0">
              <a:buNone/>
            </a:pPr>
            <a:r>
              <a:rPr lang="it-IT" sz="2000" dirty="0" smtClean="0"/>
              <a:t>Tratti ricorrenti: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Predominanza dell’elemento femminile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Basso prestigio attribuito alla professione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Investimento ridotto in campo scientifico e accademico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Mancanza di un unico quadro teorico e condiviso a livello internazionale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de1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4128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5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zio">
  <a:themeElements>
    <a:clrScheme name="Solstiz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zio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Solstizio.thmx</Template>
  <TotalTime>2</TotalTime>
  <Words>570</Words>
  <Application>Microsoft Macintosh PowerPoint</Application>
  <PresentationFormat>Presentazione su schermo (4:3)</PresentationFormat>
  <Paragraphs>67</Paragraphs>
  <Slides>7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Solstizio</vt:lpstr>
      <vt:lpstr>LA  COSTRUZIONE  POLITICA  DI  IMMAGINI  DI  GENERE  E  DI  PROFESSIONE</vt:lpstr>
      <vt:lpstr>Presentazione di PowerPoint</vt:lpstr>
      <vt:lpstr>L’ISTITUZIONALIZZAZIONE  DELLA  SOLIDARIETÀ  DI  GENERE </vt:lpstr>
      <vt:lpstr>Presentazione di PowerPoint</vt:lpstr>
      <vt:lpstr>GENERE  E  PROFESSIONE  NELLE  NUOVE  GENERAZIONI</vt:lpstr>
      <vt:lpstr>Presentazione di PowerPoint</vt:lpstr>
      <vt:lpstr>GENERE  E  PROFESSIONE:  DALLA  RIFLESSIONE  ALLA  RIFLESSIVITÀ</vt:lpstr>
    </vt:vector>
  </TitlesOfParts>
  <Company>units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 COSTRUZIONE  POLITICA  DI  IMMAGINI  DI  GENERE  E  DI  PROFESSIONE</dc:title>
  <dc:creator>Famiglia gui</dc:creator>
  <cp:lastModifiedBy>Famiglia gui</cp:lastModifiedBy>
  <cp:revision>1</cp:revision>
  <dcterms:created xsi:type="dcterms:W3CDTF">2020-04-14T16:37:19Z</dcterms:created>
  <dcterms:modified xsi:type="dcterms:W3CDTF">2020-04-14T16:40:12Z</dcterms:modified>
</cp:coreProperties>
</file>