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77" r:id="rId2"/>
    <p:sldId id="278" r:id="rId3"/>
    <p:sldId id="273" r:id="rId4"/>
    <p:sldId id="257" r:id="rId5"/>
    <p:sldId id="274" r:id="rId6"/>
    <p:sldId id="275" r:id="rId7"/>
    <p:sldId id="276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729"/>
  </p:normalViewPr>
  <p:slideViewPr>
    <p:cSldViewPr snapToGrid="0" snapToObjects="1">
      <p:cViewPr varScale="1">
        <p:scale>
          <a:sx n="70" d="100"/>
          <a:sy n="70" d="100"/>
        </p:scale>
        <p:origin x="6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A846863-AAA4-7F49-A942-75CBAAECCE0C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AA8881B-5A53-A94E-80B3-8C72F10F2D71}" type="slidenum">
              <a:rPr lang="it-IT" smtClean="0"/>
              <a:t>‹N›</a:t>
            </a:fld>
            <a:endParaRPr lang="it-IT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7665545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46863-AAA4-7F49-A942-75CBAAECCE0C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881B-5A53-A94E-80B3-8C72F10F2D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2664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46863-AAA4-7F49-A942-75CBAAECCE0C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881B-5A53-A94E-80B3-8C72F10F2D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7582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46863-AAA4-7F49-A942-75CBAAECCE0C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881B-5A53-A94E-80B3-8C72F10F2D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8098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46863-AAA4-7F49-A942-75CBAAECCE0C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A8881B-5A53-A94E-80B3-8C72F10F2D71}" type="slidenum">
              <a:rPr lang="it-IT" smtClean="0"/>
              <a:t>‹N›</a:t>
            </a:fld>
            <a:endParaRPr lang="it-IT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575829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46863-AAA4-7F49-A942-75CBAAECCE0C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881B-5A53-A94E-80B3-8C72F10F2D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0802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46863-AAA4-7F49-A942-75CBAAECCE0C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881B-5A53-A94E-80B3-8C72F10F2D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6675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46863-AAA4-7F49-A942-75CBAAECCE0C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881B-5A53-A94E-80B3-8C72F10F2D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0516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46863-AAA4-7F49-A942-75CBAAECCE0C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881B-5A53-A94E-80B3-8C72F10F2D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1849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46863-AAA4-7F49-A942-75CBAAECCE0C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A8881B-5A53-A94E-80B3-8C72F10F2D71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87484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46863-AAA4-7F49-A942-75CBAAECCE0C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A8881B-5A53-A94E-80B3-8C72F10F2D71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95745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FA846863-AAA4-7F49-A942-75CBAAECCE0C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7AA8881B-5A53-A94E-80B3-8C72F10F2D71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38391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334961-B490-664F-A9AF-2763EEA26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5660" y="2150153"/>
            <a:ext cx="6425608" cy="1528997"/>
          </a:xfrm>
        </p:spPr>
        <p:txBody>
          <a:bodyPr/>
          <a:lstStyle/>
          <a:p>
            <a:r>
              <a:rPr lang="it-IT" sz="4050" b="1" dirty="0"/>
              <a:t>Geografia</a:t>
            </a:r>
            <a:r>
              <a:rPr lang="it-IT" sz="3000" b="1" dirty="0"/>
              <a:t/>
            </a:r>
            <a:br>
              <a:rPr lang="it-IT" sz="3000" b="1" dirty="0"/>
            </a:br>
            <a:r>
              <a:rPr lang="it-IT" sz="3000" dirty="0"/>
              <a:t/>
            </a:r>
            <a:br>
              <a:rPr lang="it-IT" sz="3000" dirty="0"/>
            </a:br>
            <a:r>
              <a:rPr lang="it-IT" sz="3000" dirty="0"/>
              <a:t>Sergio Zilli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83FBC90-E5F9-594F-A8B9-0C595B6A5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0315" y="4027669"/>
            <a:ext cx="5123755" cy="1068050"/>
          </a:xfrm>
        </p:spPr>
        <p:txBody>
          <a:bodyPr>
            <a:normAutofit fontScale="70000" lnSpcReduction="20000"/>
          </a:bodyPr>
          <a:lstStyle/>
          <a:p>
            <a:r>
              <a:rPr lang="it-IT" dirty="0" err="1"/>
              <a:t>cod</a:t>
            </a:r>
            <a:r>
              <a:rPr lang="it-IT" dirty="0"/>
              <a:t>: </a:t>
            </a:r>
            <a:r>
              <a:rPr lang="it-IT" i="1" dirty="0"/>
              <a:t>006LE </a:t>
            </a:r>
          </a:p>
          <a:p>
            <a:r>
              <a:rPr lang="it-IT" dirty="0"/>
              <a:t>Corso di Laurea: Discipline storiche e filosofiche</a:t>
            </a:r>
            <a:br>
              <a:rPr lang="it-IT" dirty="0"/>
            </a:br>
            <a:endParaRPr lang="it-IT" dirty="0"/>
          </a:p>
          <a:p>
            <a:r>
              <a:rPr lang="it-IT" b="1" dirty="0" err="1"/>
              <a:t>a.a</a:t>
            </a:r>
            <a:r>
              <a:rPr lang="it-IT" b="1" dirty="0"/>
              <a:t>. 2019-2020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3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33"/>
    </mc:Choice>
    <mc:Fallback xmlns="">
      <p:transition spd="slow" advTm="15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242207-5789-3E4A-906A-F47EB56C4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Presentazione n. </a:t>
            </a:r>
            <a:r>
              <a:rPr lang="it-IT" b="1" dirty="0" smtClean="0"/>
              <a:t>23 (con </a:t>
            </a:r>
            <a:r>
              <a:rPr lang="it-IT" b="1" dirty="0"/>
              <a:t>audio)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DD783C-2832-5843-950B-6155EC747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927" y="2286000"/>
            <a:ext cx="9601200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3600" dirty="0"/>
          </a:p>
          <a:p>
            <a:endParaRPr lang="it-IT" sz="2100" dirty="0" smtClean="0"/>
          </a:p>
          <a:p>
            <a:endParaRPr lang="it-IT" sz="2100" dirty="0"/>
          </a:p>
          <a:p>
            <a:endParaRPr lang="it-IT" sz="2100" dirty="0" smtClean="0"/>
          </a:p>
          <a:p>
            <a:endParaRPr lang="it-IT" sz="21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634836" y="2171700"/>
            <a:ext cx="89777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FF0000"/>
                </a:solidFill>
              </a:rPr>
              <a:t>Lingue etnie religioni</a:t>
            </a:r>
            <a:endParaRPr lang="it-IT" sz="4800" dirty="0" smtClean="0">
              <a:solidFill>
                <a:srgbClr val="FF0000"/>
              </a:solidFill>
            </a:endParaRPr>
          </a:p>
          <a:p>
            <a:endParaRPr lang="it-IT" sz="4800" dirty="0">
              <a:solidFill>
                <a:srgbClr val="FF0000"/>
              </a:solidFill>
            </a:endParaRPr>
          </a:p>
          <a:p>
            <a:r>
              <a:rPr lang="it-IT" sz="4800" dirty="0" smtClean="0">
                <a:solidFill>
                  <a:srgbClr val="FF0000"/>
                </a:solidFill>
              </a:rPr>
              <a:t>1</a:t>
            </a:r>
            <a:endParaRPr lang="it-IT" sz="4000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9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30"/>
    </mc:Choice>
    <mc:Fallback xmlns="">
      <p:transition spd="slow" advTm="9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862BF0-403A-9B41-9623-11B217DDE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Lingue etnie e religioni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C7D804E-9A4D-4F45-9289-BFA921EC0F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/>
              <a:t>Lingue, etnie e religioni sono fattori che svolgono un ruolo importante nella costruzione dell’identità (personale, collettiva, locale, globale)</a:t>
            </a:r>
          </a:p>
          <a:p>
            <a:r>
              <a:rPr lang="it-IT" sz="2400" dirty="0"/>
              <a:t>L’identità non è fissa, ma dipende dal contesto storico, geografico e sociale in cui il soggetto cui si riferisce si trova  </a:t>
            </a:r>
          </a:p>
          <a:p>
            <a:r>
              <a:rPr lang="it-IT" sz="2400" dirty="0"/>
              <a:t>L’identità è elemento geografico in quanto influenza le rappresentazioni del vissuto spaziale, che a loro volta condizionano le relazione sociali, che modificano e strutturano infine lo spazio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88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732"/>
    </mc:Choice>
    <mc:Fallback xmlns="">
      <p:transition spd="slow" advTm="166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B0BB31-E5AA-1A4F-8C48-11EB1CC7A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Lingue nel mondo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1B1C49B-CA8F-334A-AAFE-A348CFD53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6442" y="2184210"/>
            <a:ext cx="9601200" cy="3581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2400" dirty="0" smtClean="0"/>
              <a:t>Linguaggio </a:t>
            </a:r>
            <a:r>
              <a:rPr lang="it-IT" sz="2400" dirty="0" smtClean="0">
                <a:sym typeface="Wingdings" pitchFamily="2" charset="2"/>
              </a:rPr>
              <a:t> </a:t>
            </a:r>
            <a:r>
              <a:rPr lang="it-IT" sz="2400" dirty="0">
                <a:sym typeface="Wingdings" pitchFamily="2" charset="2"/>
              </a:rPr>
              <a:t>capacità di </a:t>
            </a:r>
            <a:r>
              <a:rPr lang="it-IT" sz="2400" dirty="0" smtClean="0">
                <a:sym typeface="Wingdings" pitchFamily="2" charset="2"/>
              </a:rPr>
              <a:t>comunicare</a:t>
            </a:r>
          </a:p>
          <a:p>
            <a:pPr marL="0" indent="0">
              <a:buNone/>
            </a:pPr>
            <a:endParaRPr lang="it-IT" sz="2400" dirty="0">
              <a:sym typeface="Wingdings" pitchFamily="2" charset="2"/>
            </a:endParaRPr>
          </a:p>
          <a:p>
            <a:r>
              <a:rPr lang="it-IT" sz="2400" dirty="0">
                <a:sym typeface="Wingdings" pitchFamily="2" charset="2"/>
              </a:rPr>
              <a:t>Geografia delle lingue geografia delle culture</a:t>
            </a:r>
          </a:p>
          <a:p>
            <a:endParaRPr lang="it-IT" sz="2400" dirty="0">
              <a:sym typeface="Wingdings" pitchFamily="2" charset="2"/>
            </a:endParaRPr>
          </a:p>
          <a:p>
            <a:r>
              <a:rPr lang="it-IT" sz="2400" dirty="0">
                <a:sym typeface="Wingdings" pitchFamily="2" charset="2"/>
              </a:rPr>
              <a:t>Lingua  processo di interazione comunicativa</a:t>
            </a:r>
          </a:p>
          <a:p>
            <a:pPr lvl="2"/>
            <a:r>
              <a:rPr lang="it-IT" dirty="0">
                <a:sym typeface="Wingdings" pitchFamily="2" charset="2"/>
              </a:rPr>
              <a:t>Varianti:</a:t>
            </a:r>
          </a:p>
          <a:p>
            <a:pPr lvl="3"/>
            <a:r>
              <a:rPr lang="it-IT" dirty="0">
                <a:sym typeface="Wingdings" pitchFamily="2" charset="2"/>
              </a:rPr>
              <a:t>Dialetti</a:t>
            </a:r>
          </a:p>
          <a:p>
            <a:pPr lvl="3"/>
            <a:r>
              <a:rPr lang="it-IT" dirty="0">
                <a:sym typeface="Wingdings" pitchFamily="2" charset="2"/>
              </a:rPr>
              <a:t>Lingue minoritarie</a:t>
            </a:r>
          </a:p>
          <a:p>
            <a:pPr lvl="3"/>
            <a:r>
              <a:rPr lang="it-IT" dirty="0">
                <a:sym typeface="Wingdings" pitchFamily="2" charset="2"/>
              </a:rPr>
              <a:t>Lingue naturali e lingue artificiali</a:t>
            </a:r>
            <a:endParaRPr lang="it-I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51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13"/>
    </mc:Choice>
    <mc:Fallback xmlns="">
      <p:transition spd="slow" advTm="79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5CE9EC-92A7-754C-BA38-EE7298F02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Lingue nel mondo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E968BAA-D7B6-9044-B9E4-13D2B64D7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3869140"/>
          </a:xfrm>
        </p:spPr>
        <p:txBody>
          <a:bodyPr>
            <a:normAutofit/>
          </a:bodyPr>
          <a:lstStyle/>
          <a:p>
            <a:pPr marL="136525" indent="-125413"/>
            <a:r>
              <a:rPr lang="it-IT" sz="2400" b="1" dirty="0">
                <a:sym typeface="Wingdings" pitchFamily="2" charset="2"/>
              </a:rPr>
              <a:t>Linguaggio</a:t>
            </a:r>
            <a:r>
              <a:rPr lang="it-IT" sz="2400" dirty="0">
                <a:sym typeface="Wingdings" pitchFamily="2" charset="2"/>
              </a:rPr>
              <a:t>: Sistema di comunicazione basato su simboli ai quali vengono attribuiti significati condivisi</a:t>
            </a:r>
          </a:p>
          <a:p>
            <a:pPr marL="136525" indent="-125413"/>
            <a:r>
              <a:rPr lang="it-IT" sz="2400" b="1" dirty="0">
                <a:sym typeface="Wingdings" pitchFamily="2" charset="2"/>
              </a:rPr>
              <a:t>Dialetto</a:t>
            </a:r>
            <a:r>
              <a:rPr lang="it-IT" sz="2400" dirty="0">
                <a:sym typeface="Wingdings" pitchFamily="2" charset="2"/>
              </a:rPr>
              <a:t>: </a:t>
            </a:r>
            <a:r>
              <a:rPr lang="it-IT" sz="2400" dirty="0"/>
              <a:t>Varietà linguistica (o idioma) usata tra di loro da abitanti originari di una ristretta area geografica, in aggiunta alla lingua ufficiale</a:t>
            </a:r>
          </a:p>
          <a:p>
            <a:pPr marL="136525" indent="-125413"/>
            <a:r>
              <a:rPr lang="it-IT" sz="2400" b="1" dirty="0"/>
              <a:t>Lingua</a:t>
            </a:r>
            <a:r>
              <a:rPr lang="it-IT" sz="2400" dirty="0"/>
              <a:t>: Idioma che si è imposto su altri in un’area più o meno vasta per motivi</a:t>
            </a:r>
          </a:p>
          <a:p>
            <a:pPr marL="1609725" lvl="1" indent="-217488"/>
            <a:r>
              <a:rPr lang="it-IT" sz="2200" dirty="0"/>
              <a:t>Letterari</a:t>
            </a:r>
          </a:p>
          <a:p>
            <a:pPr marL="1609725" lvl="1" indent="-217488"/>
            <a:r>
              <a:rPr lang="it-IT" sz="2200" dirty="0"/>
              <a:t>Sociali</a:t>
            </a:r>
          </a:p>
          <a:p>
            <a:pPr marL="1609725" lvl="1" indent="-217488"/>
            <a:r>
              <a:rPr lang="it-IT" sz="2200" dirty="0"/>
              <a:t>Politici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5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442"/>
    </mc:Choice>
    <mc:Fallback xmlns="">
      <p:transition spd="slow" advTm="392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4F60FC-E4CF-9B4B-9D54-CA3E901FC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Lingue nel mondo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2960781-EE8A-4B4B-A445-D65F6FA077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b="1" dirty="0"/>
              <a:t>Lingua minoritaria</a:t>
            </a:r>
            <a:r>
              <a:rPr lang="it-IT" sz="2400" dirty="0"/>
              <a:t>: lingua tradizionalmente usata nel territorio di una lingua ufficiale da un gruppo di persone meno numeroso del resto della popolazione</a:t>
            </a:r>
          </a:p>
          <a:p>
            <a:r>
              <a:rPr lang="it-IT" sz="2400" b="1" dirty="0"/>
              <a:t>Lingua naturale</a:t>
            </a:r>
            <a:r>
              <a:rPr lang="it-IT" sz="2400" dirty="0"/>
              <a:t>: lingua nata e </a:t>
            </a:r>
            <a:r>
              <a:rPr lang="it-IT" sz="2400" dirty="0" err="1"/>
              <a:t>evolutasi</a:t>
            </a:r>
            <a:r>
              <a:rPr lang="it-IT" sz="2400" dirty="0"/>
              <a:t> nel corso della storia delle comunità umane</a:t>
            </a:r>
          </a:p>
          <a:p>
            <a:r>
              <a:rPr lang="it-IT" sz="2400" b="1" dirty="0"/>
              <a:t>Lingua artificiale</a:t>
            </a:r>
            <a:r>
              <a:rPr lang="it-IT" sz="2400" dirty="0"/>
              <a:t>: lingua inventata intenzionalmente dall’uomo per facilitare la comunicazione tra parlanti lingue diverse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82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596"/>
    </mc:Choice>
    <mc:Fallback xmlns="">
      <p:transition spd="slow" advTm="301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593EFE-578A-0D40-B2E2-4B5532CF7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Geografia e lingue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B78AED-A090-B148-A1F7-EF143809B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3991970"/>
          </a:xfrm>
        </p:spPr>
        <p:txBody>
          <a:bodyPr>
            <a:normAutofit fontScale="85000" lnSpcReduction="10000"/>
          </a:bodyPr>
          <a:lstStyle/>
          <a:p>
            <a:r>
              <a:rPr lang="it-IT" sz="2600" dirty="0"/>
              <a:t>Conoscenza delle lingue (per geografi) = conoscenza delle relazioni storiche dei territori e delle popolazioni</a:t>
            </a:r>
          </a:p>
          <a:p>
            <a:pPr marL="530352" lvl="1" indent="0">
              <a:buNone/>
            </a:pPr>
            <a:r>
              <a:rPr lang="it-IT" sz="2600" dirty="0">
                <a:sym typeface="Wingdings" pitchFamily="2" charset="2"/>
              </a:rPr>
              <a:t> evoluzione delle società del passato, delle loro relazioni reciproche e dei percorsi delle migrazioni umane</a:t>
            </a:r>
          </a:p>
          <a:p>
            <a:pPr lvl="1"/>
            <a:endParaRPr lang="it-IT" sz="2600" dirty="0">
              <a:sym typeface="Wingdings" pitchFamily="2" charset="2"/>
            </a:endParaRPr>
          </a:p>
          <a:p>
            <a:pPr marL="228600" lvl="1" indent="-217488"/>
            <a:r>
              <a:rPr lang="it-IT" sz="2600" b="1" dirty="0">
                <a:sym typeface="Wingdings" pitchFamily="2" charset="2"/>
              </a:rPr>
              <a:t>Famiglie linguistiche</a:t>
            </a:r>
            <a:r>
              <a:rPr lang="it-IT" sz="2600" dirty="0">
                <a:sym typeface="Wingdings" pitchFamily="2" charset="2"/>
              </a:rPr>
              <a:t>: insieme di lingue che condividono un’origine comune</a:t>
            </a:r>
          </a:p>
          <a:p>
            <a:pPr marL="228600" lvl="1" indent="-217488"/>
            <a:endParaRPr lang="it-IT" sz="2600" dirty="0">
              <a:sym typeface="Wingdings" pitchFamily="2" charset="2"/>
            </a:endParaRPr>
          </a:p>
          <a:p>
            <a:pPr marL="228600" lvl="1" indent="-217488"/>
            <a:r>
              <a:rPr lang="it-IT" sz="2600" dirty="0">
                <a:sym typeface="Wingdings" pitchFamily="2" charset="2"/>
              </a:rPr>
              <a:t>45% popolazione mondiale parla lingue appartenenti alla famiglia indo-europea (cui appartengono sei delle nove lingue più diffuse al mondo)</a:t>
            </a:r>
          </a:p>
          <a:p>
            <a:pPr marL="1535113" lvl="2" indent="-457200">
              <a:buFont typeface="Arial" panose="020B0604020202020204" pitchFamily="34" charset="0"/>
              <a:buChar char="•"/>
            </a:pPr>
            <a:r>
              <a:rPr lang="it-IT" sz="2600" dirty="0">
                <a:sym typeface="Wingdings" pitchFamily="2" charset="2"/>
              </a:rPr>
              <a:t>Sviluppo agricoltura</a:t>
            </a:r>
          </a:p>
          <a:p>
            <a:pPr marL="1535113" lvl="2" indent="-457200">
              <a:buFont typeface="Arial" panose="020B0604020202020204" pitchFamily="34" charset="0"/>
              <a:buChar char="•"/>
            </a:pPr>
            <a:r>
              <a:rPr lang="it-IT" sz="2600" dirty="0">
                <a:sym typeface="Wingdings" pitchFamily="2" charset="2"/>
              </a:rPr>
              <a:t>Migrazione popolazio</a:t>
            </a:r>
            <a:r>
              <a:rPr lang="it-IT" sz="2400" dirty="0">
                <a:sym typeface="Wingdings" pitchFamily="2" charset="2"/>
              </a:rPr>
              <a:t>ni</a:t>
            </a:r>
          </a:p>
          <a:p>
            <a:pPr marL="228600" lvl="1" indent="-217488"/>
            <a:endParaRPr lang="it-IT" sz="28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0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691"/>
    </mc:Choice>
    <mc:Fallback xmlns="">
      <p:transition spd="slow" advTm="180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Ritaglio</Template>
  <TotalTime>125</TotalTime>
  <Words>326</Words>
  <Application>Microsoft Office PowerPoint</Application>
  <PresentationFormat>Widescreen</PresentationFormat>
  <Paragraphs>45</Paragraphs>
  <Slides>7</Slides>
  <Notes>0</Notes>
  <HiddenSlides>0</HiddenSlides>
  <MMClips>7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1" baseType="lpstr">
      <vt:lpstr>Arial</vt:lpstr>
      <vt:lpstr>Franklin Gothic Book</vt:lpstr>
      <vt:lpstr>Wingdings</vt:lpstr>
      <vt:lpstr>Crop</vt:lpstr>
      <vt:lpstr>Geografia  Sergio Zilli</vt:lpstr>
      <vt:lpstr>Presentazione n. 23 (con audio)</vt:lpstr>
      <vt:lpstr>Lingue etnie e religioni</vt:lpstr>
      <vt:lpstr>Lingue nel mondo</vt:lpstr>
      <vt:lpstr>Lingue nel mondo</vt:lpstr>
      <vt:lpstr>Lingue nel mondo</vt:lpstr>
      <vt:lpstr>Geografia e lingue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Lingue etnie religioni</dc:title>
  <dc:creator>sergio zilli</dc:creator>
  <cp:lastModifiedBy>sergio zilli</cp:lastModifiedBy>
  <cp:revision>12</cp:revision>
  <dcterms:created xsi:type="dcterms:W3CDTF">2019-03-27T16:52:22Z</dcterms:created>
  <dcterms:modified xsi:type="dcterms:W3CDTF">2020-04-14T16:16:30Z</dcterms:modified>
</cp:coreProperties>
</file>