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7" r:id="rId2"/>
    <p:sldId id="278" r:id="rId3"/>
    <p:sldId id="262" r:id="rId4"/>
    <p:sldId id="264" r:id="rId5"/>
    <p:sldId id="263" r:id="rId6"/>
    <p:sldId id="265" r:id="rId7"/>
    <p:sldId id="267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6655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66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58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0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57582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80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67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1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84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748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57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839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/>
    </mc:Choice>
    <mc:Fallback xmlns="">
      <p:transition spd="slow" advTm="1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24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Lingue etnie religioni</a:t>
            </a:r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2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1"/>
    </mc:Choice>
    <mc:Fallback>
      <p:transition spd="slow" advTm="9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B324B-0DFA-784A-830E-96078B86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Minoranze linguistiche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D52F89-216C-6C47-842C-290B76C63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Comunità storicamente insediate in un territorio che, oltre la lingua ufficiale del paese, parlano una lingua minoritaria (diversa dalla lingua più diffusa nel resto del paese) </a:t>
            </a:r>
          </a:p>
          <a:p>
            <a:r>
              <a:rPr lang="it-IT" sz="2400" dirty="0"/>
              <a:t>In Europa ci sono 27 Stati e 60 lingue minoritarie (10% popolazione, in Italia il 5</a:t>
            </a:r>
            <a:r>
              <a:rPr lang="it-IT" sz="2400" dirty="0" smtClean="0"/>
              <a:t>%)</a:t>
            </a:r>
            <a:endParaRPr lang="it-IT" sz="2400" dirty="0"/>
          </a:p>
          <a:p>
            <a:r>
              <a:rPr lang="it-IT" sz="2400" dirty="0"/>
              <a:t>Riconosciute come patrimonio storico e socioculturale (Carta dei diritti fondamentali dell’Unione europea)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9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11"/>
    </mc:Choice>
    <mc:Fallback xmlns="">
      <p:transition spd="slow" advTm="15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72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1468C-BBF8-7D49-8C58-DE70211F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Lingue (e Stati) nel mondo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27A076-5DC9-2D49-9B1F-9F0AC25C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01152"/>
          </a:xfrm>
        </p:spPr>
        <p:txBody>
          <a:bodyPr>
            <a:normAutofit/>
          </a:bodyPr>
          <a:lstStyle/>
          <a:p>
            <a:r>
              <a:rPr lang="it-IT" sz="2200" dirty="0"/>
              <a:t>6900 lingue al mondo</a:t>
            </a:r>
          </a:p>
          <a:p>
            <a:pPr marL="457200" lvl="1" indent="0">
              <a:buNone/>
            </a:pPr>
            <a:r>
              <a:rPr lang="it-IT" sz="2200" dirty="0"/>
              <a:t>9 parlate da una popolazione superiore ai 100 milioni</a:t>
            </a:r>
          </a:p>
          <a:p>
            <a:pPr marL="457200" lvl="1" indent="0">
              <a:buNone/>
            </a:pPr>
            <a:r>
              <a:rPr lang="it-IT" sz="2200" dirty="0"/>
              <a:t>380 parlate da popolazione comprese fra 1 milione e 100 milioni</a:t>
            </a:r>
          </a:p>
          <a:p>
            <a:pPr marL="0" indent="0">
              <a:buNone/>
            </a:pPr>
            <a:r>
              <a:rPr lang="it-IT" sz="2200" dirty="0"/>
              <a:t>Ma</a:t>
            </a:r>
          </a:p>
          <a:p>
            <a:r>
              <a:rPr lang="it-IT" sz="2200" dirty="0"/>
              <a:t>Ci sono 200 stati</a:t>
            </a:r>
          </a:p>
          <a:p>
            <a:endParaRPr lang="it-IT" sz="900" dirty="0"/>
          </a:p>
          <a:p>
            <a:pPr marL="0" indent="0">
              <a:buNone/>
            </a:pPr>
            <a:r>
              <a:rPr lang="it-IT" sz="2200" dirty="0"/>
              <a:t>Quindi….</a:t>
            </a:r>
          </a:p>
          <a:p>
            <a:endParaRPr lang="it-IT" sz="800" dirty="0"/>
          </a:p>
          <a:p>
            <a:r>
              <a:rPr lang="it-IT" sz="2200" dirty="0"/>
              <a:t>Onu ha sei lingue ufficiali: inglese, francese, russo, arabo, spagnolo e </a:t>
            </a:r>
            <a:r>
              <a:rPr lang="it-IT" sz="2200" dirty="0" smtClean="0"/>
              <a:t>cinese</a:t>
            </a:r>
          </a:p>
          <a:p>
            <a:r>
              <a:rPr lang="it-IT" sz="2200" dirty="0" smtClean="0"/>
              <a:t>Unione Europea : 27 lingue</a:t>
            </a:r>
            <a:endParaRPr lang="it-IT" sz="2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87"/>
    </mc:Choice>
    <mc:Fallback xmlns="">
      <p:transition spd="slow" advTm="29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658E6-100C-5C40-B0B8-E644EBF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Diffusione delle lingue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728EAC-CC7D-E244-9298-AB0C9B6C4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1976"/>
            <a:ext cx="9601200" cy="4237630"/>
          </a:xfrm>
        </p:spPr>
        <p:txBody>
          <a:bodyPr>
            <a:noAutofit/>
          </a:bodyPr>
          <a:lstStyle/>
          <a:p>
            <a:r>
              <a:rPr lang="it-IT" sz="2400" dirty="0"/>
              <a:t>Fattori sociali</a:t>
            </a:r>
          </a:p>
          <a:p>
            <a:r>
              <a:rPr lang="it-IT" sz="2400" dirty="0"/>
              <a:t>Fattori geografici</a:t>
            </a:r>
          </a:p>
          <a:p>
            <a:pPr marL="2540000" indent="0">
              <a:buNone/>
            </a:pPr>
            <a:r>
              <a:rPr lang="it-IT" dirty="0">
                <a:sym typeface="Wingdings" pitchFamily="2" charset="2"/>
              </a:rPr>
              <a:t> mobilità</a:t>
            </a:r>
          </a:p>
          <a:p>
            <a:r>
              <a:rPr lang="it-IT" sz="2400" dirty="0">
                <a:sym typeface="Wingdings" pitchFamily="2" charset="2"/>
              </a:rPr>
              <a:t>Condizionata da forze </a:t>
            </a:r>
          </a:p>
          <a:p>
            <a:pPr marL="3113088" lvl="1" indent="44450">
              <a:buNone/>
            </a:pPr>
            <a:r>
              <a:rPr lang="it-IT" sz="1800" dirty="0">
                <a:sym typeface="Wingdings" pitchFamily="2" charset="2"/>
              </a:rPr>
              <a:t>Politiche</a:t>
            </a:r>
          </a:p>
          <a:p>
            <a:pPr marL="3113088" lvl="1" indent="44450">
              <a:buNone/>
            </a:pPr>
            <a:r>
              <a:rPr lang="it-IT" sz="1800" dirty="0">
                <a:sym typeface="Wingdings" pitchFamily="2" charset="2"/>
              </a:rPr>
              <a:t>Economiche</a:t>
            </a:r>
          </a:p>
          <a:p>
            <a:pPr marL="3113088" lvl="1" indent="44450">
              <a:buNone/>
            </a:pPr>
            <a:r>
              <a:rPr lang="it-IT" sz="1800" dirty="0">
                <a:sym typeface="Wingdings" pitchFamily="2" charset="2"/>
              </a:rPr>
              <a:t>Religiose</a:t>
            </a:r>
          </a:p>
          <a:p>
            <a:pPr marL="3113088" lvl="1" indent="44450">
              <a:buNone/>
            </a:pPr>
            <a:r>
              <a:rPr lang="it-IT" sz="1800" dirty="0">
                <a:sym typeface="Wingdings" pitchFamily="2" charset="2"/>
              </a:rPr>
              <a:t>(oggi tecnologia/globalizzazione)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da cui</a:t>
            </a:r>
          </a:p>
          <a:p>
            <a:pPr marL="1077913" indent="-354013"/>
            <a:r>
              <a:rPr lang="it-IT" dirty="0">
                <a:sym typeface="Wingdings" pitchFamily="2" charset="2"/>
              </a:rPr>
              <a:t>Dominanza linguistica (influenza superiore alle altre)</a:t>
            </a:r>
          </a:p>
          <a:p>
            <a:pPr marL="1077913" indent="-354013"/>
            <a:r>
              <a:rPr lang="it-IT" dirty="0">
                <a:sym typeface="Wingdings" pitchFamily="2" charset="2"/>
              </a:rPr>
              <a:t>Estinzione linguistica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35"/>
    </mc:Choice>
    <mc:Fallback xmlns="">
      <p:transition spd="slow" advTm="22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C6895-0CA3-4F4F-8102-68B94122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Dialetti italiani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9785E4-DE5C-BE47-A1E8-457A57596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44% italiani parla soltanto in italiano</a:t>
            </a:r>
          </a:p>
          <a:p>
            <a:r>
              <a:rPr lang="it-IT" sz="2400" dirty="0"/>
              <a:t>51% lo alterna con un dialetto / lingua minoritaria</a:t>
            </a:r>
          </a:p>
          <a:p>
            <a:r>
              <a:rPr lang="it-IT" sz="2400" dirty="0"/>
              <a:t>5% parla soltanto in dialetto / lingua minoritaria</a:t>
            </a:r>
          </a:p>
          <a:p>
            <a:endParaRPr lang="it-IT" sz="2400" dirty="0"/>
          </a:p>
          <a:p>
            <a:r>
              <a:rPr lang="it-IT" sz="2400" dirty="0"/>
              <a:t>12 lingue minoritarie riconosciute per legge:</a:t>
            </a:r>
          </a:p>
          <a:p>
            <a:pPr marL="0" indent="0">
              <a:buNone/>
            </a:pPr>
            <a:r>
              <a:rPr lang="it-IT" sz="2400" dirty="0"/>
              <a:t>Friulano / Ladino / Tedesco / Sloveno / Occitano / Francese / Franco provenzale / Albanese / Greco / Sardo / Catalano / Croato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02"/>
    </mc:Choice>
    <mc:Fallback xmlns="">
      <p:transition spd="slow" advTm="19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E31DE-259C-F049-B4FD-B60DB876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toponimi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B81C-3781-CB42-AEFE-6AE37AC48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046561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Danno informazioni sul rapporto tra la popolazione e quel luogo</a:t>
            </a:r>
          </a:p>
          <a:p>
            <a:pPr lvl="1"/>
            <a:r>
              <a:rPr lang="it-IT" dirty="0"/>
              <a:t>Danno informazioni sulla presi di possesso del territorio e sul potere politico </a:t>
            </a:r>
          </a:p>
          <a:p>
            <a:pPr lvl="1"/>
            <a:r>
              <a:rPr lang="it-IT" dirty="0"/>
              <a:t>Testimoni della storia dell’insediamento</a:t>
            </a:r>
          </a:p>
          <a:p>
            <a:pPr marL="354013" lvl="1" indent="-342900"/>
            <a:r>
              <a:rPr lang="it-IT" sz="2800" dirty="0"/>
              <a:t>Attribuire un nome a un luogo è espressione di culture e al contempo un prodotto sociale</a:t>
            </a:r>
          </a:p>
          <a:p>
            <a:pPr marL="2044700" lvl="1" indent="-347663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Geografia simbolica del territorio</a:t>
            </a:r>
          </a:p>
          <a:p>
            <a:pPr marL="2044700" lvl="1" indent="-347663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Esprime un senso di appartenenza di un gruppo nei confronti di un luogo / porzione di territorio</a:t>
            </a:r>
          </a:p>
          <a:p>
            <a:pPr marL="811213" lvl="2" indent="-342900">
              <a:buFont typeface="Wingdings" pitchFamily="2" charset="2"/>
              <a:buChar char="à"/>
            </a:pPr>
            <a:r>
              <a:rPr lang="it-IT" sz="2800" dirty="0">
                <a:sym typeface="Wingdings" pitchFamily="2" charset="2"/>
              </a:rPr>
              <a:t>Nomi politici</a:t>
            </a:r>
          </a:p>
          <a:p>
            <a:pPr marL="811213" lvl="2" indent="-342900">
              <a:buFont typeface="Wingdings" pitchFamily="2" charset="2"/>
              <a:buChar char="à"/>
            </a:pPr>
            <a:r>
              <a:rPr lang="it-IT" sz="2800" dirty="0">
                <a:sym typeface="Wingdings" pitchFamily="2" charset="2"/>
              </a:rPr>
              <a:t>Nomi agricoli</a:t>
            </a:r>
          </a:p>
          <a:p>
            <a:pPr marL="811213" lvl="2" indent="-342900">
              <a:buFont typeface="Wingdings" pitchFamily="2" charset="2"/>
              <a:buChar char="à"/>
            </a:pPr>
            <a:r>
              <a:rPr lang="it-IT" sz="2800" dirty="0">
                <a:sym typeface="Wingdings" pitchFamily="2" charset="2"/>
              </a:rPr>
              <a:t>STORIA DEL PAESAGGIO</a:t>
            </a:r>
            <a:endParaRPr lang="it-IT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78"/>
    </mc:Choice>
    <mc:Fallback xmlns="">
      <p:transition spd="slow" advTm="37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126</TotalTime>
  <Words>311</Words>
  <Application>Microsoft Office PowerPoint</Application>
  <PresentationFormat>Widescreen</PresentationFormat>
  <Paragraphs>55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Franklin Gothic Book</vt:lpstr>
      <vt:lpstr>Wingdings</vt:lpstr>
      <vt:lpstr>Crop</vt:lpstr>
      <vt:lpstr>Geografia  Sergio Zilli</vt:lpstr>
      <vt:lpstr>Presentazione n. 24 (con audio)</vt:lpstr>
      <vt:lpstr>Minoranze linguistiche</vt:lpstr>
      <vt:lpstr>Lingue (e Stati) nel mondo</vt:lpstr>
      <vt:lpstr>Diffusione delle lingue</vt:lpstr>
      <vt:lpstr>Dialetti italiani</vt:lpstr>
      <vt:lpstr>toponimi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Lingue etnie religioni</dc:title>
  <dc:creator>sergio zilli</dc:creator>
  <cp:lastModifiedBy>sergio zilli</cp:lastModifiedBy>
  <cp:revision>11</cp:revision>
  <dcterms:created xsi:type="dcterms:W3CDTF">2019-03-27T16:52:22Z</dcterms:created>
  <dcterms:modified xsi:type="dcterms:W3CDTF">2020-04-14T16:14:35Z</dcterms:modified>
</cp:coreProperties>
</file>