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</p:sldMasterIdLst>
  <p:sldIdLst>
    <p:sldId id="258" r:id="rId3"/>
    <p:sldId id="259" r:id="rId4"/>
    <p:sldId id="272" r:id="rId5"/>
    <p:sldId id="261" r:id="rId6"/>
    <p:sldId id="273" r:id="rId7"/>
    <p:sldId id="264" r:id="rId8"/>
    <p:sldId id="265" r:id="rId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AD239DA6-69BD-40A6-8366-F1F553E76373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1907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9803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70189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71715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77505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1088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0064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12688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33776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5B1859-371F-4084-A394-B4C81EA62A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D262F44-EBB0-4CC5-A4AB-70EF97C5B2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F4CF0B3-91A7-46BF-88AA-524DC1BF6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44C2E-E229-4E93-9809-71C289C2EADC}" type="datetimeFigureOut">
              <a:rPr lang="it-IT"/>
              <a:pPr>
                <a:defRPr/>
              </a:pPr>
              <a:t>15/04/2020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9EBA39C-0AF3-4306-B7AD-85ABD3652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17DD2EA-5253-4C79-823B-23C930288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85F19-CECA-45DF-9534-5CD975AF18E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05925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05B6A9-AA83-4DE6-BD19-42FCA2539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35DA819-FCF9-4CAF-99CD-231DE4BC9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C9C0631-49EB-4550-B841-7BFFF6A91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43E42-99D6-4936-AA38-42353A95E7C7}" type="datetimeFigureOut">
              <a:rPr lang="it-IT"/>
              <a:pPr>
                <a:defRPr/>
              </a:pPr>
              <a:t>15/04/2020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4A6616A-E752-413C-9EBA-EF67242C6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8DDDE48-602B-4D85-9026-528F057F0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BB313-3672-45B3-B4AB-870BFE382C3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9924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91597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7ADF6E-6D31-4F44-9307-1CD7CBB5B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49C6A6C-B30B-4EAB-B9DE-44044FE5A5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71CE006-5FFB-4E63-9EA9-05393D414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59212-20A6-426F-A5BD-5005007B20D3}" type="datetimeFigureOut">
              <a:rPr lang="it-IT"/>
              <a:pPr>
                <a:defRPr/>
              </a:pPr>
              <a:t>15/04/2020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CB3F6E0-AEFD-4CEE-A5E9-EA9E1F158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96A45A6-91AF-478B-8507-AC8BAEEB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A7E7B-560C-4D7B-A90A-5D558C503C1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11182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FABE2C3-CEA9-4F0C-ADE4-AA4F6A7F1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09D6920-2BDB-4C1B-ABE6-9C8ADF3E62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304F2D4-5A3D-4565-BE76-5F3EEC5882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FE69DD72-21D2-433E-976D-374ACDDA5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BFAACD-FCD2-4ACE-A6E1-C43671775430}" type="datetimeFigureOut">
              <a:rPr lang="it-IT"/>
              <a:pPr>
                <a:defRPr/>
              </a:pPr>
              <a:t>15/04/2020</a:t>
            </a:fld>
            <a:endParaRPr 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F5E0ADB8-475E-4591-B0C2-9C0A623A1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B7BAC91E-E0A7-4A59-AD2F-F35B3D36D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7C1BA-9555-4A4D-8EE1-07ED0995C50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31391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4CDC2C-5D1B-452A-8E0A-1B19CCCAD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BC8F0CE-75B8-4108-A6CA-EF65BFAB99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01FEC64-7B4C-4308-844E-9F7D4DEF66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559F476-4122-4AA1-9E10-C121088FBE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F80F70A-A97B-4DEF-A9E6-F7D4128BE4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>
            <a:extLst>
              <a:ext uri="{FF2B5EF4-FFF2-40B4-BE49-F238E27FC236}">
                <a16:creationId xmlns:a16="http://schemas.microsoft.com/office/drawing/2014/main" id="{532CE980-72B6-434C-85AB-2E90C477B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B482EB-C064-4DBC-8780-EAD72E7B868C}" type="datetimeFigureOut">
              <a:rPr lang="it-IT"/>
              <a:pPr>
                <a:defRPr/>
              </a:pPr>
              <a:t>15/04/2020</a:t>
            </a:fld>
            <a:endParaRPr lang="it-IT"/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0B104A3B-30AB-42EE-8448-27116ADDA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>
            <a:extLst>
              <a:ext uri="{FF2B5EF4-FFF2-40B4-BE49-F238E27FC236}">
                <a16:creationId xmlns:a16="http://schemas.microsoft.com/office/drawing/2014/main" id="{3A049CBF-AC18-4B17-82F8-D35286D26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22C98-E3D3-4959-9A7E-EB3B460429B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20538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05C59A-9C00-49D7-8782-8CF5A1FE3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3">
            <a:extLst>
              <a:ext uri="{FF2B5EF4-FFF2-40B4-BE49-F238E27FC236}">
                <a16:creationId xmlns:a16="http://schemas.microsoft.com/office/drawing/2014/main" id="{F2C41088-49F8-42F3-AD6F-0D656F29F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7EBFC3-17A5-49B0-8604-85724C5F2E06}" type="datetimeFigureOut">
              <a:rPr lang="it-IT"/>
              <a:pPr>
                <a:defRPr/>
              </a:pPr>
              <a:t>15/04/2020</a:t>
            </a:fld>
            <a:endParaRPr lang="it-IT"/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B83BA8B2-0BB8-4DAA-82FF-9B8938541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>
            <a:extLst>
              <a:ext uri="{FF2B5EF4-FFF2-40B4-BE49-F238E27FC236}">
                <a16:creationId xmlns:a16="http://schemas.microsoft.com/office/drawing/2014/main" id="{6890B713-E2E8-486E-A71D-8D2250E42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9D8F0E-FAE2-4D20-B2F5-F51230EA9A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34566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>
            <a:extLst>
              <a:ext uri="{FF2B5EF4-FFF2-40B4-BE49-F238E27FC236}">
                <a16:creationId xmlns:a16="http://schemas.microsoft.com/office/drawing/2014/main" id="{89B438D2-DC72-49F3-BDBF-B18EB164A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F892DF-F057-4E32-996E-1026B7F1DCE5}" type="datetimeFigureOut">
              <a:rPr lang="it-IT"/>
              <a:pPr>
                <a:defRPr/>
              </a:pPr>
              <a:t>15/04/2020</a:t>
            </a:fld>
            <a:endParaRPr lang="it-IT"/>
          </a:p>
        </p:txBody>
      </p:sp>
      <p:sp>
        <p:nvSpPr>
          <p:cNvPr id="3" name="Segnaposto piè di pagina 4">
            <a:extLst>
              <a:ext uri="{FF2B5EF4-FFF2-40B4-BE49-F238E27FC236}">
                <a16:creationId xmlns:a16="http://schemas.microsoft.com/office/drawing/2014/main" id="{6341BAE9-69A9-4665-8DBD-E63F6C52D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>
            <a:extLst>
              <a:ext uri="{FF2B5EF4-FFF2-40B4-BE49-F238E27FC236}">
                <a16:creationId xmlns:a16="http://schemas.microsoft.com/office/drawing/2014/main" id="{9010A477-02E6-4204-B39B-F90AB67D1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B514B-DC89-48FB-9497-9CAA590E811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23440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ACFB15-5FC2-45E9-A973-C6BAA5084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24EAA93-E27A-41A9-B040-98761E26E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DBFB1B8-4F6D-43A2-BAFE-A08CA7E53F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D121746A-6754-433F-8B9B-E8A11EE14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69CFA7-C466-4191-A34C-87790678A105}" type="datetimeFigureOut">
              <a:rPr lang="it-IT"/>
              <a:pPr>
                <a:defRPr/>
              </a:pPr>
              <a:t>15/04/2020</a:t>
            </a:fld>
            <a:endParaRPr 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46375545-34BC-4902-ACCC-5F11D478D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E12BCEBD-781A-4B7C-98A3-303E073AB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C1D68-3D49-4F33-B750-B13E76925B6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20039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26A13A-E85A-4789-B49B-230E0B1D0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6E5C6D3-4C7A-4C63-B5C7-C05AB8CF8A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9CC89F3-025C-4D08-9685-09A5D02E86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19C67CEF-B9AC-4D7B-A2AE-F47FB3A20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40D54-828D-4AA1-BC77-448C3C694269}" type="datetimeFigureOut">
              <a:rPr lang="it-IT"/>
              <a:pPr>
                <a:defRPr/>
              </a:pPr>
              <a:t>15/04/2020</a:t>
            </a:fld>
            <a:endParaRPr 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FEA903D7-8926-4AD0-9E33-6679A18A5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7944FB47-6A65-41B0-BEAD-1ABD94030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B78362-D56F-4389-98CC-F955D10E462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07990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CF8564-236B-4522-A944-EED587CF5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0ACCCC1-BBDA-4A03-8F32-B08DCFC0D5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62532D8-2AC9-49AD-AE71-55A2C4F18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48A61-720F-4675-93D1-9CA4240D694F}" type="datetimeFigureOut">
              <a:rPr lang="it-IT"/>
              <a:pPr>
                <a:defRPr/>
              </a:pPr>
              <a:t>15/04/2020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554C73A-E4F6-4A6B-BC6B-E75730B7A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8A277F9-9F90-4666-9A53-0AD21BF63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92FE0-D0BF-47EC-9AA9-C7C6E75E6DF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00450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C0FCB880-9062-4C7F-9E6A-CF358977D8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7C68D5B-DC98-419E-915D-5ED1812392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9AC9B9A-5F9A-49CF-8CCF-450FA8EE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DB48E8-1126-4A24-9F5C-F4505D9F4C8C}" type="datetimeFigureOut">
              <a:rPr lang="it-IT"/>
              <a:pPr>
                <a:defRPr/>
              </a:pPr>
              <a:t>15/04/2020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F4E8029-7DE7-4C04-B970-BC77DABB8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95EB41C-FED0-486B-AC67-D6F41AD18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66C5D-0B66-4AAB-882D-6EE0E333988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1261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269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1790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3288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6085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6009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1033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2442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D239DA6-69BD-40A6-8366-F1F553E76373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8969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>
            <a:extLst>
              <a:ext uri="{FF2B5EF4-FFF2-40B4-BE49-F238E27FC236}">
                <a16:creationId xmlns:a16="http://schemas.microsoft.com/office/drawing/2014/main" id="{ED4613B1-E054-4835-A01F-79028CDFA5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 dello schema</a:t>
            </a:r>
          </a:p>
        </p:txBody>
      </p:sp>
      <p:sp>
        <p:nvSpPr>
          <p:cNvPr id="1027" name="Segnaposto testo 2">
            <a:extLst>
              <a:ext uri="{FF2B5EF4-FFF2-40B4-BE49-F238E27FC236}">
                <a16:creationId xmlns:a16="http://schemas.microsoft.com/office/drawing/2014/main" id="{C244BC74-63C2-4E1C-8E73-FEF096D3C2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Modifica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7B72DD8-6F9E-4FFA-B6BA-01691F8727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AB92768-1DBB-4DC9-A91E-ACB5DA433300}" type="datetimeFigureOut">
              <a:rPr lang="it-IT"/>
              <a:pPr>
                <a:defRPr/>
              </a:pPr>
              <a:t>15/04/2020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478F359-20CD-4AFA-80E8-4C03314FCD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707DD9D-F1BD-4F3E-A736-AF8B2743E0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1B8BC08-A02E-447A-948B-CBFC51B80AC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4956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4EA796A0-E1DF-40A1-9318-24F07FBF2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49585" y="1744910"/>
            <a:ext cx="7248088" cy="3607266"/>
          </a:xfrm>
        </p:spPr>
        <p:txBody>
          <a:bodyPr>
            <a:normAutofit fontScale="85000" lnSpcReduction="20000"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endParaRPr lang="it-IT" sz="2000" i="1">
              <a:latin typeface="+mj-lt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it-IT" sz="2400" i="1">
              <a:latin typeface="Algerian" panose="04020705040A02060702" pitchFamily="82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it-IT" sz="2400" i="1">
              <a:latin typeface="Algerian" panose="04020705040A02060702" pitchFamily="82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it-IT" sz="3400" i="1">
                <a:latin typeface="Algerian" panose="04020705040A02060702" pitchFamily="82" charset="0"/>
                <a:cs typeface="Times New Roman" panose="02020603050405020304" pitchFamily="18" charset="0"/>
              </a:rPr>
              <a:t>Corso di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it-IT" sz="3400" i="1">
                <a:latin typeface="Algerian" panose="04020705040A02060702" pitchFamily="82" charset="0"/>
                <a:cs typeface="Times New Roman" panose="02020603050405020304" pitchFamily="18" charset="0"/>
              </a:rPr>
              <a:t>Grammatica Latina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it-IT" sz="2400" i="1">
                <a:cs typeface="Times New Roman" panose="02020603050405020304" pitchFamily="18" charset="0"/>
              </a:rPr>
              <a:t>(a.a. 2019-2020)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it-IT" sz="2000">
              <a:latin typeface="Algerian" panose="04020705040A02060702" pitchFamily="82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it-IT" sz="2000" b="1">
                <a:cs typeface="Times New Roman" panose="02020603050405020304" pitchFamily="18" charset="0"/>
              </a:rPr>
              <a:t>Parte II:  Lezione 13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it-IT" sz="2000">
              <a:latin typeface="Algerian" panose="04020705040A02060702" pitchFamily="82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it-IT" sz="2000">
              <a:latin typeface="Algerian" panose="04020705040A02060702" pitchFamily="82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it-IT" sz="2000">
              <a:latin typeface="Algerian" panose="04020705040A02060702" pitchFamily="82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it-IT" sz="1800" i="1">
                <a:latin typeface="Algerian" panose="04020705040A02060702" pitchFamily="82" charset="0"/>
                <a:cs typeface="Times New Roman" panose="02020603050405020304" pitchFamily="18" charset="0"/>
              </a:rPr>
              <a:t>		                        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it-IT" sz="1800" i="1">
                <a:latin typeface="Algerian" panose="04020705040A02060702" pitchFamily="82" charset="0"/>
                <a:cs typeface="Times New Roman" panose="02020603050405020304" pitchFamily="18" charset="0"/>
              </a:rPr>
              <a:t>                            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800">
                <a:cs typeface="Times New Roman" panose="02020603050405020304" pitchFamily="18" charset="0"/>
              </a:rPr>
              <a:t>                                                                                                              </a:t>
            </a:r>
            <a:r>
              <a:rPr lang="it-IT" sz="1500">
                <a:cs typeface="Times New Roman" panose="02020603050405020304" pitchFamily="18" charset="0"/>
              </a:rPr>
              <a:t>Docente:   </a:t>
            </a:r>
            <a:r>
              <a:rPr lang="it-IT" sz="1500" i="1">
                <a:cs typeface="Times New Roman" panose="02020603050405020304" pitchFamily="18" charset="0"/>
              </a:rPr>
              <a:t>Luciana Furbetta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500"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(lfurbetta@units.it)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it-IT" sz="1800">
              <a:latin typeface="Algerian" panose="04020705040A02060702" pitchFamily="8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197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EF7D020-623A-4B05-9589-FB0DB8503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pPr marL="0" indent="0" algn="ctr">
              <a:buNone/>
            </a:pPr>
            <a:endParaRPr lang="it-IT"/>
          </a:p>
          <a:p>
            <a:pPr marL="0" indent="0" algn="ctr">
              <a:buNone/>
            </a:pPr>
            <a:endParaRPr lang="it-IT"/>
          </a:p>
          <a:p>
            <a:pPr marL="0" indent="0" algn="ctr">
              <a:buNone/>
            </a:pPr>
            <a:endParaRPr lang="it-IT"/>
          </a:p>
          <a:p>
            <a:pPr marL="0" indent="0" algn="ctr"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⁂</a:t>
            </a:r>
            <a:endParaRPr lang="it-IT"/>
          </a:p>
          <a:p>
            <a:pPr marL="0" indent="0" algn="ctr">
              <a:buNone/>
            </a:pPr>
            <a:r>
              <a:rPr lang="it-IT" sz="2800" i="1">
                <a:latin typeface="Algerian" panose="04020705040A02060702" pitchFamily="82" charset="0"/>
                <a:cs typeface="Times New Roman" panose="02020603050405020304" pitchFamily="18" charset="0"/>
              </a:rPr>
              <a:t>La lingua </a:t>
            </a:r>
          </a:p>
          <a:p>
            <a:pPr marL="0" indent="0" algn="ctr">
              <a:buNone/>
            </a:pPr>
            <a:r>
              <a:rPr lang="it-IT" sz="2800" i="1">
                <a:latin typeface="Algerian" panose="04020705040A02060702" pitchFamily="82" charset="0"/>
                <a:cs typeface="Times New Roman" panose="02020603050405020304" pitchFamily="18" charset="0"/>
              </a:rPr>
              <a:t>Poetica</a:t>
            </a:r>
          </a:p>
          <a:p>
            <a:pPr marL="0" indent="0" algn="ctr"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⁂    Il poema didascalico   ⁂</a:t>
            </a:r>
          </a:p>
          <a:p>
            <a:pPr marL="0" indent="0" algn="ctr"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I</a:t>
            </a:r>
          </a:p>
          <a:p>
            <a:pPr marL="0" indent="0" algn="ctr"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⁂</a:t>
            </a:r>
          </a:p>
        </p:txBody>
      </p:sp>
      <p:sp>
        <p:nvSpPr>
          <p:cNvPr id="4" name="Rettangolo smussato 3">
            <a:extLst>
              <a:ext uri="{FF2B5EF4-FFF2-40B4-BE49-F238E27FC236}">
                <a16:creationId xmlns:a16="http://schemas.microsoft.com/office/drawing/2014/main" id="{AB3997A5-4582-422F-A850-8B5EFA6B958F}"/>
              </a:ext>
            </a:extLst>
          </p:cNvPr>
          <p:cNvSpPr/>
          <p:nvPr/>
        </p:nvSpPr>
        <p:spPr>
          <a:xfrm>
            <a:off x="2207703" y="765495"/>
            <a:ext cx="7776594" cy="4704127"/>
          </a:xfrm>
          <a:prstGeom prst="bevel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9102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D49AC63-AC5D-4929-997D-881516067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blipFill>
            <a:blip r:embed="rId4"/>
            <a:tile tx="0" ty="0" sx="100000" sy="100000" flip="none" algn="tl"/>
          </a:blipFill>
        </p:spPr>
        <p:txBody>
          <a:bodyPr/>
          <a:lstStyle/>
          <a:p>
            <a:pPr marL="0" indent="0" algn="ctr">
              <a:buNone/>
            </a:pPr>
            <a:r>
              <a:rPr lang="it-IT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La poesia didascalica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Testo letterario           attitudine a diventare maestro di scienza e cultura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No distinzione tra estetica e scienza o tra estetica e qualsiasi altra funzione di trasmissione del sapere o persuasione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Testi        funzione di maestri universali non solo in campo letterario ma in qualsiasi branca del sapere scientifico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Assenza di confini tra scienza e letteratura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poema orientato a un intento didascalico                                              </a:t>
            </a:r>
            <a:r>
              <a:rPr lang="it-IT" sz="1000">
                <a:latin typeface="Times New Roman" panose="02020603050405020304" pitchFamily="18" charset="0"/>
                <a:cs typeface="Times New Roman" panose="02020603050405020304" pitchFamily="18" charset="0"/>
              </a:rPr>
              <a:t>(audio)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connubio tra forma poetica e messaggio scientifico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Testo     2  funzioni: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estetica (poesia)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didascalica        dipende dal contenuto e dalla sua fruibilità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estetica               vitalità del messaggio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ccia a destra 1">
            <a:extLst>
              <a:ext uri="{FF2B5EF4-FFF2-40B4-BE49-F238E27FC236}">
                <a16:creationId xmlns:a16="http://schemas.microsoft.com/office/drawing/2014/main" id="{2D2E1E1B-C2B5-4FD6-B6CC-8A3F3CDA428D}"/>
              </a:ext>
            </a:extLst>
          </p:cNvPr>
          <p:cNvSpPr/>
          <p:nvPr/>
        </p:nvSpPr>
        <p:spPr>
          <a:xfrm>
            <a:off x="2407640" y="645952"/>
            <a:ext cx="453006" cy="1426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Freccia in giù 3">
            <a:extLst>
              <a:ext uri="{FF2B5EF4-FFF2-40B4-BE49-F238E27FC236}">
                <a16:creationId xmlns:a16="http://schemas.microsoft.com/office/drawing/2014/main" id="{750DE3C6-7FD5-45A0-9FBC-86E08E82A385}"/>
              </a:ext>
            </a:extLst>
          </p:cNvPr>
          <p:cNvSpPr/>
          <p:nvPr/>
        </p:nvSpPr>
        <p:spPr>
          <a:xfrm>
            <a:off x="1023457" y="864067"/>
            <a:ext cx="184558" cy="3355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reccia a destra 4">
            <a:extLst>
              <a:ext uri="{FF2B5EF4-FFF2-40B4-BE49-F238E27FC236}">
                <a16:creationId xmlns:a16="http://schemas.microsoft.com/office/drawing/2014/main" id="{C9D5929B-DF0B-4C42-8FAB-C684E87DA622}"/>
              </a:ext>
            </a:extLst>
          </p:cNvPr>
          <p:cNvSpPr/>
          <p:nvPr/>
        </p:nvSpPr>
        <p:spPr>
          <a:xfrm>
            <a:off x="1140903" y="2457974"/>
            <a:ext cx="402670" cy="1342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reccia in giù 5">
            <a:extLst>
              <a:ext uri="{FF2B5EF4-FFF2-40B4-BE49-F238E27FC236}">
                <a16:creationId xmlns:a16="http://schemas.microsoft.com/office/drawing/2014/main" id="{AB2F13E9-3EC3-4D01-BDCD-6FBB4A06BF50}"/>
              </a:ext>
            </a:extLst>
          </p:cNvPr>
          <p:cNvSpPr/>
          <p:nvPr/>
        </p:nvSpPr>
        <p:spPr>
          <a:xfrm>
            <a:off x="5922628" y="2021747"/>
            <a:ext cx="173372" cy="2768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circolare a destra 6">
            <a:extLst>
              <a:ext uri="{FF2B5EF4-FFF2-40B4-BE49-F238E27FC236}">
                <a16:creationId xmlns:a16="http://schemas.microsoft.com/office/drawing/2014/main" id="{561F9E96-1B7D-4B50-AE25-CA1218453070}"/>
              </a:ext>
            </a:extLst>
          </p:cNvPr>
          <p:cNvSpPr/>
          <p:nvPr/>
        </p:nvSpPr>
        <p:spPr>
          <a:xfrm>
            <a:off x="3565321" y="3429000"/>
            <a:ext cx="209725" cy="55577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9" name="Freccia a destra 8">
            <a:extLst>
              <a:ext uri="{FF2B5EF4-FFF2-40B4-BE49-F238E27FC236}">
                <a16:creationId xmlns:a16="http://schemas.microsoft.com/office/drawing/2014/main" id="{DFE723D8-9398-41E0-88FE-C55FE329145D}"/>
              </a:ext>
            </a:extLst>
          </p:cNvPr>
          <p:cNvSpPr/>
          <p:nvPr/>
        </p:nvSpPr>
        <p:spPr>
          <a:xfrm>
            <a:off x="1140903" y="4572000"/>
            <a:ext cx="184558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reccia a destra 10">
            <a:extLst>
              <a:ext uri="{FF2B5EF4-FFF2-40B4-BE49-F238E27FC236}">
                <a16:creationId xmlns:a16="http://schemas.microsoft.com/office/drawing/2014/main" id="{EB946A4E-1DE9-4F17-8107-2D9E985472C6}"/>
              </a:ext>
            </a:extLst>
          </p:cNvPr>
          <p:cNvSpPr/>
          <p:nvPr/>
        </p:nvSpPr>
        <p:spPr>
          <a:xfrm>
            <a:off x="2323749" y="4924338"/>
            <a:ext cx="293616" cy="838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a destra 11">
            <a:extLst>
              <a:ext uri="{FF2B5EF4-FFF2-40B4-BE49-F238E27FC236}">
                <a16:creationId xmlns:a16="http://schemas.microsoft.com/office/drawing/2014/main" id="{7F56EBE7-B985-4D5D-9075-FC78615B683A}"/>
              </a:ext>
            </a:extLst>
          </p:cNvPr>
          <p:cNvSpPr/>
          <p:nvPr/>
        </p:nvSpPr>
        <p:spPr>
          <a:xfrm>
            <a:off x="2323749" y="5259897"/>
            <a:ext cx="293616" cy="838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reccia a destra 12">
            <a:extLst>
              <a:ext uri="{FF2B5EF4-FFF2-40B4-BE49-F238E27FC236}">
                <a16:creationId xmlns:a16="http://schemas.microsoft.com/office/drawing/2014/main" id="{56FA491C-FFC6-4F7D-8990-F165647A8F8E}"/>
              </a:ext>
            </a:extLst>
          </p:cNvPr>
          <p:cNvSpPr/>
          <p:nvPr/>
        </p:nvSpPr>
        <p:spPr>
          <a:xfrm>
            <a:off x="4253218" y="5259898"/>
            <a:ext cx="377505" cy="1174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reccia bidirezionale orizzontale 13">
            <a:extLst>
              <a:ext uri="{FF2B5EF4-FFF2-40B4-BE49-F238E27FC236}">
                <a16:creationId xmlns:a16="http://schemas.microsoft.com/office/drawing/2014/main" id="{D69EAA29-BF71-4E0B-AF08-16D7661B4B30}"/>
              </a:ext>
            </a:extLst>
          </p:cNvPr>
          <p:cNvSpPr/>
          <p:nvPr/>
        </p:nvSpPr>
        <p:spPr>
          <a:xfrm>
            <a:off x="5201173" y="6006517"/>
            <a:ext cx="461395" cy="10905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reccia in giù 14">
            <a:extLst>
              <a:ext uri="{FF2B5EF4-FFF2-40B4-BE49-F238E27FC236}">
                <a16:creationId xmlns:a16="http://schemas.microsoft.com/office/drawing/2014/main" id="{F1F5A300-B654-4A68-9AF6-2903935A9990}"/>
              </a:ext>
            </a:extLst>
          </p:cNvPr>
          <p:cNvSpPr/>
          <p:nvPr/>
        </p:nvSpPr>
        <p:spPr>
          <a:xfrm>
            <a:off x="5352176" y="5469622"/>
            <a:ext cx="159390" cy="3439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15 aprile sl. 1">
            <a:hlinkClick r:id="" action="ppaction://media"/>
            <a:extLst>
              <a:ext uri="{FF2B5EF4-FFF2-40B4-BE49-F238E27FC236}">
                <a16:creationId xmlns:a16="http://schemas.microsoft.com/office/drawing/2014/main" id="{0B4BA395-576A-431D-AB38-D313CC3394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40517" y="3238943"/>
            <a:ext cx="609600" cy="63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65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1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C1A4DBA-F301-42BE-9796-531DF60B6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pPr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Poesia didascalica        prodotto dell’ellenismo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</a:t>
            </a: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Poeta doctus       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scienziato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riduzione a repertori raffinati secondo i </a:t>
            </a: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clichés 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alessandrini  (es. in ambito latino: Ennio)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it-IT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Lucrezio recide il legame e innova             argomento filosofico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riappropriazione della funzione originaria del testo didascalico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farsi portatore di un messaggio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svolgere una funzione di propaganda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destinatario     pubblico dotto più ampio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</a:t>
            </a:r>
          </a:p>
        </p:txBody>
      </p:sp>
      <p:sp>
        <p:nvSpPr>
          <p:cNvPr id="6" name="Freccia in giù 5">
            <a:extLst>
              <a:ext uri="{FF2B5EF4-FFF2-40B4-BE49-F238E27FC236}">
                <a16:creationId xmlns:a16="http://schemas.microsoft.com/office/drawing/2014/main" id="{4F019BBE-3B58-4D8A-BD2A-402866E470CD}"/>
              </a:ext>
            </a:extLst>
          </p:cNvPr>
          <p:cNvSpPr/>
          <p:nvPr/>
        </p:nvSpPr>
        <p:spPr>
          <a:xfrm>
            <a:off x="5914239" y="427839"/>
            <a:ext cx="117445" cy="23489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bidirezionale orizzontale 6">
            <a:extLst>
              <a:ext uri="{FF2B5EF4-FFF2-40B4-BE49-F238E27FC236}">
                <a16:creationId xmlns:a16="http://schemas.microsoft.com/office/drawing/2014/main" id="{737B2602-9819-4C2F-A362-A5AC1214C297}"/>
              </a:ext>
            </a:extLst>
          </p:cNvPr>
          <p:cNvSpPr/>
          <p:nvPr/>
        </p:nvSpPr>
        <p:spPr>
          <a:xfrm>
            <a:off x="7432647" y="931178"/>
            <a:ext cx="302004" cy="9227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in giù 7">
            <a:extLst>
              <a:ext uri="{FF2B5EF4-FFF2-40B4-BE49-F238E27FC236}">
                <a16:creationId xmlns:a16="http://schemas.microsoft.com/office/drawing/2014/main" id="{A6D5D972-BD99-466C-B91C-DFA1D07385A0}"/>
              </a:ext>
            </a:extLst>
          </p:cNvPr>
          <p:cNvSpPr/>
          <p:nvPr/>
        </p:nvSpPr>
        <p:spPr>
          <a:xfrm>
            <a:off x="1384183" y="536895"/>
            <a:ext cx="209725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a destra 8">
            <a:extLst>
              <a:ext uri="{FF2B5EF4-FFF2-40B4-BE49-F238E27FC236}">
                <a16:creationId xmlns:a16="http://schemas.microsoft.com/office/drawing/2014/main" id="{FABE6EA1-38F5-445C-8785-5F9CAD365123}"/>
              </a:ext>
            </a:extLst>
          </p:cNvPr>
          <p:cNvSpPr/>
          <p:nvPr/>
        </p:nvSpPr>
        <p:spPr>
          <a:xfrm>
            <a:off x="4857226" y="2395056"/>
            <a:ext cx="478172" cy="1719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reccia a destra 10">
            <a:extLst>
              <a:ext uri="{FF2B5EF4-FFF2-40B4-BE49-F238E27FC236}">
                <a16:creationId xmlns:a16="http://schemas.microsoft.com/office/drawing/2014/main" id="{CC4658E2-929C-4EEE-8BD9-9BA0D1358D1D}"/>
              </a:ext>
            </a:extLst>
          </p:cNvPr>
          <p:cNvSpPr/>
          <p:nvPr/>
        </p:nvSpPr>
        <p:spPr>
          <a:xfrm>
            <a:off x="2801923" y="218114"/>
            <a:ext cx="293615" cy="1006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circolare a destra 11">
            <a:extLst>
              <a:ext uri="{FF2B5EF4-FFF2-40B4-BE49-F238E27FC236}">
                <a16:creationId xmlns:a16="http://schemas.microsoft.com/office/drawing/2014/main" id="{CCB0A878-7C64-4945-81A3-3956FCE104C7}"/>
              </a:ext>
            </a:extLst>
          </p:cNvPr>
          <p:cNvSpPr/>
          <p:nvPr/>
        </p:nvSpPr>
        <p:spPr>
          <a:xfrm>
            <a:off x="830510" y="2709643"/>
            <a:ext cx="352338" cy="889233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3" name="Freccia in giù 12">
            <a:extLst>
              <a:ext uri="{FF2B5EF4-FFF2-40B4-BE49-F238E27FC236}">
                <a16:creationId xmlns:a16="http://schemas.microsoft.com/office/drawing/2014/main" id="{A83EA2D0-A64E-4311-9489-D8A08B81E731}"/>
              </a:ext>
            </a:extLst>
          </p:cNvPr>
          <p:cNvSpPr/>
          <p:nvPr/>
        </p:nvSpPr>
        <p:spPr>
          <a:xfrm>
            <a:off x="6031684" y="3791824"/>
            <a:ext cx="201336" cy="5788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reccia a destra 13">
            <a:extLst>
              <a:ext uri="{FF2B5EF4-FFF2-40B4-BE49-F238E27FC236}">
                <a16:creationId xmlns:a16="http://schemas.microsoft.com/office/drawing/2014/main" id="{F5E4F276-C97D-4846-9B81-DE4BE3CEE376}"/>
              </a:ext>
            </a:extLst>
          </p:cNvPr>
          <p:cNvSpPr/>
          <p:nvPr/>
        </p:nvSpPr>
        <p:spPr>
          <a:xfrm>
            <a:off x="5595457" y="5310231"/>
            <a:ext cx="176169" cy="1090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75222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55D581-E483-4E10-9235-B3611C4AD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07" y="645952"/>
            <a:ext cx="10679185" cy="1770077"/>
          </a:xfr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it-IT" sz="2800">
                <a:latin typeface="Times New Roman" panose="02020603050405020304" pitchFamily="18" charset="0"/>
                <a:cs typeface="Times New Roman" panose="02020603050405020304" pitchFamily="18" charset="0"/>
              </a:rPr>
              <a:t>Lucrezio</a:t>
            </a:r>
            <a:br>
              <a:rPr lang="it-IT" sz="28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De rerum natura, </a:t>
            </a:r>
            <a:r>
              <a:rPr lang="it-IT" sz="2800">
                <a:latin typeface="Times New Roman" panose="02020603050405020304" pitchFamily="18" charset="0"/>
                <a:cs typeface="Times New Roman" panose="02020603050405020304" pitchFamily="18" charset="0"/>
              </a:rPr>
              <a:t>I, 1-158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105A41C-9425-4AEC-910A-5E3DF1970C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008" y="2483141"/>
            <a:ext cx="10679185" cy="3573711"/>
          </a:xfr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</a:p>
          <a:p>
            <a:pPr marL="0" indent="0" algn="ctr">
              <a:buNone/>
            </a:pP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Testo</a:t>
            </a:r>
          </a:p>
          <a:p>
            <a:pPr marL="0" indent="0" algn="ctr">
              <a:buNone/>
            </a:pP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</a:p>
          <a:p>
            <a:pPr marL="0" indent="0" algn="ctr">
              <a:buNone/>
            </a:pP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Contesto</a:t>
            </a:r>
          </a:p>
          <a:p>
            <a:pPr marL="0" indent="0" algn="ctr">
              <a:buNone/>
            </a:pP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</a:p>
          <a:p>
            <a:pPr marL="0" indent="0" algn="ctr">
              <a:buNone/>
            </a:pP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Analisi del testo</a:t>
            </a:r>
          </a:p>
          <a:p>
            <a:pPr marL="0" indent="0" algn="ctr">
              <a:buNone/>
            </a:pP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</a:p>
          <a:p>
            <a:pPr marL="0" indent="0" algn="ctr">
              <a:buNone/>
            </a:pPr>
            <a:endParaRPr lang="it-IT" i="1" baseline="-25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151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Segnaposto contenuto 2">
            <a:extLst>
              <a:ext uri="{FF2B5EF4-FFF2-40B4-BE49-F238E27FC236}">
                <a16:creationId xmlns:a16="http://schemas.microsoft.com/office/drawing/2014/main" id="{27BE872C-3CAE-479E-BB11-DA2A2BDE867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12192000" cy="6858000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pPr algn="just" eaLnBrk="1" hangingPunct="1">
              <a:lnSpc>
                <a:spcPct val="100000"/>
              </a:lnSpc>
              <a:spcBef>
                <a:spcPts val="0"/>
              </a:spcBef>
              <a:defRPr/>
            </a:pPr>
            <a:endParaRPr lang="it-IT" altLang="it-IT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hangingPunct="1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it-IT" altLang="it-IT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Il contenuto dei sei libri del De Rerum natura</a:t>
            </a:r>
          </a:p>
          <a:p>
            <a:pPr marL="0" indent="0" algn="ctr" eaLnBrk="1" hangingPunct="1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it-IT" altLang="it-IT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0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it-IT" altLang="it-IT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Libro I</a:t>
            </a:r>
            <a:r>
              <a:rPr lang="it-IT" alt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  <a:t>: inno a Venere, introduzione generale e confutazione delle dottrine avversarie</a:t>
            </a:r>
          </a:p>
          <a:p>
            <a:pPr marL="0" indent="0" algn="just" eaLnBrk="1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it-IT" altLang="it-IT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0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it-IT" altLang="it-IT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Libro II</a:t>
            </a:r>
            <a:r>
              <a:rPr lang="it-IT" alt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  <a:t>: illustrazione della teoria del </a:t>
            </a:r>
            <a:r>
              <a:rPr lang="it-IT" altLang="it-IT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clinamen</a:t>
            </a:r>
          </a:p>
          <a:p>
            <a:pPr marL="0" indent="0" algn="just" eaLnBrk="1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it-IT" altLang="it-IT" sz="24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0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it-IT" altLang="it-IT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Libro III</a:t>
            </a:r>
            <a:r>
              <a:rPr lang="it-IT" alt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  <a:t>: la composizione del corpo e dell’anima costituiti da atomi</a:t>
            </a:r>
          </a:p>
          <a:p>
            <a:pPr marL="0" indent="0" algn="just" eaLnBrk="1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it-IT" altLang="it-IT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0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it-IT" altLang="it-IT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Libro IV</a:t>
            </a:r>
            <a:r>
              <a:rPr lang="it-IT" alt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  <a:t>: illustrazione del processo di conoscenza e teoria dei </a:t>
            </a:r>
            <a:r>
              <a:rPr lang="it-IT" altLang="it-IT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simulacra</a:t>
            </a:r>
          </a:p>
          <a:p>
            <a:pPr marL="0" indent="0" algn="just" eaLnBrk="1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it-IT" altLang="it-IT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0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it-IT" altLang="it-IT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Libro V</a:t>
            </a:r>
            <a:r>
              <a:rPr lang="it-IT" alt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  <a:t>: processo di formazione del mondo e affermarsi della civiltà e dei regni</a:t>
            </a:r>
          </a:p>
          <a:p>
            <a:pPr algn="just" eaLnBrk="1" hangingPunct="1">
              <a:lnSpc>
                <a:spcPct val="100000"/>
              </a:lnSpc>
              <a:spcBef>
                <a:spcPts val="0"/>
              </a:spcBef>
              <a:defRPr/>
            </a:pPr>
            <a:endParaRPr lang="it-IT" altLang="it-IT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0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it-IT" altLang="it-IT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Libro VI</a:t>
            </a:r>
            <a:r>
              <a:rPr lang="it-IT" alt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  <a:t>: spiegazione razionale dei principali fenomeni fisici (fulmini, terremoti, vulcani)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BD27B58-9DEF-4C02-ACE8-54BE47922D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pPr marL="0" indent="0"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it-IT" altLang="it-IT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 rerum natura: il Libro I </a:t>
            </a:r>
            <a:endParaRPr lang="it-IT" sz="24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it-IT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- Funzione introduttiva + fondamento dottrinale e metodologico dell’intero poema</a:t>
            </a:r>
          </a:p>
          <a:p>
            <a:pPr marL="0" indent="0" algn="just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it-IT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- Premesse che conducono il lettore a una rassicurazione di fondo, cf. vv. 1115-1117:</a:t>
            </a:r>
          </a:p>
          <a:p>
            <a:pPr marL="0" indent="0"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it-IT" sz="20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Namque alid ex alio clarescet nec tibi caeca</a:t>
            </a:r>
          </a:p>
          <a:p>
            <a:pPr marL="0" indent="0" algn="just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nox iter eripiet quin ultima naturai</a:t>
            </a:r>
          </a:p>
          <a:p>
            <a:pPr marL="0" indent="0" algn="just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pervideas: ita res accendent lumina rebus.</a:t>
            </a:r>
          </a:p>
          <a:p>
            <a:pPr marL="0" indent="0" algn="just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it-IT" sz="20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Il destinatario: Memmio (vv. 50-61)</a:t>
            </a:r>
            <a:endParaRPr lang="it-IT" sz="20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it-IT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it-IT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Inno a Venere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: (inno alla divinità e teologia epicurea: quale rapporto?)</a:t>
            </a:r>
          </a:p>
          <a:p>
            <a:pPr marL="0" indent="0" algn="just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  Tributo alla tradizione letteraria,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captatio benevolentiae,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 legame con la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 gens Memmia 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e culto della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Venus Physica</a:t>
            </a:r>
          </a:p>
          <a:p>
            <a:pPr marL="0" indent="0" algn="just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  Interpretazioni allegoriche della figura di Venere e di quella di Marte</a:t>
            </a:r>
          </a:p>
          <a:p>
            <a:pPr marL="0" indent="0" algn="just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  Sospetta interpolazione (coerenza o meno dell’inno a Venere con i versi teologici)</a:t>
            </a:r>
          </a:p>
          <a:p>
            <a:pPr marL="0" indent="0" algn="just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  Venere e il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lepos 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(riflessione poetica: il ruolo della poesia che ‘avvince’ i lettori)</a:t>
            </a:r>
          </a:p>
          <a:p>
            <a:pPr algn="just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it-IT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it-IT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Elogio di Epicuro: 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v. 79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nos exaequat victoria caelo 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(Epicuro e i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claustra naturae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; la scalata oltre i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moenia mundi 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e la vittoria sulla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religio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; Giganti e conoscenza: il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De rerum natura 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come un’ ‘Odissea intellettuale’ - Lucrezio e il viaggio verso la verità contro gli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errores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t-IT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668895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o">
  <a:themeElements>
    <a:clrScheme name="Organic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o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498</Words>
  <Application>Microsoft Office PowerPoint</Application>
  <PresentationFormat>Widescreen</PresentationFormat>
  <Paragraphs>96</Paragraphs>
  <Slides>7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7</vt:i4>
      </vt:variant>
    </vt:vector>
  </HeadingPairs>
  <TitlesOfParts>
    <vt:vector size="16" baseType="lpstr">
      <vt:lpstr>Algerian</vt:lpstr>
      <vt:lpstr>Arial</vt:lpstr>
      <vt:lpstr>Calibri</vt:lpstr>
      <vt:lpstr>Calibri Light</vt:lpstr>
      <vt:lpstr>Garamond</vt:lpstr>
      <vt:lpstr>Times New Roman</vt:lpstr>
      <vt:lpstr>Wingdings</vt:lpstr>
      <vt:lpstr>Organico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Lucrezio De rerum natura, I, 1-158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Luciana Furbetta</dc:creator>
  <cp:lastModifiedBy>Luciana Furbetta</cp:lastModifiedBy>
  <cp:revision>13</cp:revision>
  <dcterms:created xsi:type="dcterms:W3CDTF">2020-04-14T20:04:14Z</dcterms:created>
  <dcterms:modified xsi:type="dcterms:W3CDTF">2020-04-15T11:07:37Z</dcterms:modified>
</cp:coreProperties>
</file>