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29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24ABD2-ABFD-43E2-9992-07050BEF1B03}" type="datetimeFigureOut">
              <a:rPr lang="it-IT" smtClean="0"/>
              <a:t>15/04/2020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B65C06-BD95-420F-9FEF-F906B8E8D340}" type="slidenum">
              <a:rPr lang="it-IT" smtClean="0"/>
              <a:t>‹N›</a:t>
            </a:fld>
            <a:endParaRPr lang="it-IT"/>
          </a:p>
        </p:txBody>
      </p:sp>
    </p:spTree>
    <p:extLst>
      <p:ext uri="{BB962C8B-B14F-4D97-AF65-F5344CB8AC3E}">
        <p14:creationId xmlns:p14="http://schemas.microsoft.com/office/powerpoint/2010/main" val="2981048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Buongiorno a tutti </a:t>
            </a:r>
          </a:p>
          <a:p>
            <a:r>
              <a:rPr lang="it-IT" sz="1200" dirty="0" smtClean="0"/>
              <a:t>Il programma del corso, della durata effettiva di 10 ore, consisterà nel caricamento progressivo ed entro la metà di aprile dell’intero percorso, strutturato in una sequenza di slide, accompagnate da commento audio. Data l’eccezionalità della situazione e mio malgrado, sono stato costretto a scegliere la modalità di trasmissione in differita, a causa della non prevedibilità della presenza in diretta streaming. Di questo vorrete scusarmi. Naturalmente resto a disposizione per qualsiasi chiarimento via mail o telefono o per mezzo dei vostri tutor didattici. </a:t>
            </a:r>
          </a:p>
          <a:p>
            <a:r>
              <a:rPr lang="it-IT" sz="1200" dirty="0" smtClean="0"/>
              <a:t>Avrei preferito senz’altro conoscervi di persona, anche perché un corso di pedagogia generale, per come intendo io questa materia, dovrebbe prevedere ed enfatizzare la comunicazione in prima persona, l’empatia e la cura dell’ascolto dell’altro, l’emozione dell’incontro e delle esperienze di tutti, come anche sottolineato dalle indicazioni </a:t>
            </a:r>
            <a:r>
              <a:rPr lang="it-IT" sz="1200" dirty="0" err="1" smtClean="0"/>
              <a:t>andragogiche</a:t>
            </a:r>
            <a:r>
              <a:rPr lang="it-IT" sz="1200" dirty="0" smtClean="0"/>
              <a:t>. Tuttavia cercherò di essere il meno noioso possibile e di illustrarvi quanto ho creduto utile per il vostro essere persona, prima ancora che professionista sanitario. Insisterò molto su questo perché credo sia di capitale importanza.</a:t>
            </a:r>
            <a:r>
              <a:rPr lang="it-IT" sz="1200" baseline="0" dirty="0" smtClean="0"/>
              <a:t> Ora, potete vedere quali siano i testi consigliati. Non comprate nulla, vi fornirò io tutto il materiale necessario. Per quanto riguarda la domanda fatidica, ovvero la modalità di svolgimento dell’esame, se possibile cercherò di concordare una modalità in diretta streaming, per ognuno di voi, come già sperimentato l’anno scorso. Nel 2019 sono state svolte alcune esercitazioni che cercherò in qualche modo di riproporre.</a:t>
            </a:r>
          </a:p>
          <a:p>
            <a:endParaRPr lang="it-IT" dirty="0"/>
          </a:p>
        </p:txBody>
      </p:sp>
      <p:sp>
        <p:nvSpPr>
          <p:cNvPr id="4" name="Segnaposto numero diapositiva 3"/>
          <p:cNvSpPr>
            <a:spLocks noGrp="1"/>
          </p:cNvSpPr>
          <p:nvPr>
            <p:ph type="sldNum" sz="quarter" idx="10"/>
          </p:nvPr>
        </p:nvSpPr>
        <p:spPr/>
        <p:txBody>
          <a:bodyPr/>
          <a:lstStyle/>
          <a:p>
            <a:fld id="{3780D77D-5637-405C-82DC-E2A9CD3B254A}" type="slidenum">
              <a:rPr lang="it-IT" smtClean="0">
                <a:solidFill>
                  <a:prstClr val="black"/>
                </a:solidFill>
              </a:rPr>
              <a:pPr/>
              <a:t>2</a:t>
            </a:fld>
            <a:endParaRPr lang="it-IT">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7057DB68-680E-4E9C-99BF-18DDF3D0B124}" type="datetimeFigureOut">
              <a:rPr lang="it-IT" smtClean="0">
                <a:solidFill>
                  <a:srgbClr val="212745">
                    <a:shade val="90000"/>
                  </a:srgbClr>
                </a:solidFill>
              </a:rPr>
              <a:pPr/>
              <a:t>15/04/2020</a:t>
            </a:fld>
            <a:endParaRPr lang="it-IT">
              <a:solidFill>
                <a:srgbClr val="212745">
                  <a:shade val="90000"/>
                </a:srgbClr>
              </a:solidFill>
            </a:endParaRPr>
          </a:p>
        </p:txBody>
      </p:sp>
      <p:sp>
        <p:nvSpPr>
          <p:cNvPr id="19" name="Segnaposto piè di pagina 18"/>
          <p:cNvSpPr>
            <a:spLocks noGrp="1"/>
          </p:cNvSpPr>
          <p:nvPr>
            <p:ph type="ftr" sz="quarter" idx="11"/>
          </p:nvPr>
        </p:nvSpPr>
        <p:spPr/>
        <p:txBody>
          <a:bodyPr/>
          <a:lstStyle/>
          <a:p>
            <a:endParaRPr lang="it-IT">
              <a:solidFill>
                <a:srgbClr val="212745">
                  <a:shade val="90000"/>
                </a:srgbClr>
              </a:solidFill>
            </a:endParaRPr>
          </a:p>
        </p:txBody>
      </p:sp>
      <p:sp>
        <p:nvSpPr>
          <p:cNvPr id="27" name="Segnaposto numero diapositiva 26"/>
          <p:cNvSpPr>
            <a:spLocks noGrp="1"/>
          </p:cNvSpPr>
          <p:nvPr>
            <p:ph type="sldNum" sz="quarter" idx="12"/>
          </p:nvPr>
        </p:nvSpPr>
        <p:spPr/>
        <p:txBody>
          <a:bodyPr/>
          <a:lstStyle/>
          <a:p>
            <a:fld id="{A8B88EA0-1D46-463F-8B91-045BA906F671}" type="slidenum">
              <a:rPr lang="it-IT" smtClean="0">
                <a:solidFill>
                  <a:srgbClr val="212745">
                    <a:shade val="90000"/>
                  </a:srgbClr>
                </a:solidFill>
              </a:rPr>
              <a:pPr/>
              <a:t>‹N›</a:t>
            </a:fld>
            <a:endParaRPr lang="it-IT">
              <a:solidFill>
                <a:srgbClr val="212745">
                  <a:shade val="90000"/>
                </a:srgbClr>
              </a:solidFill>
            </a:endParaRPr>
          </a:p>
        </p:txBody>
      </p:sp>
    </p:spTree>
    <p:extLst>
      <p:ext uri="{BB962C8B-B14F-4D97-AF65-F5344CB8AC3E}">
        <p14:creationId xmlns:p14="http://schemas.microsoft.com/office/powerpoint/2010/main" val="2925110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7057DB68-680E-4E9C-99BF-18DDF3D0B124}" type="datetimeFigureOut">
              <a:rPr lang="it-IT" smtClean="0">
                <a:solidFill>
                  <a:srgbClr val="212745">
                    <a:shade val="90000"/>
                  </a:srgbClr>
                </a:solidFill>
              </a:rPr>
              <a:pPr/>
              <a:t>15/04/2020</a:t>
            </a:fld>
            <a:endParaRPr lang="it-IT">
              <a:solidFill>
                <a:srgbClr val="212745">
                  <a:shade val="90000"/>
                </a:srgbClr>
              </a:solidFill>
            </a:endParaRPr>
          </a:p>
        </p:txBody>
      </p:sp>
      <p:sp>
        <p:nvSpPr>
          <p:cNvPr id="5" name="Segnaposto piè di pagina 4"/>
          <p:cNvSpPr>
            <a:spLocks noGrp="1"/>
          </p:cNvSpPr>
          <p:nvPr>
            <p:ph type="ftr" sz="quarter" idx="11"/>
          </p:nvPr>
        </p:nvSpPr>
        <p:spPr/>
        <p:txBody>
          <a:bodyPr/>
          <a:lstStyle/>
          <a:p>
            <a:endParaRPr lang="it-IT">
              <a:solidFill>
                <a:srgbClr val="212745">
                  <a:shade val="90000"/>
                </a:srgbClr>
              </a:solidFill>
            </a:endParaRPr>
          </a:p>
        </p:txBody>
      </p:sp>
      <p:sp>
        <p:nvSpPr>
          <p:cNvPr id="6" name="Segnaposto numero diapositiva 5"/>
          <p:cNvSpPr>
            <a:spLocks noGrp="1"/>
          </p:cNvSpPr>
          <p:nvPr>
            <p:ph type="sldNum" sz="quarter" idx="12"/>
          </p:nvPr>
        </p:nvSpPr>
        <p:spPr/>
        <p:txBody>
          <a:bodyPr/>
          <a:lstStyle/>
          <a:p>
            <a:fld id="{A8B88EA0-1D46-463F-8B91-045BA906F671}" type="slidenum">
              <a:rPr lang="it-IT" smtClean="0">
                <a:solidFill>
                  <a:srgbClr val="212745">
                    <a:shade val="90000"/>
                  </a:srgbClr>
                </a:solidFill>
              </a:rPr>
              <a:pPr/>
              <a:t>‹N›</a:t>
            </a:fld>
            <a:endParaRPr lang="it-IT">
              <a:solidFill>
                <a:srgbClr val="212745">
                  <a:shade val="90000"/>
                </a:srgbClr>
              </a:solidFill>
            </a:endParaRPr>
          </a:p>
        </p:txBody>
      </p:sp>
    </p:spTree>
    <p:extLst>
      <p:ext uri="{BB962C8B-B14F-4D97-AF65-F5344CB8AC3E}">
        <p14:creationId xmlns:p14="http://schemas.microsoft.com/office/powerpoint/2010/main" val="1155618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7057DB68-680E-4E9C-99BF-18DDF3D0B124}" type="datetimeFigureOut">
              <a:rPr lang="it-IT" smtClean="0">
                <a:solidFill>
                  <a:srgbClr val="212745">
                    <a:shade val="90000"/>
                  </a:srgbClr>
                </a:solidFill>
              </a:rPr>
              <a:pPr/>
              <a:t>15/04/2020</a:t>
            </a:fld>
            <a:endParaRPr lang="it-IT">
              <a:solidFill>
                <a:srgbClr val="212745">
                  <a:shade val="90000"/>
                </a:srgbClr>
              </a:solidFill>
            </a:endParaRPr>
          </a:p>
        </p:txBody>
      </p:sp>
      <p:sp>
        <p:nvSpPr>
          <p:cNvPr id="5" name="Segnaposto piè di pagina 4"/>
          <p:cNvSpPr>
            <a:spLocks noGrp="1"/>
          </p:cNvSpPr>
          <p:nvPr>
            <p:ph type="ftr" sz="quarter" idx="11"/>
          </p:nvPr>
        </p:nvSpPr>
        <p:spPr/>
        <p:txBody>
          <a:bodyPr/>
          <a:lstStyle/>
          <a:p>
            <a:endParaRPr lang="it-IT">
              <a:solidFill>
                <a:srgbClr val="212745">
                  <a:shade val="90000"/>
                </a:srgbClr>
              </a:solidFill>
            </a:endParaRPr>
          </a:p>
        </p:txBody>
      </p:sp>
      <p:sp>
        <p:nvSpPr>
          <p:cNvPr id="6" name="Segnaposto numero diapositiva 5"/>
          <p:cNvSpPr>
            <a:spLocks noGrp="1"/>
          </p:cNvSpPr>
          <p:nvPr>
            <p:ph type="sldNum" sz="quarter" idx="12"/>
          </p:nvPr>
        </p:nvSpPr>
        <p:spPr/>
        <p:txBody>
          <a:bodyPr/>
          <a:lstStyle/>
          <a:p>
            <a:fld id="{A8B88EA0-1D46-463F-8B91-045BA906F671}" type="slidenum">
              <a:rPr lang="it-IT" smtClean="0">
                <a:solidFill>
                  <a:srgbClr val="212745">
                    <a:shade val="90000"/>
                  </a:srgbClr>
                </a:solidFill>
              </a:rPr>
              <a:pPr/>
              <a:t>‹N›</a:t>
            </a:fld>
            <a:endParaRPr lang="it-IT">
              <a:solidFill>
                <a:srgbClr val="212745">
                  <a:shade val="90000"/>
                </a:srgbClr>
              </a:solidFill>
            </a:endParaRPr>
          </a:p>
        </p:txBody>
      </p:sp>
    </p:spTree>
    <p:extLst>
      <p:ext uri="{BB962C8B-B14F-4D97-AF65-F5344CB8AC3E}">
        <p14:creationId xmlns:p14="http://schemas.microsoft.com/office/powerpoint/2010/main" val="863177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7057DB68-680E-4E9C-99BF-18DDF3D0B124}" type="datetimeFigureOut">
              <a:rPr lang="it-IT" smtClean="0">
                <a:solidFill>
                  <a:srgbClr val="212745">
                    <a:shade val="90000"/>
                  </a:srgbClr>
                </a:solidFill>
              </a:rPr>
              <a:pPr/>
              <a:t>15/04/2020</a:t>
            </a:fld>
            <a:endParaRPr lang="it-IT">
              <a:solidFill>
                <a:srgbClr val="212745">
                  <a:shade val="90000"/>
                </a:srgbClr>
              </a:solidFill>
            </a:endParaRPr>
          </a:p>
        </p:txBody>
      </p:sp>
      <p:sp>
        <p:nvSpPr>
          <p:cNvPr id="5" name="Segnaposto piè di pagina 4"/>
          <p:cNvSpPr>
            <a:spLocks noGrp="1"/>
          </p:cNvSpPr>
          <p:nvPr>
            <p:ph type="ftr" sz="quarter" idx="11"/>
          </p:nvPr>
        </p:nvSpPr>
        <p:spPr/>
        <p:txBody>
          <a:bodyPr/>
          <a:lstStyle/>
          <a:p>
            <a:endParaRPr lang="it-IT">
              <a:solidFill>
                <a:srgbClr val="212745">
                  <a:shade val="90000"/>
                </a:srgbClr>
              </a:solidFill>
            </a:endParaRPr>
          </a:p>
        </p:txBody>
      </p:sp>
      <p:sp>
        <p:nvSpPr>
          <p:cNvPr id="6" name="Segnaposto numero diapositiva 5"/>
          <p:cNvSpPr>
            <a:spLocks noGrp="1"/>
          </p:cNvSpPr>
          <p:nvPr>
            <p:ph type="sldNum" sz="quarter" idx="12"/>
          </p:nvPr>
        </p:nvSpPr>
        <p:spPr/>
        <p:txBody>
          <a:bodyPr/>
          <a:lstStyle/>
          <a:p>
            <a:fld id="{A8B88EA0-1D46-463F-8B91-045BA906F671}" type="slidenum">
              <a:rPr lang="it-IT" smtClean="0">
                <a:solidFill>
                  <a:srgbClr val="212745">
                    <a:shade val="90000"/>
                  </a:srgbClr>
                </a:solidFill>
              </a:rPr>
              <a:pPr/>
              <a:t>‹N›</a:t>
            </a:fld>
            <a:endParaRPr lang="it-IT">
              <a:solidFill>
                <a:srgbClr val="212745">
                  <a:shade val="90000"/>
                </a:srgbClr>
              </a:solidFill>
            </a:endParaRPr>
          </a:p>
        </p:txBody>
      </p:sp>
    </p:spTree>
    <p:extLst>
      <p:ext uri="{BB962C8B-B14F-4D97-AF65-F5344CB8AC3E}">
        <p14:creationId xmlns:p14="http://schemas.microsoft.com/office/powerpoint/2010/main" val="1158146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7057DB68-680E-4E9C-99BF-18DDF3D0B124}" type="datetimeFigureOut">
              <a:rPr lang="it-IT" smtClean="0">
                <a:solidFill>
                  <a:srgbClr val="212745">
                    <a:shade val="90000"/>
                  </a:srgbClr>
                </a:solidFill>
              </a:rPr>
              <a:pPr/>
              <a:t>15/04/2020</a:t>
            </a:fld>
            <a:endParaRPr lang="it-IT">
              <a:solidFill>
                <a:srgbClr val="212745">
                  <a:shade val="90000"/>
                </a:srgbClr>
              </a:solidFill>
            </a:endParaRPr>
          </a:p>
        </p:txBody>
      </p:sp>
      <p:sp>
        <p:nvSpPr>
          <p:cNvPr id="5" name="Segnaposto piè di pagina 4"/>
          <p:cNvSpPr>
            <a:spLocks noGrp="1"/>
          </p:cNvSpPr>
          <p:nvPr>
            <p:ph type="ftr" sz="quarter" idx="11"/>
          </p:nvPr>
        </p:nvSpPr>
        <p:spPr/>
        <p:txBody>
          <a:bodyPr/>
          <a:lstStyle/>
          <a:p>
            <a:endParaRPr lang="it-IT">
              <a:solidFill>
                <a:srgbClr val="212745">
                  <a:shade val="90000"/>
                </a:srgbClr>
              </a:solidFill>
            </a:endParaRPr>
          </a:p>
        </p:txBody>
      </p:sp>
      <p:sp>
        <p:nvSpPr>
          <p:cNvPr id="6" name="Segnaposto numero diapositiva 5"/>
          <p:cNvSpPr>
            <a:spLocks noGrp="1"/>
          </p:cNvSpPr>
          <p:nvPr>
            <p:ph type="sldNum" sz="quarter" idx="12"/>
          </p:nvPr>
        </p:nvSpPr>
        <p:spPr/>
        <p:txBody>
          <a:bodyPr/>
          <a:lstStyle/>
          <a:p>
            <a:fld id="{A8B88EA0-1D46-463F-8B91-045BA906F671}" type="slidenum">
              <a:rPr lang="it-IT" smtClean="0">
                <a:solidFill>
                  <a:srgbClr val="212745">
                    <a:shade val="90000"/>
                  </a:srgbClr>
                </a:solidFill>
              </a:rPr>
              <a:pPr/>
              <a:t>‹N›</a:t>
            </a:fld>
            <a:endParaRPr lang="it-IT">
              <a:solidFill>
                <a:srgbClr val="212745">
                  <a:shade val="90000"/>
                </a:srgbClr>
              </a:solidFill>
            </a:endParaRPr>
          </a:p>
        </p:txBody>
      </p:sp>
    </p:spTree>
    <p:extLst>
      <p:ext uri="{BB962C8B-B14F-4D97-AF65-F5344CB8AC3E}">
        <p14:creationId xmlns:p14="http://schemas.microsoft.com/office/powerpoint/2010/main" val="1467354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7057DB68-680E-4E9C-99BF-18DDF3D0B124}" type="datetimeFigureOut">
              <a:rPr lang="it-IT" smtClean="0">
                <a:solidFill>
                  <a:srgbClr val="212745">
                    <a:shade val="90000"/>
                  </a:srgbClr>
                </a:solidFill>
              </a:rPr>
              <a:pPr/>
              <a:t>15/04/2020</a:t>
            </a:fld>
            <a:endParaRPr lang="it-IT">
              <a:solidFill>
                <a:srgbClr val="212745">
                  <a:shade val="90000"/>
                </a:srgbClr>
              </a:solidFill>
            </a:endParaRPr>
          </a:p>
        </p:txBody>
      </p:sp>
      <p:sp>
        <p:nvSpPr>
          <p:cNvPr id="6" name="Segnaposto piè di pagina 5"/>
          <p:cNvSpPr>
            <a:spLocks noGrp="1"/>
          </p:cNvSpPr>
          <p:nvPr>
            <p:ph type="ftr" sz="quarter" idx="11"/>
          </p:nvPr>
        </p:nvSpPr>
        <p:spPr/>
        <p:txBody>
          <a:bodyPr/>
          <a:lstStyle/>
          <a:p>
            <a:endParaRPr lang="it-IT">
              <a:solidFill>
                <a:srgbClr val="212745">
                  <a:shade val="90000"/>
                </a:srgbClr>
              </a:solidFill>
            </a:endParaRPr>
          </a:p>
        </p:txBody>
      </p:sp>
      <p:sp>
        <p:nvSpPr>
          <p:cNvPr id="7" name="Segnaposto numero diapositiva 6"/>
          <p:cNvSpPr>
            <a:spLocks noGrp="1"/>
          </p:cNvSpPr>
          <p:nvPr>
            <p:ph type="sldNum" sz="quarter" idx="12"/>
          </p:nvPr>
        </p:nvSpPr>
        <p:spPr/>
        <p:txBody>
          <a:bodyPr/>
          <a:lstStyle/>
          <a:p>
            <a:fld id="{A8B88EA0-1D46-463F-8B91-045BA906F671}" type="slidenum">
              <a:rPr lang="it-IT" smtClean="0">
                <a:solidFill>
                  <a:srgbClr val="212745">
                    <a:shade val="90000"/>
                  </a:srgbClr>
                </a:solidFill>
              </a:rPr>
              <a:pPr/>
              <a:t>‹N›</a:t>
            </a:fld>
            <a:endParaRPr lang="it-IT">
              <a:solidFill>
                <a:srgbClr val="212745">
                  <a:shade val="90000"/>
                </a:srgbClr>
              </a:solidFill>
            </a:endParaRPr>
          </a:p>
        </p:txBody>
      </p:sp>
    </p:spTree>
    <p:extLst>
      <p:ext uri="{BB962C8B-B14F-4D97-AF65-F5344CB8AC3E}">
        <p14:creationId xmlns:p14="http://schemas.microsoft.com/office/powerpoint/2010/main" val="3061699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fld id="{7057DB68-680E-4E9C-99BF-18DDF3D0B124}" type="datetimeFigureOut">
              <a:rPr lang="it-IT" smtClean="0">
                <a:solidFill>
                  <a:srgbClr val="212745">
                    <a:shade val="90000"/>
                  </a:srgbClr>
                </a:solidFill>
              </a:rPr>
              <a:pPr/>
              <a:t>15/04/2020</a:t>
            </a:fld>
            <a:endParaRPr lang="it-IT">
              <a:solidFill>
                <a:srgbClr val="212745">
                  <a:shade val="90000"/>
                </a:srgbClr>
              </a:solidFill>
            </a:endParaRPr>
          </a:p>
        </p:txBody>
      </p:sp>
      <p:sp>
        <p:nvSpPr>
          <p:cNvPr id="8" name="Segnaposto piè di pagina 7"/>
          <p:cNvSpPr>
            <a:spLocks noGrp="1"/>
          </p:cNvSpPr>
          <p:nvPr>
            <p:ph type="ftr" sz="quarter" idx="11"/>
          </p:nvPr>
        </p:nvSpPr>
        <p:spPr/>
        <p:txBody>
          <a:bodyPr/>
          <a:lstStyle/>
          <a:p>
            <a:endParaRPr lang="it-IT">
              <a:solidFill>
                <a:srgbClr val="212745">
                  <a:shade val="90000"/>
                </a:srgbClr>
              </a:solidFill>
            </a:endParaRPr>
          </a:p>
        </p:txBody>
      </p:sp>
      <p:sp>
        <p:nvSpPr>
          <p:cNvPr id="9" name="Segnaposto numero diapositiva 8"/>
          <p:cNvSpPr>
            <a:spLocks noGrp="1"/>
          </p:cNvSpPr>
          <p:nvPr>
            <p:ph type="sldNum" sz="quarter" idx="12"/>
          </p:nvPr>
        </p:nvSpPr>
        <p:spPr/>
        <p:txBody>
          <a:bodyPr/>
          <a:lstStyle/>
          <a:p>
            <a:fld id="{A8B88EA0-1D46-463F-8B91-045BA906F671}" type="slidenum">
              <a:rPr lang="it-IT" smtClean="0">
                <a:solidFill>
                  <a:srgbClr val="212745">
                    <a:shade val="90000"/>
                  </a:srgbClr>
                </a:solidFill>
              </a:rPr>
              <a:pPr/>
              <a:t>‹N›</a:t>
            </a:fld>
            <a:endParaRPr lang="it-IT">
              <a:solidFill>
                <a:srgbClr val="212745">
                  <a:shade val="90000"/>
                </a:srgbClr>
              </a:solidFill>
            </a:endParaRPr>
          </a:p>
        </p:txBody>
      </p:sp>
    </p:spTree>
    <p:extLst>
      <p:ext uri="{BB962C8B-B14F-4D97-AF65-F5344CB8AC3E}">
        <p14:creationId xmlns:p14="http://schemas.microsoft.com/office/powerpoint/2010/main" val="998454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7057DB68-680E-4E9C-99BF-18DDF3D0B124}" type="datetimeFigureOut">
              <a:rPr lang="it-IT" smtClean="0">
                <a:solidFill>
                  <a:srgbClr val="212745">
                    <a:shade val="90000"/>
                  </a:srgbClr>
                </a:solidFill>
              </a:rPr>
              <a:pPr/>
              <a:t>15/04/2020</a:t>
            </a:fld>
            <a:endParaRPr lang="it-IT">
              <a:solidFill>
                <a:srgbClr val="212745">
                  <a:shade val="90000"/>
                </a:srgbClr>
              </a:solidFill>
            </a:endParaRPr>
          </a:p>
        </p:txBody>
      </p:sp>
      <p:sp>
        <p:nvSpPr>
          <p:cNvPr id="4" name="Segnaposto piè di pagina 3"/>
          <p:cNvSpPr>
            <a:spLocks noGrp="1"/>
          </p:cNvSpPr>
          <p:nvPr>
            <p:ph type="ftr" sz="quarter" idx="11"/>
          </p:nvPr>
        </p:nvSpPr>
        <p:spPr/>
        <p:txBody>
          <a:bodyPr/>
          <a:lstStyle/>
          <a:p>
            <a:endParaRPr lang="it-IT">
              <a:solidFill>
                <a:srgbClr val="212745">
                  <a:shade val="90000"/>
                </a:srgbClr>
              </a:solidFill>
            </a:endParaRPr>
          </a:p>
        </p:txBody>
      </p:sp>
      <p:sp>
        <p:nvSpPr>
          <p:cNvPr id="5" name="Segnaposto numero diapositiva 4"/>
          <p:cNvSpPr>
            <a:spLocks noGrp="1"/>
          </p:cNvSpPr>
          <p:nvPr>
            <p:ph type="sldNum" sz="quarter" idx="12"/>
          </p:nvPr>
        </p:nvSpPr>
        <p:spPr/>
        <p:txBody>
          <a:bodyPr/>
          <a:lstStyle/>
          <a:p>
            <a:fld id="{A8B88EA0-1D46-463F-8B91-045BA906F671}" type="slidenum">
              <a:rPr lang="it-IT" smtClean="0">
                <a:solidFill>
                  <a:srgbClr val="212745">
                    <a:shade val="90000"/>
                  </a:srgbClr>
                </a:solidFill>
              </a:rPr>
              <a:pPr/>
              <a:t>‹N›</a:t>
            </a:fld>
            <a:endParaRPr lang="it-IT">
              <a:solidFill>
                <a:srgbClr val="212745">
                  <a:shade val="90000"/>
                </a:srgbClr>
              </a:solidFill>
            </a:endParaRPr>
          </a:p>
        </p:txBody>
      </p:sp>
    </p:spTree>
    <p:extLst>
      <p:ext uri="{BB962C8B-B14F-4D97-AF65-F5344CB8AC3E}">
        <p14:creationId xmlns:p14="http://schemas.microsoft.com/office/powerpoint/2010/main" val="51372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057DB68-680E-4E9C-99BF-18DDF3D0B124}" type="datetimeFigureOut">
              <a:rPr lang="it-IT" smtClean="0">
                <a:solidFill>
                  <a:srgbClr val="212745">
                    <a:shade val="90000"/>
                  </a:srgbClr>
                </a:solidFill>
              </a:rPr>
              <a:pPr/>
              <a:t>15/04/2020</a:t>
            </a:fld>
            <a:endParaRPr lang="it-IT">
              <a:solidFill>
                <a:srgbClr val="212745">
                  <a:shade val="90000"/>
                </a:srgbClr>
              </a:solidFill>
            </a:endParaRPr>
          </a:p>
        </p:txBody>
      </p:sp>
      <p:sp>
        <p:nvSpPr>
          <p:cNvPr id="3" name="Segnaposto piè di pagina 2"/>
          <p:cNvSpPr>
            <a:spLocks noGrp="1"/>
          </p:cNvSpPr>
          <p:nvPr>
            <p:ph type="ftr" sz="quarter" idx="11"/>
          </p:nvPr>
        </p:nvSpPr>
        <p:spPr/>
        <p:txBody>
          <a:bodyPr/>
          <a:lstStyle/>
          <a:p>
            <a:endParaRPr lang="it-IT">
              <a:solidFill>
                <a:srgbClr val="212745">
                  <a:shade val="90000"/>
                </a:srgbClr>
              </a:solidFill>
            </a:endParaRPr>
          </a:p>
        </p:txBody>
      </p:sp>
      <p:sp>
        <p:nvSpPr>
          <p:cNvPr id="4" name="Segnaposto numero diapositiva 3"/>
          <p:cNvSpPr>
            <a:spLocks noGrp="1"/>
          </p:cNvSpPr>
          <p:nvPr>
            <p:ph type="sldNum" sz="quarter" idx="12"/>
          </p:nvPr>
        </p:nvSpPr>
        <p:spPr/>
        <p:txBody>
          <a:bodyPr/>
          <a:lstStyle/>
          <a:p>
            <a:fld id="{A8B88EA0-1D46-463F-8B91-045BA906F671}" type="slidenum">
              <a:rPr lang="it-IT" smtClean="0">
                <a:solidFill>
                  <a:srgbClr val="212745">
                    <a:shade val="90000"/>
                  </a:srgbClr>
                </a:solidFill>
              </a:rPr>
              <a:pPr/>
              <a:t>‹N›</a:t>
            </a:fld>
            <a:endParaRPr lang="it-IT">
              <a:solidFill>
                <a:srgbClr val="212745">
                  <a:shade val="90000"/>
                </a:srgbClr>
              </a:solidFill>
            </a:endParaRPr>
          </a:p>
        </p:txBody>
      </p:sp>
    </p:spTree>
    <p:extLst>
      <p:ext uri="{BB962C8B-B14F-4D97-AF65-F5344CB8AC3E}">
        <p14:creationId xmlns:p14="http://schemas.microsoft.com/office/powerpoint/2010/main" val="3991102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7057DB68-680E-4E9C-99BF-18DDF3D0B124}" type="datetimeFigureOut">
              <a:rPr lang="it-IT" smtClean="0">
                <a:solidFill>
                  <a:srgbClr val="212745">
                    <a:shade val="90000"/>
                  </a:srgbClr>
                </a:solidFill>
              </a:rPr>
              <a:pPr/>
              <a:t>15/04/2020</a:t>
            </a:fld>
            <a:endParaRPr lang="it-IT">
              <a:solidFill>
                <a:srgbClr val="212745">
                  <a:shade val="90000"/>
                </a:srgbClr>
              </a:solidFill>
            </a:endParaRPr>
          </a:p>
        </p:txBody>
      </p:sp>
      <p:sp>
        <p:nvSpPr>
          <p:cNvPr id="6" name="Segnaposto piè di pagina 5"/>
          <p:cNvSpPr>
            <a:spLocks noGrp="1"/>
          </p:cNvSpPr>
          <p:nvPr>
            <p:ph type="ftr" sz="quarter" idx="11"/>
          </p:nvPr>
        </p:nvSpPr>
        <p:spPr/>
        <p:txBody>
          <a:bodyPr/>
          <a:lstStyle/>
          <a:p>
            <a:endParaRPr lang="it-IT">
              <a:solidFill>
                <a:srgbClr val="212745">
                  <a:shade val="90000"/>
                </a:srgbClr>
              </a:solidFill>
            </a:endParaRPr>
          </a:p>
        </p:txBody>
      </p:sp>
      <p:sp>
        <p:nvSpPr>
          <p:cNvPr id="7" name="Segnaposto numero diapositiva 6"/>
          <p:cNvSpPr>
            <a:spLocks noGrp="1"/>
          </p:cNvSpPr>
          <p:nvPr>
            <p:ph type="sldNum" sz="quarter" idx="12"/>
          </p:nvPr>
        </p:nvSpPr>
        <p:spPr/>
        <p:txBody>
          <a:bodyPr/>
          <a:lstStyle/>
          <a:p>
            <a:fld id="{A8B88EA0-1D46-463F-8B91-045BA906F671}" type="slidenum">
              <a:rPr lang="it-IT" smtClean="0">
                <a:solidFill>
                  <a:srgbClr val="212745">
                    <a:shade val="90000"/>
                  </a:srgbClr>
                </a:solidFill>
              </a:rPr>
              <a:pPr/>
              <a:t>‹N›</a:t>
            </a:fld>
            <a:endParaRPr lang="it-IT">
              <a:solidFill>
                <a:srgbClr val="212745">
                  <a:shade val="90000"/>
                </a:srgbClr>
              </a:solidFill>
            </a:endParaRPr>
          </a:p>
        </p:txBody>
      </p:sp>
    </p:spTree>
    <p:extLst>
      <p:ext uri="{BB962C8B-B14F-4D97-AF65-F5344CB8AC3E}">
        <p14:creationId xmlns:p14="http://schemas.microsoft.com/office/powerpoint/2010/main" val="494468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7057DB68-680E-4E9C-99BF-18DDF3D0B124}" type="datetimeFigureOut">
              <a:rPr lang="it-IT" smtClean="0">
                <a:solidFill>
                  <a:srgbClr val="212745">
                    <a:shade val="90000"/>
                  </a:srgbClr>
                </a:solidFill>
              </a:rPr>
              <a:pPr/>
              <a:t>15/04/2020</a:t>
            </a:fld>
            <a:endParaRPr lang="it-IT">
              <a:solidFill>
                <a:srgbClr val="212745">
                  <a:shade val="90000"/>
                </a:srgbClr>
              </a:solidFill>
            </a:endParaRPr>
          </a:p>
        </p:txBody>
      </p:sp>
      <p:sp>
        <p:nvSpPr>
          <p:cNvPr id="6" name="Segnaposto piè di pagina 5"/>
          <p:cNvSpPr>
            <a:spLocks noGrp="1"/>
          </p:cNvSpPr>
          <p:nvPr>
            <p:ph type="ftr" sz="quarter" idx="11"/>
          </p:nvPr>
        </p:nvSpPr>
        <p:spPr/>
        <p:txBody>
          <a:bodyPr/>
          <a:lstStyle/>
          <a:p>
            <a:endParaRPr lang="it-IT">
              <a:solidFill>
                <a:srgbClr val="212745">
                  <a:shade val="90000"/>
                </a:srgbClr>
              </a:solidFill>
            </a:endParaRPr>
          </a:p>
        </p:txBody>
      </p:sp>
      <p:sp>
        <p:nvSpPr>
          <p:cNvPr id="7" name="Segnaposto numero diapositiva 6"/>
          <p:cNvSpPr>
            <a:spLocks noGrp="1"/>
          </p:cNvSpPr>
          <p:nvPr>
            <p:ph type="sldNum" sz="quarter" idx="12"/>
          </p:nvPr>
        </p:nvSpPr>
        <p:spPr>
          <a:xfrm>
            <a:off x="8077200" y="6356350"/>
            <a:ext cx="609600" cy="365125"/>
          </a:xfrm>
        </p:spPr>
        <p:txBody>
          <a:bodyPr/>
          <a:lstStyle/>
          <a:p>
            <a:fld id="{A8B88EA0-1D46-463F-8B91-045BA906F671}" type="slidenum">
              <a:rPr lang="it-IT" smtClean="0">
                <a:solidFill>
                  <a:srgbClr val="212745">
                    <a:shade val="90000"/>
                  </a:srgbClr>
                </a:solidFill>
              </a:rPr>
              <a:pPr/>
              <a:t>‹N›</a:t>
            </a:fld>
            <a:endParaRPr lang="it-IT">
              <a:solidFill>
                <a:srgbClr val="212745">
                  <a:shade val="90000"/>
                </a:srgbClr>
              </a:solidFill>
            </a:endParaRPr>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440107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057DB68-680E-4E9C-99BF-18DDF3D0B124}" type="datetimeFigureOut">
              <a:rPr lang="it-IT" smtClean="0">
                <a:solidFill>
                  <a:srgbClr val="212745">
                    <a:shade val="90000"/>
                  </a:srgbClr>
                </a:solidFill>
              </a:rPr>
              <a:pPr/>
              <a:t>15/04/2020</a:t>
            </a:fld>
            <a:endParaRPr lang="it-IT">
              <a:solidFill>
                <a:srgbClr val="212745">
                  <a:shade val="90000"/>
                </a:srgbClr>
              </a:solidFill>
            </a:endParaRPr>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solidFill>
                <a:srgbClr val="212745">
                  <a:shade val="90000"/>
                </a:srgbClr>
              </a:solidFill>
            </a:endParaRPr>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8B88EA0-1D46-463F-8B91-045BA906F671}" type="slidenum">
              <a:rPr lang="it-IT" smtClean="0">
                <a:solidFill>
                  <a:srgbClr val="212745">
                    <a:shade val="90000"/>
                  </a:srgbClr>
                </a:solidFill>
              </a:rPr>
              <a:pPr/>
              <a:t>‹N›</a:t>
            </a:fld>
            <a:endParaRPr lang="it-IT">
              <a:solidFill>
                <a:srgbClr val="212745">
                  <a:shade val="90000"/>
                </a:srgbClr>
              </a:solidFill>
            </a:endParaRPr>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30208009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714348" y="428604"/>
            <a:ext cx="7772400" cy="1470025"/>
          </a:xfrm>
        </p:spPr>
        <p:txBody>
          <a:bodyPr>
            <a:normAutofit/>
          </a:bodyPr>
          <a:lstStyle/>
          <a:p>
            <a:r>
              <a:rPr lang="en-US" sz="3200" dirty="0"/>
              <a:t>M-PED/01</a:t>
            </a:r>
            <a:r>
              <a:rPr lang="en-US" sz="2800" dirty="0" smtClean="0"/>
              <a:t> </a:t>
            </a:r>
            <a:r>
              <a:rPr lang="en-US" sz="3200" dirty="0" smtClean="0"/>
              <a:t>PEDAGOGIA GENERALE</a:t>
            </a:r>
            <a:br>
              <a:rPr lang="en-US" sz="3200" dirty="0" smtClean="0"/>
            </a:br>
            <a:r>
              <a:rPr lang="en-US" sz="3200" dirty="0" err="1" smtClean="0"/>
              <a:t>CdL</a:t>
            </a:r>
            <a:r>
              <a:rPr lang="en-US" sz="3200" dirty="0" smtClean="0"/>
              <a:t> in </a:t>
            </a:r>
            <a:r>
              <a:rPr lang="en-US" sz="3200" dirty="0" err="1" smtClean="0"/>
              <a:t>Igiene</a:t>
            </a:r>
            <a:r>
              <a:rPr lang="en-US" sz="3200" dirty="0" smtClean="0"/>
              <a:t> </a:t>
            </a:r>
            <a:r>
              <a:rPr lang="en-US" sz="3200" dirty="0" err="1" smtClean="0"/>
              <a:t>dentale</a:t>
            </a:r>
            <a:r>
              <a:rPr lang="en-US" sz="3200" dirty="0" smtClean="0"/>
              <a:t> </a:t>
            </a:r>
            <a:br>
              <a:rPr lang="en-US" sz="3200" dirty="0" smtClean="0"/>
            </a:br>
            <a:r>
              <a:rPr lang="en-US" sz="3200" dirty="0" err="1" smtClean="0"/>
              <a:t>Università</a:t>
            </a:r>
            <a:r>
              <a:rPr lang="en-US" sz="3200" dirty="0" smtClean="0"/>
              <a:t> </a:t>
            </a:r>
            <a:r>
              <a:rPr lang="en-US" sz="3200" dirty="0" err="1" smtClean="0"/>
              <a:t>degli</a:t>
            </a:r>
            <a:r>
              <a:rPr lang="en-US" sz="3200" dirty="0" smtClean="0"/>
              <a:t> </a:t>
            </a:r>
            <a:r>
              <a:rPr lang="en-US" sz="3200" dirty="0" err="1" smtClean="0"/>
              <a:t>Studi</a:t>
            </a:r>
            <a:r>
              <a:rPr lang="en-US" sz="3200" dirty="0" smtClean="0"/>
              <a:t> </a:t>
            </a:r>
            <a:r>
              <a:rPr lang="en-US" sz="3200" dirty="0" err="1" smtClean="0"/>
              <a:t>di</a:t>
            </a:r>
            <a:r>
              <a:rPr lang="en-US" sz="3200" dirty="0" smtClean="0"/>
              <a:t> Trieste</a:t>
            </a:r>
            <a:endParaRPr lang="it-IT" sz="3200" dirty="0"/>
          </a:p>
        </p:txBody>
      </p:sp>
      <p:sp>
        <p:nvSpPr>
          <p:cNvPr id="3" name="Sottotitolo 2"/>
          <p:cNvSpPr>
            <a:spLocks noGrp="1"/>
          </p:cNvSpPr>
          <p:nvPr>
            <p:ph type="subTitle" idx="1"/>
          </p:nvPr>
        </p:nvSpPr>
        <p:spPr>
          <a:xfrm>
            <a:off x="857224" y="2071678"/>
            <a:ext cx="7715304" cy="1752600"/>
          </a:xfrm>
        </p:spPr>
        <p:txBody>
          <a:bodyPr/>
          <a:lstStyle/>
          <a:p>
            <a:r>
              <a:rPr lang="it-IT" dirty="0" smtClean="0"/>
              <a:t>Secondo Semestre</a:t>
            </a:r>
          </a:p>
          <a:p>
            <a:endParaRPr lang="it-IT" sz="2000" dirty="0" smtClean="0"/>
          </a:p>
          <a:p>
            <a:endParaRPr lang="it-IT" sz="2000" dirty="0" smtClean="0"/>
          </a:p>
        </p:txBody>
      </p:sp>
      <p:sp>
        <p:nvSpPr>
          <p:cNvPr id="4" name="Rettangolo 3"/>
          <p:cNvSpPr/>
          <p:nvPr/>
        </p:nvSpPr>
        <p:spPr>
          <a:xfrm>
            <a:off x="6751357" y="6357958"/>
            <a:ext cx="2392643" cy="369332"/>
          </a:xfrm>
          <a:prstGeom prst="rect">
            <a:avLst/>
          </a:prstGeom>
        </p:spPr>
        <p:txBody>
          <a:bodyPr wrap="none">
            <a:spAutoFit/>
          </a:bodyPr>
          <a:lstStyle/>
          <a:p>
            <a:r>
              <a:rPr lang="it-IT" dirty="0">
                <a:solidFill>
                  <a:prstClr val="black"/>
                </a:solidFill>
              </a:rPr>
              <a:t>Dott. Davide Staffetta </a:t>
            </a:r>
            <a:endParaRPr lang="it-IT" dirty="0">
              <a:solidFill>
                <a:prstClr val="black"/>
              </a:solidFill>
            </a:endParaRPr>
          </a:p>
        </p:txBody>
      </p:sp>
    </p:spTree>
    <p:extLst>
      <p:ext uri="{BB962C8B-B14F-4D97-AF65-F5344CB8AC3E}">
        <p14:creationId xmlns:p14="http://schemas.microsoft.com/office/powerpoint/2010/main" val="3077539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28596" y="214290"/>
            <a:ext cx="8229600" cy="714372"/>
          </a:xfrm>
        </p:spPr>
        <p:txBody>
          <a:bodyPr>
            <a:normAutofit/>
          </a:bodyPr>
          <a:lstStyle/>
          <a:p>
            <a:r>
              <a:rPr lang="it-IT" sz="4000" dirty="0" smtClean="0"/>
              <a:t>Piano di studi e programma didattico</a:t>
            </a:r>
            <a:endParaRPr lang="it-IT" sz="4000" dirty="0"/>
          </a:p>
        </p:txBody>
      </p:sp>
      <p:sp>
        <p:nvSpPr>
          <p:cNvPr id="3" name="Segnaposto contenuto 2"/>
          <p:cNvSpPr>
            <a:spLocks noGrp="1"/>
          </p:cNvSpPr>
          <p:nvPr>
            <p:ph idx="1"/>
          </p:nvPr>
        </p:nvSpPr>
        <p:spPr>
          <a:xfrm>
            <a:off x="142844" y="1142984"/>
            <a:ext cx="8858312" cy="5214974"/>
          </a:xfrm>
        </p:spPr>
        <p:txBody>
          <a:bodyPr>
            <a:normAutofit fontScale="92500" lnSpcReduction="10000"/>
          </a:bodyPr>
          <a:lstStyle/>
          <a:p>
            <a:endParaRPr lang="en-US" sz="1600" dirty="0" smtClean="0"/>
          </a:p>
          <a:p>
            <a:r>
              <a:rPr lang="en-US" sz="1600" dirty="0" err="1" smtClean="0"/>
              <a:t>Pedagogia</a:t>
            </a:r>
            <a:r>
              <a:rPr lang="en-US" sz="1600" dirty="0" smtClean="0"/>
              <a:t>, P. </a:t>
            </a:r>
            <a:r>
              <a:rPr lang="en-US" sz="1600" dirty="0" err="1" smtClean="0"/>
              <a:t>Orefice</a:t>
            </a:r>
            <a:r>
              <a:rPr lang="en-US" sz="1600" dirty="0" smtClean="0"/>
              <a:t>, </a:t>
            </a:r>
            <a:r>
              <a:rPr lang="en-US" sz="1600" dirty="0" err="1" smtClean="0"/>
              <a:t>Editori</a:t>
            </a:r>
            <a:r>
              <a:rPr lang="en-US" sz="1600" dirty="0" smtClean="0"/>
              <a:t> Riuniti,2006  - </a:t>
            </a:r>
            <a:r>
              <a:rPr lang="en-US" sz="1600" b="1" dirty="0" smtClean="0"/>
              <a:t>solo </a:t>
            </a:r>
            <a:r>
              <a:rPr lang="en-US" sz="1600" b="1" dirty="0" err="1" smtClean="0"/>
              <a:t>pagg</a:t>
            </a:r>
            <a:r>
              <a:rPr lang="en-US" sz="1600" b="1" dirty="0" smtClean="0"/>
              <a:t>. 77- 98 </a:t>
            </a:r>
            <a:r>
              <a:rPr lang="en-US" sz="1600" dirty="0" smtClean="0"/>
              <a:t/>
            </a:r>
            <a:br>
              <a:rPr lang="en-US" sz="1600" dirty="0" smtClean="0"/>
            </a:br>
            <a:endParaRPr lang="en-US" sz="1600" dirty="0" smtClean="0"/>
          </a:p>
          <a:p>
            <a:r>
              <a:rPr lang="en-US" sz="1600" dirty="0" err="1" smtClean="0"/>
              <a:t>Pedagogia</a:t>
            </a:r>
            <a:r>
              <a:rPr lang="en-US" sz="1600" dirty="0" smtClean="0"/>
              <a:t> </a:t>
            </a:r>
            <a:r>
              <a:rPr lang="en-US" sz="1600" dirty="0" err="1" smtClean="0"/>
              <a:t>generale</a:t>
            </a:r>
            <a:r>
              <a:rPr lang="en-US" sz="1600" dirty="0" smtClean="0"/>
              <a:t> F. </a:t>
            </a:r>
            <a:r>
              <a:rPr lang="en-US" sz="1600" dirty="0" err="1" smtClean="0"/>
              <a:t>Cambi</a:t>
            </a:r>
            <a:r>
              <a:rPr lang="en-US" sz="1600" dirty="0" smtClean="0"/>
              <a:t> et al., </a:t>
            </a:r>
            <a:r>
              <a:rPr lang="en-US" sz="1600" dirty="0" err="1" smtClean="0"/>
              <a:t>Carocci</a:t>
            </a:r>
            <a:r>
              <a:rPr lang="en-US" sz="1600" dirty="0" smtClean="0"/>
              <a:t> Editore,2016  </a:t>
            </a:r>
            <a:r>
              <a:rPr lang="en-US" sz="1600" b="1" dirty="0" smtClean="0"/>
              <a:t>solo cap. 20 </a:t>
            </a:r>
            <a:r>
              <a:rPr lang="en-US" sz="1600" b="1" dirty="0" err="1" smtClean="0"/>
              <a:t>pagg</a:t>
            </a:r>
            <a:r>
              <a:rPr lang="en-US" sz="1600" b="1" dirty="0" smtClean="0"/>
              <a:t>. 153-163</a:t>
            </a:r>
            <a:r>
              <a:rPr lang="en-US" sz="1600" dirty="0" smtClean="0"/>
              <a:t/>
            </a:r>
            <a:br>
              <a:rPr lang="en-US" sz="1600" dirty="0" smtClean="0"/>
            </a:br>
            <a:endParaRPr lang="en-US" sz="1600" dirty="0" smtClean="0"/>
          </a:p>
          <a:p>
            <a:r>
              <a:rPr lang="en-US" sz="1600" dirty="0" smtClean="0"/>
              <a:t>La </a:t>
            </a:r>
            <a:r>
              <a:rPr lang="en-US" sz="1600" dirty="0" err="1" smtClean="0"/>
              <a:t>cura</a:t>
            </a:r>
            <a:r>
              <a:rPr lang="en-US" sz="1600" dirty="0" smtClean="0"/>
              <a:t> </a:t>
            </a:r>
            <a:r>
              <a:rPr lang="en-US" sz="1600" dirty="0" err="1" smtClean="0"/>
              <a:t>di</a:t>
            </a:r>
            <a:r>
              <a:rPr lang="en-US" sz="1600" dirty="0" smtClean="0"/>
              <a:t> se come </a:t>
            </a:r>
            <a:r>
              <a:rPr lang="en-US" sz="1600" dirty="0" err="1" smtClean="0"/>
              <a:t>processo</a:t>
            </a:r>
            <a:r>
              <a:rPr lang="en-US" sz="1600" dirty="0" smtClean="0"/>
              <a:t> </a:t>
            </a:r>
            <a:r>
              <a:rPr lang="en-US" sz="1600" dirty="0" err="1" smtClean="0"/>
              <a:t>formativo</a:t>
            </a:r>
            <a:r>
              <a:rPr lang="en-US" sz="1600" dirty="0" smtClean="0"/>
              <a:t>, F. </a:t>
            </a:r>
            <a:r>
              <a:rPr lang="en-US" sz="1600" dirty="0" err="1" smtClean="0"/>
              <a:t>Cambi</a:t>
            </a:r>
            <a:r>
              <a:rPr lang="en-US" sz="1600" dirty="0" smtClean="0"/>
              <a:t>, Laterza,2010  </a:t>
            </a:r>
            <a:r>
              <a:rPr lang="en-US" sz="1600" b="1" dirty="0" smtClean="0"/>
              <a:t>solo cap. 3 </a:t>
            </a:r>
            <a:r>
              <a:rPr lang="en-US" sz="1600" b="1" dirty="0" err="1" smtClean="0"/>
              <a:t>pagg</a:t>
            </a:r>
            <a:r>
              <a:rPr lang="en-US" sz="1600" b="1" dirty="0" smtClean="0"/>
              <a:t>. 36-45</a:t>
            </a:r>
            <a:r>
              <a:rPr lang="en-US" sz="1600" dirty="0" smtClean="0"/>
              <a:t/>
            </a:r>
            <a:br>
              <a:rPr lang="en-US" sz="1600" dirty="0" smtClean="0"/>
            </a:br>
            <a:endParaRPr lang="en-US" sz="1600" dirty="0" smtClean="0"/>
          </a:p>
          <a:p>
            <a:r>
              <a:rPr lang="en-US" sz="1600" dirty="0" smtClean="0"/>
              <a:t>Il </a:t>
            </a:r>
            <a:r>
              <a:rPr lang="en-US" sz="1600" dirty="0" err="1" smtClean="0"/>
              <a:t>linguaggio</a:t>
            </a:r>
            <a:r>
              <a:rPr lang="en-US" sz="1600" dirty="0" smtClean="0"/>
              <a:t> </a:t>
            </a:r>
            <a:r>
              <a:rPr lang="en-US" sz="1600" dirty="0" err="1" smtClean="0"/>
              <a:t>segreto</a:t>
            </a:r>
            <a:r>
              <a:rPr lang="en-US" sz="1600" dirty="0" smtClean="0"/>
              <a:t> del </a:t>
            </a:r>
            <a:r>
              <a:rPr lang="en-US" sz="1600" dirty="0" err="1" smtClean="0"/>
              <a:t>corpo</a:t>
            </a:r>
            <a:r>
              <a:rPr lang="en-US" sz="1600" dirty="0" smtClean="0"/>
              <a:t>, A. </a:t>
            </a:r>
            <a:r>
              <a:rPr lang="en-US" sz="1600" dirty="0" err="1" smtClean="0"/>
              <a:t>Guglielmi</a:t>
            </a:r>
            <a:r>
              <a:rPr lang="en-US" sz="1600" dirty="0" smtClean="0"/>
              <a:t>, PIEMME,2007 (</a:t>
            </a:r>
            <a:r>
              <a:rPr lang="en-US" sz="1600" dirty="0" err="1" smtClean="0"/>
              <a:t>facoltativo</a:t>
            </a:r>
            <a:r>
              <a:rPr lang="en-US" sz="1600" dirty="0" smtClean="0"/>
              <a:t>) </a:t>
            </a:r>
            <a:br>
              <a:rPr lang="en-US" sz="1600" dirty="0" smtClean="0"/>
            </a:br>
            <a:endParaRPr lang="en-US" sz="1600" dirty="0" smtClean="0"/>
          </a:p>
          <a:p>
            <a:r>
              <a:rPr lang="en-US" sz="1600" dirty="0" err="1" smtClean="0"/>
              <a:t>Pragmatica</a:t>
            </a:r>
            <a:r>
              <a:rPr lang="en-US" sz="1600" dirty="0" smtClean="0"/>
              <a:t> della </a:t>
            </a:r>
            <a:r>
              <a:rPr lang="en-US" sz="1600" dirty="0" err="1" smtClean="0"/>
              <a:t>comunicazione</a:t>
            </a:r>
            <a:r>
              <a:rPr lang="en-US" sz="1600" dirty="0" smtClean="0"/>
              <a:t> </a:t>
            </a:r>
            <a:r>
              <a:rPr lang="en-US" sz="1600" dirty="0" err="1" smtClean="0"/>
              <a:t>umana</a:t>
            </a:r>
            <a:r>
              <a:rPr lang="en-US" sz="1600" dirty="0" smtClean="0"/>
              <a:t>, P. </a:t>
            </a:r>
            <a:r>
              <a:rPr lang="en-US" sz="1600" dirty="0" err="1" smtClean="0"/>
              <a:t>Watzlawick</a:t>
            </a:r>
            <a:r>
              <a:rPr lang="en-US" sz="1600" dirty="0" smtClean="0"/>
              <a:t>, Astrolabio,1971 (</a:t>
            </a:r>
            <a:r>
              <a:rPr lang="en-US" sz="1600" dirty="0" err="1" smtClean="0"/>
              <a:t>facoltativo</a:t>
            </a:r>
            <a:r>
              <a:rPr lang="en-US" sz="1600" dirty="0" smtClean="0"/>
              <a:t>)</a:t>
            </a:r>
            <a:br>
              <a:rPr lang="en-US" sz="1600" dirty="0" smtClean="0"/>
            </a:br>
            <a:endParaRPr lang="en-US" sz="1600" dirty="0" smtClean="0"/>
          </a:p>
          <a:p>
            <a:r>
              <a:rPr lang="en-US" sz="1600" dirty="0" err="1" smtClean="0"/>
              <a:t>Quando</a:t>
            </a:r>
            <a:r>
              <a:rPr lang="en-US" sz="1600" dirty="0" smtClean="0"/>
              <a:t> </a:t>
            </a:r>
            <a:r>
              <a:rPr lang="en-US" sz="1600" dirty="0" err="1" smtClean="0"/>
              <a:t>l'adulto</a:t>
            </a:r>
            <a:r>
              <a:rPr lang="en-US" sz="1600" dirty="0" smtClean="0"/>
              <a:t> </a:t>
            </a:r>
            <a:r>
              <a:rPr lang="en-US" sz="1600" dirty="0" err="1" smtClean="0"/>
              <a:t>impara</a:t>
            </a:r>
            <a:r>
              <a:rPr lang="en-US" sz="1600" dirty="0" smtClean="0"/>
              <a:t>, M. Knowles, F. </a:t>
            </a:r>
            <a:r>
              <a:rPr lang="en-US" sz="1600" dirty="0" err="1" smtClean="0"/>
              <a:t>Angeli</a:t>
            </a:r>
            <a:r>
              <a:rPr lang="en-US" sz="1600" dirty="0" smtClean="0"/>
              <a:t>, 2016 </a:t>
            </a:r>
            <a:r>
              <a:rPr lang="en-US" sz="1600" b="1" dirty="0" smtClean="0"/>
              <a:t>solo </a:t>
            </a:r>
            <a:r>
              <a:rPr lang="en-US" sz="1600" b="1" dirty="0" err="1" smtClean="0"/>
              <a:t>pagg</a:t>
            </a:r>
            <a:r>
              <a:rPr lang="en-US" sz="1600" b="1" dirty="0" smtClean="0"/>
              <a:t>. 73-84</a:t>
            </a:r>
            <a:br>
              <a:rPr lang="en-US" sz="1600" b="1" dirty="0" smtClean="0"/>
            </a:br>
            <a:endParaRPr lang="en-US" sz="1600" b="1" dirty="0" smtClean="0"/>
          </a:p>
          <a:p>
            <a:r>
              <a:rPr lang="en-US" sz="1600" dirty="0" err="1" smtClean="0"/>
              <a:t>Educazione</a:t>
            </a:r>
            <a:r>
              <a:rPr lang="en-US" sz="1600" dirty="0" smtClean="0"/>
              <a:t> </a:t>
            </a:r>
            <a:r>
              <a:rPr lang="en-US" sz="1600" dirty="0" err="1" smtClean="0"/>
              <a:t>terapeutica</a:t>
            </a:r>
            <a:r>
              <a:rPr lang="en-US" sz="1600" dirty="0" smtClean="0"/>
              <a:t>, A </a:t>
            </a:r>
            <a:r>
              <a:rPr lang="en-US" sz="1600" dirty="0" err="1" smtClean="0"/>
              <a:t>Beghelli</a:t>
            </a:r>
            <a:r>
              <a:rPr lang="en-US" sz="1600" dirty="0" smtClean="0"/>
              <a:t>, </a:t>
            </a:r>
            <a:r>
              <a:rPr lang="en-US" sz="1600" dirty="0" err="1" smtClean="0"/>
              <a:t>Carocci</a:t>
            </a:r>
            <a:r>
              <a:rPr lang="en-US" sz="1600" dirty="0" smtClean="0"/>
              <a:t>, 2015 </a:t>
            </a:r>
            <a:r>
              <a:rPr lang="en-US" sz="1600" b="1" dirty="0" smtClean="0"/>
              <a:t>cap. 1-2-5-6-7-8-9</a:t>
            </a:r>
          </a:p>
          <a:p>
            <a:endParaRPr lang="en-US" sz="1600" dirty="0" smtClean="0"/>
          </a:p>
          <a:p>
            <a:r>
              <a:rPr lang="it-IT" sz="1500" dirty="0" smtClean="0"/>
              <a:t>Il percorso nel suo complesso segue questa linea</a:t>
            </a:r>
          </a:p>
          <a:p>
            <a:endParaRPr lang="it-IT" sz="1500" dirty="0" smtClean="0"/>
          </a:p>
          <a:p>
            <a:r>
              <a:rPr lang="it-IT" sz="1500" dirty="0" smtClean="0"/>
              <a:t>Concetto di salute  -  dati epidemiologici sulla situazione sanitaria per capire quali sono le motivazioni nell’educazione alla salute - promozione della salute ed interventi  - progettazione della salute  secondo il modello ECM - modalità di comunicazione e di educazione alla salute   e infine alcuni aspetti della formazione permanente e dell’educazione degli adulti    </a:t>
            </a:r>
            <a:endParaRPr lang="it-IT" sz="1500" dirty="0"/>
          </a:p>
        </p:txBody>
      </p:sp>
    </p:spTree>
    <p:extLst>
      <p:ext uri="{BB962C8B-B14F-4D97-AF65-F5344CB8AC3E}">
        <p14:creationId xmlns:p14="http://schemas.microsoft.com/office/powerpoint/2010/main" val="2635241156"/>
      </p:ext>
    </p:extLst>
  </p:cSld>
  <p:clrMapOvr>
    <a:masterClrMapping/>
  </p:clrMapOvr>
  <p:transition advTm="1196050"/>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lic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290</Words>
  <Application>Microsoft Office PowerPoint</Application>
  <PresentationFormat>Presentazione su schermo (4:3)</PresentationFormat>
  <Paragraphs>20</Paragraphs>
  <Slides>2</Slides>
  <Notes>1</Notes>
  <HiddenSlides>0</HiddenSlides>
  <MMClips>0</MMClips>
  <ScaleCrop>false</ScaleCrop>
  <HeadingPairs>
    <vt:vector size="4" baseType="variant">
      <vt:variant>
        <vt:lpstr>Tema</vt:lpstr>
      </vt:variant>
      <vt:variant>
        <vt:i4>1</vt:i4>
      </vt:variant>
      <vt:variant>
        <vt:lpstr>Titoli diapositive</vt:lpstr>
      </vt:variant>
      <vt:variant>
        <vt:i4>2</vt:i4>
      </vt:variant>
    </vt:vector>
  </HeadingPairs>
  <TitlesOfParts>
    <vt:vector size="3" baseType="lpstr">
      <vt:lpstr>Equinozio</vt:lpstr>
      <vt:lpstr>M-PED/01 PEDAGOGIA GENERALE CdL in Igiene dentale  Università degli Studi di Trieste</vt:lpstr>
      <vt:lpstr>Piano di studi e programma didattico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Staffetta</dc:creator>
  <cp:lastModifiedBy>Staffetta</cp:lastModifiedBy>
  <cp:revision>2</cp:revision>
  <dcterms:created xsi:type="dcterms:W3CDTF">2020-04-15T13:16:01Z</dcterms:created>
  <dcterms:modified xsi:type="dcterms:W3CDTF">2020-04-15T13:17:07Z</dcterms:modified>
</cp:coreProperties>
</file>