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11A48-0F32-4AA1-96A0-903949A35FF8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1D8FA-2B83-42DF-B20A-252393653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8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D77D-5637-405C-82DC-E2A9CD3B254A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2AD-6F66-4B61-B678-E8B631795047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461-3988-416C-9B07-26DF6A74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57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2AD-6F66-4B61-B678-E8B631795047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461-3988-416C-9B07-26DF6A74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02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2AD-6F66-4B61-B678-E8B631795047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461-3988-416C-9B07-26DF6A74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10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3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6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5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9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24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6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2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2AD-6F66-4B61-B678-E8B631795047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461-3988-416C-9B07-26DF6A74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485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5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8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8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2AD-6F66-4B61-B678-E8B631795047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461-3988-416C-9B07-26DF6A74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2AD-6F66-4B61-B678-E8B631795047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461-3988-416C-9B07-26DF6A74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09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2AD-6F66-4B61-B678-E8B631795047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461-3988-416C-9B07-26DF6A74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97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2AD-6F66-4B61-B678-E8B631795047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461-3988-416C-9B07-26DF6A74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39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2AD-6F66-4B61-B678-E8B631795047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461-3988-416C-9B07-26DF6A74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83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2AD-6F66-4B61-B678-E8B631795047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461-3988-416C-9B07-26DF6A74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61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2AD-6F66-4B61-B678-E8B631795047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461-3988-416C-9B07-26DF6A74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8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2AD-6F66-4B61-B678-E8B631795047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2461-3988-416C-9B07-26DF6A74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84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04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00594"/>
          </a:xfrm>
        </p:spPr>
        <p:txBody>
          <a:bodyPr>
            <a:normAutofit/>
          </a:bodyPr>
          <a:lstStyle/>
          <a:p>
            <a:r>
              <a:rPr lang="it-IT" sz="1800" dirty="0" smtClean="0"/>
              <a:t>Dalla definizione del concetto statico di salute dell’OMS ci si è spostati negli anni nella direzione di un tentativo di ridefinire il concetto di salute: </a:t>
            </a:r>
          </a:p>
          <a:p>
            <a:r>
              <a:rPr lang="it-IT" sz="1800" dirty="0" smtClean="0"/>
              <a:t> in senso dinamico e di processo</a:t>
            </a:r>
          </a:p>
          <a:p>
            <a:r>
              <a:rPr lang="it-IT" sz="1800" dirty="0" smtClean="0"/>
              <a:t> come capacità di adattarsi e di gestire se stessi.</a:t>
            </a:r>
          </a:p>
          <a:p>
            <a:pPr>
              <a:buNone/>
            </a:pPr>
            <a:r>
              <a:rPr lang="it-IT" sz="1800" dirty="0" smtClean="0"/>
              <a:t>   </a:t>
            </a:r>
          </a:p>
          <a:p>
            <a:pPr>
              <a:buNone/>
            </a:pPr>
            <a:r>
              <a:rPr lang="it-IT" sz="1800" dirty="0" smtClean="0"/>
              <a:t>   Questo è dovuto in modo particolare</a:t>
            </a:r>
          </a:p>
          <a:p>
            <a:pPr>
              <a:buNone/>
            </a:pPr>
            <a:r>
              <a:rPr lang="it-IT" sz="1800" dirty="0" smtClean="0"/>
              <a:t>   - all’aumento dell’aspettativa di vita in seguito alle migliorate condizioni socio economiche della popolazione</a:t>
            </a:r>
          </a:p>
          <a:p>
            <a:pPr>
              <a:buNone/>
            </a:pPr>
            <a:r>
              <a:rPr lang="it-IT" sz="1800" dirty="0" smtClean="0"/>
              <a:t>  - alla modificazione della natura della malattia che da prevalentemente acuta è passata a cronica</a:t>
            </a:r>
          </a:p>
          <a:p>
            <a:pPr>
              <a:buNone/>
            </a:pPr>
            <a:r>
              <a:rPr lang="it-IT" sz="1800" dirty="0" smtClean="0"/>
              <a:t>  - all’aumento delle spese di sostenibilità del SSN</a:t>
            </a:r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28552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isultati immagini per life expectancy italy"/>
          <p:cNvPicPr>
            <a:picLocks noChangeAspect="1" noChangeArrowheads="1"/>
          </p:cNvPicPr>
          <p:nvPr/>
        </p:nvPicPr>
        <p:blipFill>
          <a:blip r:embed="rId2"/>
          <a:srcRect b="10801"/>
          <a:stretch>
            <a:fillRect/>
          </a:stretch>
        </p:blipFill>
        <p:spPr bwMode="auto">
          <a:xfrm>
            <a:off x="0" y="0"/>
            <a:ext cx="9144000" cy="3000372"/>
          </a:xfrm>
          <a:prstGeom prst="rect">
            <a:avLst/>
          </a:prstGeom>
          <a:noFill/>
        </p:spPr>
      </p:pic>
      <p:pic>
        <p:nvPicPr>
          <p:cNvPr id="47108" name="Picture 4" descr="Risultati immagini per life expectancy europe"/>
          <p:cNvPicPr>
            <a:picLocks noChangeAspect="1" noChangeArrowheads="1"/>
          </p:cNvPicPr>
          <p:nvPr/>
        </p:nvPicPr>
        <p:blipFill>
          <a:blip r:embed="rId3" cstate="print"/>
          <a:srcRect r="-764" b="5137"/>
          <a:stretch>
            <a:fillRect/>
          </a:stretch>
        </p:blipFill>
        <p:spPr bwMode="auto">
          <a:xfrm>
            <a:off x="0" y="2714620"/>
            <a:ext cx="9144000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3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lattie croniche fattori di risch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4714908" cy="3429025"/>
          </a:xfrm>
          <a:prstGeom prst="rect">
            <a:avLst/>
          </a:prstGeom>
          <a:noFill/>
        </p:spPr>
      </p:pic>
      <p:pic>
        <p:nvPicPr>
          <p:cNvPr id="1028" name="Picture 4" descr="Risultati immagini per chronic diseases eur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99" y="3643314"/>
            <a:ext cx="6257913" cy="3171826"/>
          </a:xfrm>
          <a:prstGeom prst="rect">
            <a:avLst/>
          </a:prstGeom>
          <a:noFill/>
        </p:spPr>
      </p:pic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-24"/>
            <a:ext cx="4357686" cy="3286148"/>
          </a:xfrm>
          <a:prstGeom prst="rect">
            <a:avLst/>
          </a:prstGeom>
          <a:noFill/>
        </p:spPr>
      </p:pic>
      <p:pic>
        <p:nvPicPr>
          <p:cNvPr id="1032" name="Picture 8" descr="Risultati immagini per chronic diseases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286148"/>
            <a:ext cx="3214677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1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903" t="12346" r="31771" b="3704"/>
          <a:stretch>
            <a:fillRect/>
          </a:stretch>
        </p:blipFill>
        <p:spPr bwMode="auto">
          <a:xfrm>
            <a:off x="6072198" y="928670"/>
            <a:ext cx="30718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42844" y="357167"/>
            <a:ext cx="578647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prstClr val="black"/>
                </a:solidFill>
              </a:rPr>
              <a:t>Le malattie non trasmissibili in Italia sono responsabili di 9 decessi su 10 e rappresentano l’80% della nostra spesa sanitaria italiana. All’intera collettività le patologie cardiovascolari costano 16 miliardi l’anno, i tumori 6 miliardi, i disturbi respiratori cronici invece 14. Obesità e diabete richiedono al sistema sanitario rispettivamente 11 e 5 miliardi per controlli e terapie. Sono tutte malattie che si possono ridurre adottando fin da giovanissimi stili di vita sani. </a:t>
            </a:r>
            <a:r>
              <a:rPr lang="it-IT" sz="800" dirty="0">
                <a:solidFill>
                  <a:prstClr val="black"/>
                </a:solidFill>
              </a:rPr>
              <a:t>Fonte Panorama della Sanità 2015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sz="1600" b="1" dirty="0">
                <a:solidFill>
                  <a:prstClr val="black"/>
                </a:solidFill>
              </a:rPr>
              <a:t>Il 38,3% degli italiani dichiara di avere almeno una patologia cronica.</a:t>
            </a:r>
            <a:r>
              <a:rPr lang="it-IT" sz="1600" dirty="0">
                <a:solidFill>
                  <a:prstClr val="black"/>
                </a:solidFill>
              </a:rPr>
              <a:t> Ipertensione (17,1%), artrosi/artrite (15,6%) e malattie allergiche (10,1%) sono nell’ordine le tre malattie croniche più diffuse. A questo si aggiunge </a:t>
            </a:r>
            <a:r>
              <a:rPr lang="it-IT" sz="1600" b="1" dirty="0">
                <a:solidFill>
                  <a:prstClr val="black"/>
                </a:solidFill>
              </a:rPr>
              <a:t>una platea tra 450.000 e 670.000 persone affette da malattie che, oltre ad essere croniche, sono anche rare.</a:t>
            </a:r>
            <a:r>
              <a:rPr lang="it-IT" b="1" dirty="0">
                <a:solidFill>
                  <a:prstClr val="black"/>
                </a:solidFill>
              </a:rPr>
              <a:t> </a:t>
            </a:r>
            <a:r>
              <a:rPr lang="it-IT" sz="800" dirty="0">
                <a:solidFill>
                  <a:prstClr val="black"/>
                </a:solidFill>
              </a:rPr>
              <a:t>Fonte</a:t>
            </a:r>
            <a:r>
              <a:rPr lang="it-IT" b="1" dirty="0">
                <a:solidFill>
                  <a:prstClr val="black"/>
                </a:solidFill>
              </a:rPr>
              <a:t> </a:t>
            </a:r>
            <a:r>
              <a:rPr lang="it-IT" sz="800" dirty="0">
                <a:solidFill>
                  <a:prstClr val="black"/>
                </a:solidFill>
              </a:rPr>
              <a:t>Coordinamento nazionale delle Associazioni dei Malati Cronici (</a:t>
            </a:r>
            <a:r>
              <a:rPr lang="it-IT" sz="800" dirty="0" err="1">
                <a:solidFill>
                  <a:prstClr val="black"/>
                </a:solidFill>
              </a:rPr>
              <a:t>CnAMC</a:t>
            </a:r>
            <a:r>
              <a:rPr lang="it-IT" sz="800" dirty="0">
                <a:solidFill>
                  <a:prstClr val="black"/>
                </a:solidFill>
              </a:rPr>
              <a:t>) di Cittadinanzattiva </a:t>
            </a:r>
          </a:p>
          <a:p>
            <a:endParaRPr lang="it-IT" sz="800" dirty="0">
              <a:solidFill>
                <a:prstClr val="black"/>
              </a:solidFill>
            </a:endParaRPr>
          </a:p>
          <a:p>
            <a:endParaRPr lang="it-IT" sz="1400" b="1" dirty="0">
              <a:solidFill>
                <a:prstClr val="black"/>
              </a:solidFill>
            </a:endParaRPr>
          </a:p>
          <a:p>
            <a:r>
              <a:rPr lang="it-IT" sz="1400" b="1" dirty="0">
                <a:solidFill>
                  <a:prstClr val="black"/>
                </a:solidFill>
              </a:rPr>
              <a:t>Attualmente, quattro decessi su cinque per malattie croniche si verificano nei paesi a reddito basso o </a:t>
            </a:r>
            <a:r>
              <a:rPr lang="it-IT" sz="1400" b="1" dirty="0" err="1">
                <a:solidFill>
                  <a:prstClr val="black"/>
                </a:solidFill>
              </a:rPr>
              <a:t>medio-basso</a:t>
            </a:r>
            <a:r>
              <a:rPr lang="it-IT" sz="1400" b="1" dirty="0">
                <a:solidFill>
                  <a:prstClr val="black"/>
                </a:solidFill>
              </a:rPr>
              <a:t>: </a:t>
            </a:r>
            <a:r>
              <a:rPr lang="it-IT" sz="1400" i="1" dirty="0">
                <a:solidFill>
                  <a:prstClr val="black"/>
                </a:solidFill>
              </a:rPr>
              <a:t>Industrial </a:t>
            </a:r>
            <a:r>
              <a:rPr lang="it-IT" sz="1400" i="1" dirty="0" err="1">
                <a:solidFill>
                  <a:prstClr val="black"/>
                </a:solidFill>
              </a:rPr>
              <a:t>epidemics</a:t>
            </a:r>
            <a:r>
              <a:rPr lang="it-IT" sz="1400" i="1" dirty="0">
                <a:solidFill>
                  <a:prstClr val="black"/>
                </a:solidFill>
              </a:rPr>
              <a:t> /</a:t>
            </a:r>
            <a:r>
              <a:rPr lang="it-IT" sz="1400" i="1" dirty="0" err="1">
                <a:solidFill>
                  <a:prstClr val="black"/>
                </a:solidFill>
              </a:rPr>
              <a:t>Manifacturing</a:t>
            </a:r>
            <a:r>
              <a:rPr lang="it-IT" sz="1400" i="1" dirty="0">
                <a:solidFill>
                  <a:prstClr val="black"/>
                </a:solidFill>
              </a:rPr>
              <a:t> </a:t>
            </a:r>
            <a:r>
              <a:rPr lang="it-IT" sz="1400" i="1" dirty="0" err="1">
                <a:solidFill>
                  <a:prstClr val="black"/>
                </a:solidFill>
              </a:rPr>
              <a:t>epidemics</a:t>
            </a:r>
            <a:endParaRPr lang="it-IT" sz="1400" i="1" dirty="0">
              <a:solidFill>
                <a:prstClr val="black"/>
              </a:solidFill>
            </a:endParaRPr>
          </a:p>
          <a:p>
            <a:r>
              <a:rPr lang="en-US" sz="800" dirty="0" err="1">
                <a:solidFill>
                  <a:prstClr val="black"/>
                </a:solidFill>
              </a:rPr>
              <a:t>Stuckler</a:t>
            </a:r>
            <a:r>
              <a:rPr lang="en-US" sz="800" dirty="0">
                <a:solidFill>
                  <a:prstClr val="black"/>
                </a:solidFill>
              </a:rPr>
              <a:t> D, McKee M, </a:t>
            </a:r>
            <a:r>
              <a:rPr lang="en-US" sz="800" dirty="0" err="1">
                <a:solidFill>
                  <a:prstClr val="black"/>
                </a:solidFill>
              </a:rPr>
              <a:t>Ebrahim</a:t>
            </a:r>
            <a:r>
              <a:rPr lang="en-US" sz="800" dirty="0">
                <a:solidFill>
                  <a:prstClr val="black"/>
                </a:solidFill>
              </a:rPr>
              <a:t> S,  </a:t>
            </a:r>
            <a:r>
              <a:rPr lang="en-US" sz="800" dirty="0" err="1">
                <a:solidFill>
                  <a:prstClr val="black"/>
                </a:solidFill>
              </a:rPr>
              <a:t>Basu</a:t>
            </a:r>
            <a:r>
              <a:rPr lang="en-US" sz="800" dirty="0">
                <a:solidFill>
                  <a:prstClr val="black"/>
                </a:solidFill>
              </a:rPr>
              <a:t> S, Manufacturing Epidemics: The Role of Global Producers in Increased Consumption of Unhealthy Commodities Including Processed Foods, Alcohol, and Tobacco. PLOS Medicine 2012; 9(6)</a:t>
            </a:r>
            <a:endParaRPr lang="it-IT" sz="800" i="1" dirty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r>
              <a:rPr lang="it-IT" sz="1400" dirty="0">
                <a:solidFill>
                  <a:prstClr val="black"/>
                </a:solidFill>
              </a:rPr>
              <a:t>Dei 58 milioni di morti del 2005, circa 35 milioni sono attribuibili a malattie croniche, che oggi rappresentano la principale causa di morte fra gli adulti di quasi tutti i paesi.</a:t>
            </a:r>
          </a:p>
          <a:p>
            <a:r>
              <a:rPr lang="it-IT" sz="800" dirty="0">
                <a:solidFill>
                  <a:prstClr val="black"/>
                </a:solidFill>
              </a:rPr>
              <a:t>https://www.un.org/ga/search/view_doc.asp?symbol=A/66/L.1</a:t>
            </a:r>
          </a:p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3902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750" t="12500" r="41406" b="25000"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6143604" y="285728"/>
            <a:ext cx="3000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prstClr val="black"/>
                </a:solidFill>
              </a:rPr>
              <a:t>Fonte Ministero della Salute</a:t>
            </a:r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29669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5868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034" y="1000108"/>
            <a:ext cx="77153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  <a:p>
            <a:r>
              <a:rPr lang="it-IT" sz="2400" dirty="0">
                <a:solidFill>
                  <a:prstClr val="black"/>
                </a:solidFill>
              </a:rPr>
              <a:t>E in Italia?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Art. 32 della Costituzione </a:t>
            </a:r>
            <a:r>
              <a:rPr lang="it-IT" b="1" dirty="0">
                <a:solidFill>
                  <a:prstClr val="black"/>
                </a:solidFill>
              </a:rPr>
              <a:t>(1948) </a:t>
            </a:r>
          </a:p>
          <a:p>
            <a:r>
              <a:rPr lang="it-IT" dirty="0">
                <a:solidFill>
                  <a:prstClr val="black"/>
                </a:solidFill>
              </a:rPr>
              <a:t>La Repubblica tutela la salute come fondamentale diritto dell’individuo e interesse della comunità 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Legge n.833/</a:t>
            </a:r>
            <a:r>
              <a:rPr lang="it-IT" b="1" dirty="0">
                <a:solidFill>
                  <a:prstClr val="black"/>
                </a:solidFill>
              </a:rPr>
              <a:t>1978</a:t>
            </a:r>
          </a:p>
          <a:p>
            <a:r>
              <a:rPr lang="it-IT" dirty="0">
                <a:solidFill>
                  <a:prstClr val="black"/>
                </a:solidFill>
              </a:rPr>
              <a:t>La tutela della salute è garantita attraverso il Servizio Sanitario Nazionale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5034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10" y="71414"/>
            <a:ext cx="8143932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</a:rPr>
              <a:t>Alcuni dati sul nostro SSN</a:t>
            </a:r>
          </a:p>
          <a:p>
            <a:endParaRPr lang="it-IT" sz="1400" dirty="0">
              <a:solidFill>
                <a:prstClr val="black"/>
              </a:solidFill>
            </a:endParaRPr>
          </a:p>
          <a:p>
            <a:r>
              <a:rPr lang="it-IT" sz="1400" dirty="0">
                <a:solidFill>
                  <a:prstClr val="black"/>
                </a:solidFill>
              </a:rPr>
              <a:t>Circa la metà della spesa sanitaria è destinata ad appena il 5% della popolazione assistita, quella con spese molto elevate: ovvero 184 volte il costo degli assicurati meno costosi (USA-EU)</a:t>
            </a:r>
          </a:p>
          <a:p>
            <a:endParaRPr lang="it-IT" sz="1400" dirty="0">
              <a:solidFill>
                <a:prstClr val="black"/>
              </a:solidFill>
            </a:endParaRPr>
          </a:p>
          <a:p>
            <a:r>
              <a:rPr lang="it-IT" sz="1400" dirty="0">
                <a:solidFill>
                  <a:prstClr val="black"/>
                </a:solidFill>
              </a:rPr>
              <a:t>Il SSN costa in media 150 euro al mese a persona.</a:t>
            </a:r>
          </a:p>
          <a:p>
            <a:r>
              <a:rPr lang="it-IT" sz="1400" dirty="0">
                <a:solidFill>
                  <a:prstClr val="black"/>
                </a:solidFill>
              </a:rPr>
              <a:t>L’Italia spende per il SSN molto meno della media europea (6.4% del PIL, la Germania il 9.6%,la Francia il 9.5%, il Regno Unito 7.6%) e impiega circa 700.000 professionisti.</a:t>
            </a:r>
          </a:p>
          <a:p>
            <a:r>
              <a:rPr lang="it-IT" sz="1400" dirty="0">
                <a:solidFill>
                  <a:prstClr val="black"/>
                </a:solidFill>
              </a:rPr>
              <a:t>L’Italia è al 15 posto in </a:t>
            </a:r>
            <a:r>
              <a:rPr lang="it-IT" sz="1400" dirty="0">
                <a:solidFill>
                  <a:prstClr val="black"/>
                </a:solidFill>
              </a:rPr>
              <a:t>E</a:t>
            </a:r>
            <a:r>
              <a:rPr lang="it-IT" sz="1400" dirty="0">
                <a:solidFill>
                  <a:prstClr val="black"/>
                </a:solidFill>
              </a:rPr>
              <a:t>uropa per numero di infermieri (6.5 ogni 1000 ab, contro una media di 8.4). </a:t>
            </a:r>
          </a:p>
          <a:p>
            <a:endParaRPr lang="it-IT" sz="1400" dirty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r>
              <a:rPr lang="it-IT" sz="1400" dirty="0">
                <a:solidFill>
                  <a:prstClr val="black"/>
                </a:solidFill>
              </a:rPr>
              <a:t>In Italia la mortalità evitabile è fra le più basse (-30% rispetto alla media europea) e la mortalità neonatale si aggira intorno al 2.8/1000 (USA 5.5/1000)</a:t>
            </a:r>
          </a:p>
          <a:p>
            <a:endParaRPr lang="it-IT" b="1" dirty="0">
              <a:solidFill>
                <a:prstClr val="black"/>
              </a:solidFill>
            </a:endParaRPr>
          </a:p>
          <a:p>
            <a:r>
              <a:rPr lang="it-IT" sz="1400" dirty="0">
                <a:solidFill>
                  <a:prstClr val="black"/>
                </a:solidFill>
              </a:rPr>
              <a:t>Dal 2009 ad oggi il SSN ha perso oltre 40000 unità di personale riducendo la spesa di quasi 2 miliardi/anno e dal 2001 al 2015 l’età media del personale è cresciuta di 7 anni. </a:t>
            </a:r>
          </a:p>
          <a:p>
            <a:r>
              <a:rPr lang="it-IT" sz="1400" dirty="0">
                <a:solidFill>
                  <a:prstClr val="black"/>
                </a:solidFill>
              </a:rPr>
              <a:t>Dal 1975 si è ridotta la dotazione di posti letto ospedalieri da 501000 a 154000 senza realmente rinforzare adeguatamente il servizio territoriale. </a:t>
            </a:r>
          </a:p>
          <a:p>
            <a:r>
              <a:rPr lang="it-IT" sz="1400" dirty="0">
                <a:solidFill>
                  <a:prstClr val="black"/>
                </a:solidFill>
              </a:rPr>
              <a:t>Gli ospedali pubblici passano dai 1155 a 578 (nel 2012, per la prima volta, il numero è pari agli istituti privati)</a:t>
            </a:r>
          </a:p>
          <a:p>
            <a:endParaRPr lang="it-IT" sz="1400" dirty="0">
              <a:solidFill>
                <a:prstClr val="black"/>
              </a:solidFill>
            </a:endParaRPr>
          </a:p>
          <a:p>
            <a:r>
              <a:rPr lang="it-IT" sz="1000" dirty="0">
                <a:solidFill>
                  <a:prstClr val="black"/>
                </a:solidFill>
              </a:rPr>
              <a:t>Fonte: Nerina </a:t>
            </a:r>
            <a:r>
              <a:rPr lang="it-IT" sz="1000" dirty="0" err="1">
                <a:solidFill>
                  <a:prstClr val="black"/>
                </a:solidFill>
              </a:rPr>
              <a:t>Dirindin</a:t>
            </a:r>
            <a:r>
              <a:rPr lang="it-IT" sz="1000" dirty="0">
                <a:solidFill>
                  <a:prstClr val="black"/>
                </a:solidFill>
              </a:rPr>
              <a:t> ,</a:t>
            </a:r>
            <a:r>
              <a:rPr lang="it-IT" sz="1000" i="1" dirty="0">
                <a:solidFill>
                  <a:prstClr val="black"/>
                </a:solidFill>
              </a:rPr>
              <a:t>È tutta salute, 2018 </a:t>
            </a:r>
            <a:r>
              <a:rPr lang="it-IT" sz="900" i="1" dirty="0">
                <a:solidFill>
                  <a:prstClr val="black"/>
                </a:solidFill>
              </a:rPr>
              <a:t>https://podcasts.google.com/?feed=aHR0cHM6Ly93d3cucmFkaW9wb3BvbGFyZS5pdC9wb3BsaXZlL29uYWlyL3BvZGNhc3RfcnBvbmRlbWFuZF9tZW1vcy54bWw&amp;episode=aHR0cHM6Ly9wb2QucmFkaW9wb3BvbGFyZS5pdC9tZW1vc18xXzMwXzA5XzIwMTUubXAz&amp;ved=0CAEQkfYCahcKEwjQ65qTrcXoAhUAAAAAHQAAAAAQEw</a:t>
            </a:r>
          </a:p>
          <a:p>
            <a:r>
              <a:rPr lang="it-IT" b="1" dirty="0">
                <a:solidFill>
                  <a:prstClr val="black"/>
                </a:solidFill>
              </a:rPr>
              <a:t> </a:t>
            </a:r>
            <a:endParaRPr lang="it-IT" sz="900" dirty="0">
              <a:solidFill>
                <a:prstClr val="black"/>
              </a:solidFill>
            </a:endParaRPr>
          </a:p>
        </p:txBody>
      </p:sp>
      <p:pic>
        <p:nvPicPr>
          <p:cNvPr id="5" name="Immagine 4" descr="https://saluteinternazionale.info/wp-content/uploads/2009/09/gedd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285992"/>
            <a:ext cx="4104455" cy="146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12593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nozio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Presentazione su schermo (4:3)</PresentationFormat>
  <Paragraphs>59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Tema di Office</vt:lpstr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Staffetta</dc:creator>
  <cp:lastModifiedBy>Staffetta</cp:lastModifiedBy>
  <cp:revision>1</cp:revision>
  <dcterms:created xsi:type="dcterms:W3CDTF">2020-04-15T13:18:24Z</dcterms:created>
  <dcterms:modified xsi:type="dcterms:W3CDTF">2020-04-15T13:18:55Z</dcterms:modified>
</cp:coreProperties>
</file>