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3B1D-A661-446F-8EBF-D20E7330A08F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D8FF-E788-4227-9CF1-4B4704E84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98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Alma </a:t>
            </a:r>
            <a:r>
              <a:rPr lang="it-IT" dirty="0" err="1" smtClean="0"/>
              <a:t>Ata</a:t>
            </a:r>
            <a:endParaRPr lang="it-IT" dirty="0" smtClean="0"/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 realizzate a un costo che la comunità e la nazione possono sostenere in ogni fase del proprio sviluppo in uno spirito di autonomia e di autodeterminazione L'assistenza sanitaria primaria è una parte integrante sia del sistema sanitario di un paese, del quale rappresenta la funzione centrale e il punto principale, sia del completo sviluppo sociale ed economico della comunità Essa rappresenta la prima occasione di contatto degli individui, della famiglia e della comunità con il sistema sanitario nazionale, portando l'assistenza sanitaria il più vicino possibile ai luoghi di vita e di lavoro, e costituisce il primo elemento di un processo continuo di assistenza sanitaria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accettabile livello di salute per tutte le persone del mondo può essere raggiunto entro l'anno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grazie a un migliore e più completo uso delle risorse mondiali, una parte considerevole delle quali è oggi destinata agli armamenti e ai conflitti militari.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2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0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2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7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31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98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09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4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3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1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7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1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6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8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86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3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1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7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90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86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46CA-A8BA-4C48-BA3D-1419C451662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66DF-50F1-498E-A9F0-CA9D527413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4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mweb.it/attachments/article/593/politica__salute_e_sistemi_sanitari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uisp.it/nazionale/files/principale/01SEZIONI/polStilidivita/DICHIARAZIONE%20DI%20JAKARTA%20199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1472" y="1861315"/>
            <a:ext cx="82868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                            </a:t>
            </a:r>
            <a:r>
              <a:rPr lang="it-IT" sz="2400" dirty="0">
                <a:solidFill>
                  <a:prstClr val="black"/>
                </a:solidFill>
              </a:rPr>
              <a:t>1978   Dichiarazione di  Alma </a:t>
            </a:r>
            <a:r>
              <a:rPr lang="it-IT" sz="2400" dirty="0" err="1">
                <a:solidFill>
                  <a:prstClr val="black"/>
                </a:solidFill>
              </a:rPr>
              <a:t>Ata</a:t>
            </a:r>
            <a:endParaRPr lang="it-IT" sz="2400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L’assistenza sanitaria di base o primaria è quella assistenza sanitaria essenziale, fondata su metodi pratici e tecnologie appropriate, scientificamente valide e socialmente accettabili, resa universalmente accessibile agli individui e alle famiglie nella collettività, attraverso la loro piena partecipazione, a un costo che la collettività e i paesi possono permettersi ad ogni stadio del loro sviluppo nello spirito di responsabilità e di autodeterminazione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4098" name="Picture 2" descr="Dichiarazione di Alma Ata sull'assistenza sanitaria primaria - MA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16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Approccio funzionale - modello fordiano</a:t>
            </a:r>
          </a:p>
          <a:p>
            <a:endParaRPr lang="it-IT" sz="1800" dirty="0" smtClean="0"/>
          </a:p>
          <a:p>
            <a:r>
              <a:rPr lang="it-IT" sz="1800" dirty="0" smtClean="0"/>
              <a:t>“La salute è uno stato di capacità ottimale di un individuo per un efficace svolgimento dei ruoli e dei compiti per i quali esso è stato socializzato.” </a:t>
            </a:r>
          </a:p>
          <a:p>
            <a:pPr>
              <a:buNone/>
            </a:pPr>
            <a:r>
              <a:rPr lang="it-IT" sz="1800" dirty="0" smtClean="0"/>
              <a:t>    </a:t>
            </a:r>
            <a:r>
              <a:rPr lang="it-IT" sz="1200" dirty="0" smtClean="0"/>
              <a:t>(</a:t>
            </a:r>
            <a:r>
              <a:rPr lang="it-IT" sz="1200" dirty="0" err="1" smtClean="0"/>
              <a:t>Pearson</a:t>
            </a:r>
            <a:r>
              <a:rPr lang="it-IT" sz="1200" dirty="0" smtClean="0"/>
              <a:t> T.: </a:t>
            </a:r>
            <a:r>
              <a:rPr lang="it-IT" sz="1200" dirty="0" err="1" smtClean="0"/>
              <a:t>Patiens</a:t>
            </a:r>
            <a:r>
              <a:rPr lang="it-IT" sz="1200" dirty="0" smtClean="0"/>
              <a:t> </a:t>
            </a:r>
            <a:r>
              <a:rPr lang="it-IT" sz="1200" dirty="0" err="1" smtClean="0"/>
              <a:t>phisicians</a:t>
            </a:r>
            <a:r>
              <a:rPr lang="it-IT" sz="1200" dirty="0" smtClean="0"/>
              <a:t> and </a:t>
            </a:r>
            <a:r>
              <a:rPr lang="it-IT" sz="1200" dirty="0" err="1" smtClean="0"/>
              <a:t>illness</a:t>
            </a:r>
            <a:r>
              <a:rPr lang="it-IT" sz="1200" dirty="0" smtClean="0"/>
              <a:t>. E. </a:t>
            </a:r>
            <a:r>
              <a:rPr lang="it-IT" sz="1200" dirty="0" err="1" smtClean="0"/>
              <a:t>Garthy</a:t>
            </a:r>
            <a:r>
              <a:rPr lang="it-IT" sz="1200" dirty="0" smtClean="0"/>
              <a:t> </a:t>
            </a:r>
            <a:r>
              <a:rPr lang="it-IT" sz="1200" dirty="0" err="1" smtClean="0"/>
              <a:t>Jaco</a:t>
            </a:r>
            <a:r>
              <a:rPr lang="it-IT" sz="1200" dirty="0" smtClean="0"/>
              <a:t> and Free Press, N.Y. 1972)</a:t>
            </a:r>
          </a:p>
          <a:p>
            <a:endParaRPr lang="it-IT" sz="1800" dirty="0" smtClean="0"/>
          </a:p>
          <a:p>
            <a:r>
              <a:rPr lang="it-IT" sz="1800" dirty="0" smtClean="0"/>
              <a:t>“La salute è determinata da una capacità di comportamento che include componenti biologiche e sociali per adempiere alle funzioni fondamentali.” </a:t>
            </a:r>
          </a:p>
          <a:p>
            <a:pPr>
              <a:buNone/>
            </a:pPr>
            <a:r>
              <a:rPr lang="it-IT" sz="1800" dirty="0" smtClean="0"/>
              <a:t>     </a:t>
            </a:r>
            <a:r>
              <a:rPr lang="it-IT" sz="1200" dirty="0" smtClean="0"/>
              <a:t>(</a:t>
            </a:r>
            <a:r>
              <a:rPr lang="it-IT" sz="1200" dirty="0" err="1" smtClean="0"/>
              <a:t>Bonnevie</a:t>
            </a:r>
            <a:r>
              <a:rPr lang="it-IT" sz="1200" dirty="0" smtClean="0"/>
              <a:t> P.: The </a:t>
            </a:r>
            <a:r>
              <a:rPr lang="it-IT" sz="1200" dirty="0" err="1" smtClean="0"/>
              <a:t>concept</a:t>
            </a:r>
            <a:r>
              <a:rPr lang="it-IT" sz="1200" dirty="0" smtClean="0"/>
              <a:t> </a:t>
            </a:r>
            <a:r>
              <a:rPr lang="it-IT" sz="1200" dirty="0" err="1" smtClean="0"/>
              <a:t>of</a:t>
            </a:r>
            <a:r>
              <a:rPr lang="it-IT" sz="1200" dirty="0" smtClean="0"/>
              <a:t> </a:t>
            </a:r>
            <a:r>
              <a:rPr lang="it-IT" sz="1200" dirty="0" err="1" smtClean="0"/>
              <a:t>Health.A</a:t>
            </a:r>
            <a:r>
              <a:rPr lang="it-IT" sz="1200" dirty="0" smtClean="0"/>
              <a:t> social </a:t>
            </a:r>
            <a:r>
              <a:rPr lang="it-IT" sz="1200" dirty="0" err="1" smtClean="0"/>
              <a:t>medical</a:t>
            </a:r>
            <a:r>
              <a:rPr lang="it-IT" sz="1200" dirty="0" smtClean="0"/>
              <a:t> </a:t>
            </a:r>
            <a:r>
              <a:rPr lang="it-IT" sz="1200" dirty="0" err="1" smtClean="0"/>
              <a:t>approach</a:t>
            </a:r>
            <a:r>
              <a:rPr lang="it-IT" sz="1200" dirty="0" smtClean="0"/>
              <a:t>. </a:t>
            </a:r>
            <a:r>
              <a:rPr lang="it-IT" sz="1200" dirty="0" err="1" smtClean="0"/>
              <a:t>Scand</a:t>
            </a:r>
            <a:r>
              <a:rPr lang="it-IT" sz="1200" dirty="0" smtClean="0"/>
              <a:t>. J. </a:t>
            </a:r>
            <a:r>
              <a:rPr lang="it-IT" sz="1200" dirty="0" err="1" smtClean="0"/>
              <a:t>Med</a:t>
            </a:r>
            <a:r>
              <a:rPr lang="it-IT" sz="1200" dirty="0" smtClean="0"/>
              <a:t>. 1,2,1973)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366798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300" dirty="0" smtClean="0"/>
              <a:t>    </a:t>
            </a:r>
            <a:r>
              <a:rPr 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Approccio adattativo – modello darwinista</a:t>
            </a:r>
          </a:p>
          <a:p>
            <a:endParaRPr lang="it-IT" sz="2300" dirty="0" smtClean="0"/>
          </a:p>
          <a:p>
            <a:r>
              <a:rPr lang="it-IT" sz="1900" dirty="0" smtClean="0"/>
              <a:t>“La salute è il prodotto di una  relazione  armoniosa tra l’uomo e la sua ecologia .” </a:t>
            </a:r>
          </a:p>
          <a:p>
            <a:pPr>
              <a:buNone/>
            </a:pPr>
            <a:r>
              <a:rPr lang="it-IT" sz="1400" dirty="0" smtClean="0"/>
              <a:t>    (</a:t>
            </a:r>
            <a:r>
              <a:rPr lang="it-IT" sz="1400" dirty="0" err="1" smtClean="0"/>
              <a:t>Rossdale</a:t>
            </a:r>
            <a:r>
              <a:rPr lang="it-IT" sz="1400" dirty="0" smtClean="0"/>
              <a:t> M.: </a:t>
            </a:r>
            <a:r>
              <a:rPr lang="it-IT" sz="1400" dirty="0" err="1" smtClean="0"/>
              <a:t>Health</a:t>
            </a:r>
            <a:r>
              <a:rPr lang="it-IT" sz="1400" dirty="0" smtClean="0"/>
              <a:t> in a </a:t>
            </a:r>
            <a:r>
              <a:rPr lang="it-IT" sz="1400" dirty="0" err="1" smtClean="0"/>
              <a:t>sick</a:t>
            </a:r>
            <a:r>
              <a:rPr lang="it-IT" sz="1400" dirty="0" smtClean="0"/>
              <a:t> society. New </a:t>
            </a:r>
            <a:r>
              <a:rPr lang="it-IT" sz="1400" dirty="0" err="1" smtClean="0"/>
              <a:t>left</a:t>
            </a:r>
            <a:r>
              <a:rPr lang="it-IT" sz="1400" dirty="0" smtClean="0"/>
              <a:t> </a:t>
            </a:r>
            <a:r>
              <a:rPr lang="it-IT" sz="1400" dirty="0" err="1" smtClean="0"/>
              <a:t>review</a:t>
            </a:r>
            <a:r>
              <a:rPr lang="it-IT" sz="1400" dirty="0" smtClean="0"/>
              <a:t>  34,1965 )</a:t>
            </a:r>
          </a:p>
          <a:p>
            <a:endParaRPr lang="it-IT" sz="2300" dirty="0" smtClean="0"/>
          </a:p>
          <a:p>
            <a:r>
              <a:rPr lang="it-IT" sz="1900" dirty="0" smtClean="0"/>
              <a:t>“La salute è l’adattamento perfetto e continuo di un organismo al suo ambiente.” </a:t>
            </a:r>
          </a:p>
          <a:p>
            <a:pPr>
              <a:buNone/>
            </a:pPr>
            <a:r>
              <a:rPr lang="it-IT" sz="2300" dirty="0" smtClean="0"/>
              <a:t>     </a:t>
            </a:r>
            <a:r>
              <a:rPr lang="it-IT" sz="1400" dirty="0" smtClean="0"/>
              <a:t>(</a:t>
            </a:r>
            <a:r>
              <a:rPr lang="it-IT" sz="1400" dirty="0" err="1" smtClean="0"/>
              <a:t>Wylie</a:t>
            </a:r>
            <a:r>
              <a:rPr lang="it-IT" sz="1400" dirty="0" smtClean="0"/>
              <a:t> C.M.: The </a:t>
            </a:r>
            <a:r>
              <a:rPr lang="it-IT" sz="1400" dirty="0" err="1" smtClean="0"/>
              <a:t>definition</a:t>
            </a:r>
            <a:r>
              <a:rPr lang="it-IT" sz="1400" dirty="0" smtClean="0"/>
              <a:t> and </a:t>
            </a:r>
            <a:r>
              <a:rPr lang="it-IT" sz="1400" dirty="0" err="1" smtClean="0"/>
              <a:t>measurement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health</a:t>
            </a:r>
            <a:r>
              <a:rPr lang="it-IT" sz="1400" dirty="0" smtClean="0"/>
              <a:t> and </a:t>
            </a:r>
            <a:r>
              <a:rPr lang="it-IT" sz="1400" dirty="0" err="1" smtClean="0"/>
              <a:t>disease</a:t>
            </a:r>
            <a:r>
              <a:rPr lang="it-IT" sz="1400" dirty="0" smtClean="0"/>
              <a:t>. </a:t>
            </a:r>
            <a:r>
              <a:rPr lang="it-IT" sz="1400" dirty="0" err="1" smtClean="0"/>
              <a:t>Publ</a:t>
            </a:r>
            <a:r>
              <a:rPr lang="it-IT" sz="1400" dirty="0" smtClean="0"/>
              <a:t>. </a:t>
            </a:r>
            <a:r>
              <a:rPr lang="it-IT" sz="1400" dirty="0" err="1" smtClean="0"/>
              <a:t>Health</a:t>
            </a:r>
            <a:r>
              <a:rPr lang="it-IT" sz="1400" dirty="0" smtClean="0"/>
              <a:t> rep. 85,1970 )</a:t>
            </a:r>
          </a:p>
          <a:p>
            <a:endParaRPr lang="it-IT" sz="2300" dirty="0" smtClean="0"/>
          </a:p>
          <a:p>
            <a:r>
              <a:rPr lang="it-IT" sz="1900" dirty="0" smtClean="0"/>
              <a:t>“La salute è espressa da livelli di resistenza alla malattia.”</a:t>
            </a:r>
          </a:p>
          <a:p>
            <a:pPr>
              <a:buNone/>
            </a:pPr>
            <a:r>
              <a:rPr lang="it-IT" sz="1300" dirty="0" smtClean="0"/>
              <a:t>     (</a:t>
            </a:r>
            <a:r>
              <a:rPr lang="it-IT" sz="1300" dirty="0" err="1" smtClean="0"/>
              <a:t>Wylie</a:t>
            </a:r>
            <a:r>
              <a:rPr lang="it-IT" sz="1300" dirty="0" smtClean="0"/>
              <a:t> C.M.: The </a:t>
            </a:r>
            <a:r>
              <a:rPr lang="it-IT" sz="1300" dirty="0" err="1" smtClean="0"/>
              <a:t>definition</a:t>
            </a:r>
            <a:r>
              <a:rPr lang="it-IT" sz="1300" dirty="0" smtClean="0"/>
              <a:t> and </a:t>
            </a:r>
            <a:r>
              <a:rPr lang="it-IT" sz="1300" dirty="0" err="1" smtClean="0"/>
              <a:t>measurement</a:t>
            </a:r>
            <a:r>
              <a:rPr lang="it-IT" sz="1300" dirty="0" smtClean="0"/>
              <a:t> </a:t>
            </a:r>
            <a:r>
              <a:rPr lang="it-IT" sz="1300" dirty="0" err="1" smtClean="0"/>
              <a:t>of</a:t>
            </a:r>
            <a:r>
              <a:rPr lang="it-IT" sz="1300" dirty="0" smtClean="0"/>
              <a:t> </a:t>
            </a:r>
            <a:r>
              <a:rPr lang="it-IT" sz="1300" dirty="0" err="1" smtClean="0"/>
              <a:t>health</a:t>
            </a:r>
            <a:r>
              <a:rPr lang="it-IT" sz="1300" dirty="0" smtClean="0"/>
              <a:t> and </a:t>
            </a:r>
            <a:r>
              <a:rPr lang="it-IT" sz="1300" dirty="0" err="1" smtClean="0"/>
              <a:t>disease</a:t>
            </a:r>
            <a:r>
              <a:rPr lang="it-IT" sz="1300" dirty="0" smtClean="0"/>
              <a:t>. </a:t>
            </a:r>
            <a:r>
              <a:rPr lang="it-IT" sz="1300" dirty="0" err="1" smtClean="0"/>
              <a:t>Publ</a:t>
            </a:r>
            <a:r>
              <a:rPr lang="it-IT" sz="1300" dirty="0" smtClean="0"/>
              <a:t>. </a:t>
            </a:r>
            <a:r>
              <a:rPr lang="it-IT" sz="1300" dirty="0" err="1" smtClean="0"/>
              <a:t>Health</a:t>
            </a:r>
            <a:r>
              <a:rPr lang="it-IT" sz="1300" dirty="0" smtClean="0"/>
              <a:t> rep. 85,1970 )</a:t>
            </a:r>
          </a:p>
          <a:p>
            <a:endParaRPr lang="it-IT" sz="23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407374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Approccio percettivo</a:t>
            </a:r>
          </a:p>
          <a:p>
            <a:endParaRPr lang="it-IT" dirty="0" smtClean="0"/>
          </a:p>
          <a:p>
            <a:r>
              <a:rPr lang="it-IT" dirty="0" smtClean="0"/>
              <a:t>“</a:t>
            </a:r>
            <a:r>
              <a:rPr lang="it-IT" sz="1800" dirty="0" smtClean="0"/>
              <a:t>La salute non è semplicemente assenza di malattia, è qualcosa di positivo, un’attitudine felice alla vita e una lieta accettazione delle responsabilità che la vita stessa comporta”. </a:t>
            </a:r>
          </a:p>
          <a:p>
            <a:pPr>
              <a:buNone/>
            </a:pPr>
            <a:r>
              <a:rPr lang="it-IT" sz="1800" dirty="0" smtClean="0"/>
              <a:t>     </a:t>
            </a:r>
            <a:r>
              <a:rPr lang="it-IT" sz="1200" dirty="0" smtClean="0"/>
              <a:t>(</a:t>
            </a:r>
            <a:r>
              <a:rPr lang="it-IT" sz="1200" dirty="0" err="1" smtClean="0"/>
              <a:t>Singerist</a:t>
            </a:r>
            <a:r>
              <a:rPr lang="it-IT" sz="1200" dirty="0" smtClean="0"/>
              <a:t> </a:t>
            </a:r>
            <a:r>
              <a:rPr lang="it-IT" sz="1200" dirty="0" err="1" smtClean="0"/>
              <a:t>H.E.</a:t>
            </a:r>
            <a:r>
              <a:rPr lang="it-IT" sz="1200" dirty="0" smtClean="0"/>
              <a:t>: Medicine,</a:t>
            </a:r>
            <a:r>
              <a:rPr lang="it-IT" sz="1200" dirty="0" err="1" smtClean="0"/>
              <a:t>Human</a:t>
            </a:r>
            <a:r>
              <a:rPr lang="it-IT" sz="1200" dirty="0" smtClean="0"/>
              <a:t> Welfare, 100, Yole </a:t>
            </a:r>
            <a:r>
              <a:rPr lang="it-IT" sz="1200" dirty="0" err="1" smtClean="0"/>
              <a:t>University</a:t>
            </a:r>
            <a:r>
              <a:rPr lang="it-IT" sz="1200" dirty="0" smtClean="0"/>
              <a:t> Press, New </a:t>
            </a:r>
            <a:r>
              <a:rPr lang="it-IT" sz="1200" dirty="0" err="1" smtClean="0"/>
              <a:t>Haven</a:t>
            </a:r>
            <a:r>
              <a:rPr lang="it-IT" sz="1200" dirty="0" smtClean="0"/>
              <a:t>, 1941)</a:t>
            </a:r>
          </a:p>
          <a:p>
            <a:endParaRPr lang="it-IT" sz="1800" dirty="0" smtClean="0"/>
          </a:p>
          <a:p>
            <a:pPr>
              <a:buNone/>
            </a:pPr>
            <a:endParaRPr lang="it-IT" sz="1200" dirty="0"/>
          </a:p>
          <a:p>
            <a:pPr>
              <a:buNone/>
            </a:pPr>
            <a:r>
              <a:rPr lang="it-IT" sz="1200" dirty="0" smtClean="0"/>
              <a:t>       </a:t>
            </a:r>
          </a:p>
          <a:p>
            <a:pPr>
              <a:buNone/>
            </a:pPr>
            <a:r>
              <a:rPr lang="it-IT" sz="1600" dirty="0"/>
              <a:t> </a:t>
            </a:r>
            <a:r>
              <a:rPr lang="it-IT" sz="1600" dirty="0" smtClean="0"/>
              <a:t>    I </a:t>
            </a:r>
            <a:r>
              <a:rPr lang="it-IT" sz="1600" dirty="0"/>
              <a:t>singoli individui rispondono ed interpretano </a:t>
            </a:r>
            <a:r>
              <a:rPr lang="it-IT" sz="1600" dirty="0" smtClean="0"/>
              <a:t>la salute </a:t>
            </a:r>
            <a:r>
              <a:rPr lang="it-IT" sz="1600" dirty="0"/>
              <a:t>in base ad aspetti psicologicamente </a:t>
            </a:r>
            <a:r>
              <a:rPr lang="it-IT" sz="1600" dirty="0" smtClean="0"/>
              <a:t>significativi o alla loro specifica psicologia e </a:t>
            </a:r>
            <a:r>
              <a:rPr lang="it-IT" sz="1600" dirty="0"/>
              <a:t>non più basandosi esclusivamente sulle caratteristiche oggettive della situazione </a:t>
            </a:r>
            <a:r>
              <a:rPr lang="it-IT" sz="1600" dirty="0" smtClean="0"/>
              <a:t>nella quale vivono.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41720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Approccio olistico</a:t>
            </a:r>
          </a:p>
          <a:p>
            <a:endParaRPr lang="it-IT" dirty="0" smtClean="0"/>
          </a:p>
          <a:p>
            <a:pPr>
              <a:buNone/>
            </a:pPr>
            <a:r>
              <a:rPr lang="it-IT" sz="1800" dirty="0" smtClean="0"/>
              <a:t>    “La salute è una condizione di armonico equilibrio funzionale, fisico e     psichico, dell’individuo dinamicamente integrato nel suo ambiente naturale e sociale”. </a:t>
            </a:r>
          </a:p>
          <a:p>
            <a:pPr>
              <a:buNone/>
            </a:pPr>
            <a:r>
              <a:rPr lang="it-IT" sz="1200" dirty="0" smtClean="0"/>
              <a:t>       (</a:t>
            </a:r>
            <a:r>
              <a:rPr lang="it-IT" sz="1200" dirty="0" err="1" smtClean="0"/>
              <a:t>Seppilli</a:t>
            </a:r>
            <a:r>
              <a:rPr lang="it-IT" sz="1200" dirty="0" smtClean="0"/>
              <a:t> A. </a:t>
            </a:r>
            <a:r>
              <a:rPr lang="it-IT" sz="1200" dirty="0" err="1" smtClean="0"/>
              <a:t>Hygiene</a:t>
            </a:r>
            <a:r>
              <a:rPr lang="it-IT" sz="1200" dirty="0" smtClean="0"/>
              <a:t> and preventive medicine </a:t>
            </a:r>
            <a:r>
              <a:rPr lang="it-IT" sz="1200" dirty="0" err="1" smtClean="0"/>
              <a:t>Ann</a:t>
            </a:r>
            <a:r>
              <a:rPr lang="it-IT" sz="1200" dirty="0" smtClean="0"/>
              <a:t> </a:t>
            </a:r>
            <a:r>
              <a:rPr lang="it-IT" sz="1200" dirty="0" err="1" smtClean="0"/>
              <a:t>Sanita</a:t>
            </a:r>
            <a:r>
              <a:rPr lang="it-IT" sz="1200" dirty="0" smtClean="0"/>
              <a:t> Pubblica. 1966 </a:t>
            </a:r>
            <a:r>
              <a:rPr lang="it-IT" sz="1200" dirty="0" err="1" smtClean="0"/>
              <a:t>Mar-Apr</a:t>
            </a:r>
            <a:r>
              <a:rPr lang="it-IT" sz="1200" dirty="0" smtClean="0"/>
              <a:t>;27(2):253-70)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336716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683086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    </a:t>
            </a:r>
            <a:r>
              <a:rPr lang="it-IT" sz="1800" dirty="0" smtClean="0"/>
              <a:t>Io non conosco gente sana... Sa cosa diceva Pasteur: “Coloro che si credono sani sono malati senza saperlo”. Per parte mia io conosco solo gente più o meno affetta da malattie, più o meno numerose ad evoluzione più o meno rapida. Naturalmente se Voi andate a dir loro che stanno bene...non chiedono  di meglio che credervi, ma Voi li ingannereste. </a:t>
            </a:r>
          </a:p>
          <a:p>
            <a:pPr>
              <a:spcBef>
                <a:spcPts val="0"/>
              </a:spcBef>
              <a:buNone/>
            </a:pPr>
            <a:r>
              <a:rPr lang="it-IT" sz="1800" dirty="0" smtClean="0"/>
              <a:t>     Nelle vene di ogni uomo c’è il germe della malattia. Noi dobbiamo organizzare gli abitanti di questo paese come un grande esercito... un esercito di ammalati e ciascuno con il suo grado... ammalati lievi, gravi, gravissimi, mortali...così come in un esercito ci sono i soldati, i graduati, gli ufficiali, i generali..»</a:t>
            </a:r>
          </a:p>
          <a:p>
            <a:pPr>
              <a:buNone/>
            </a:pPr>
            <a:r>
              <a:rPr lang="it-IT" dirty="0" smtClean="0"/>
              <a:t>    </a:t>
            </a:r>
            <a:r>
              <a:rPr lang="it-IT" sz="1200" dirty="0" err="1" smtClean="0"/>
              <a:t>Knock</a:t>
            </a:r>
            <a:r>
              <a:rPr lang="it-IT" sz="1200" dirty="0" smtClean="0"/>
              <a:t> , o il trionfo della medicina, Jules </a:t>
            </a:r>
            <a:r>
              <a:rPr lang="it-IT" sz="1200" dirty="0" err="1" smtClean="0"/>
              <a:t>Romains</a:t>
            </a:r>
            <a:r>
              <a:rPr lang="it-IT" sz="1200" dirty="0" smtClean="0"/>
              <a:t>, 1923.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034" y="85723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212745"/>
                </a:solidFill>
                <a:latin typeface="Calibri"/>
              </a:rPr>
              <a:t>Conclusione </a:t>
            </a:r>
            <a:r>
              <a:rPr lang="it-IT" sz="2400" dirty="0">
                <a:solidFill>
                  <a:srgbClr val="212745"/>
                </a:solidFill>
                <a:latin typeface="Calibri"/>
              </a:rPr>
              <a:t>amara, attualissima ma speriamo </a:t>
            </a:r>
            <a:r>
              <a:rPr lang="it-IT" sz="2400" dirty="0">
                <a:solidFill>
                  <a:srgbClr val="212745"/>
                </a:solidFill>
                <a:latin typeface="Calibri"/>
              </a:rPr>
              <a:t>non definitiva</a:t>
            </a:r>
          </a:p>
        </p:txBody>
      </p:sp>
      <p:pic>
        <p:nvPicPr>
          <p:cNvPr id="121858" name="Picture 2" descr="Risultati immagini per disease mong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4305300"/>
            <a:ext cx="2981325" cy="25527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85720" y="5572140"/>
            <a:ext cx="5214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prstClr val="black"/>
                </a:solidFill>
              </a:rPr>
              <a:t>Si possono fare molti soldi dicendo alle persone sane che sono malate BMJ,2012</a:t>
            </a:r>
          </a:p>
          <a:p>
            <a:endParaRPr lang="it-IT" sz="1000" dirty="0">
              <a:solidFill>
                <a:prstClr val="black"/>
              </a:solidFill>
            </a:endParaRPr>
          </a:p>
          <a:p>
            <a:r>
              <a:rPr lang="it-IT" sz="1000" dirty="0">
                <a:solidFill>
                  <a:prstClr val="black"/>
                </a:solidFill>
              </a:rPr>
              <a:t>“Il mio sogno è fare farmaci per le persone sane” Henry </a:t>
            </a:r>
            <a:r>
              <a:rPr lang="it-IT" sz="1000" dirty="0" err="1">
                <a:solidFill>
                  <a:prstClr val="black"/>
                </a:solidFill>
              </a:rPr>
              <a:t>Gadsen</a:t>
            </a:r>
            <a:r>
              <a:rPr lang="it-IT" sz="1000" dirty="0">
                <a:solidFill>
                  <a:prstClr val="black"/>
                </a:solidFill>
              </a:rPr>
              <a:t>, Merck, 1976</a:t>
            </a:r>
            <a:endParaRPr lang="it-IT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2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>      Abbiamo visto come la definizione di salute sia alquanto controversa e di difficile definizione. La percezione della salute fa parte dell’esperienza umana con le sue caratteristiche biofisiche ma anche con i significati che le attribuiamo. L’aspetto individuale della salute è sicuramente quello più complesso da comprendere e da cogliere. Con il prossimo esercizio prova a darne una definizione.</a:t>
            </a:r>
          </a:p>
          <a:p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       </a:t>
            </a:r>
            <a:r>
              <a:rPr lang="it-IT" sz="2400" dirty="0" smtClean="0">
                <a:solidFill>
                  <a:schemeClr val="tx2"/>
                </a:solidFill>
              </a:rPr>
              <a:t>Esercizio 1</a:t>
            </a:r>
          </a:p>
          <a:p>
            <a:pPr>
              <a:buNone/>
            </a:pPr>
            <a:r>
              <a:rPr lang="it-IT" sz="1600" dirty="0" smtClean="0"/>
              <a:t>      </a:t>
            </a:r>
          </a:p>
          <a:p>
            <a:pPr>
              <a:buNone/>
            </a:pPr>
            <a:r>
              <a:rPr lang="it-IT" sz="1600" dirty="0" smtClean="0"/>
              <a:t>      Rispondere brevemente e liberamente al seguente quesito: che cosa significa essere in salute per me? Riportare almeno  un esempio riferito alle dimensioni fisica, psichica e socio relazionale.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9186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en-US" sz="2700" dirty="0" smtClean="0"/>
              <a:t>     Ottawa Charter for Health Promotion. WHO, Geneva, 1986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8655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   </a:t>
            </a:r>
            <a:r>
              <a:rPr lang="it-IT" sz="1400" dirty="0" smtClean="0"/>
              <a:t>Partendo </a:t>
            </a:r>
            <a:r>
              <a:rPr lang="it-IT" sz="1400" dirty="0"/>
              <a:t>dall’assunto che la salute è un diritto umano fondamentale, la Carta di Ottawa mette in evidenza alcuni pre-requisiti necessari: la pace, risorse economiche adeguate, il cibo e l’abitazione, un </a:t>
            </a:r>
            <a:endParaRPr lang="it-IT" sz="1400" dirty="0" smtClean="0"/>
          </a:p>
          <a:p>
            <a:pPr>
              <a:spcBef>
                <a:spcPts val="0"/>
              </a:spcBef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eco-sistema </a:t>
            </a:r>
            <a:r>
              <a:rPr lang="it-IT" sz="1400" dirty="0"/>
              <a:t>stabile ed un uso sostenibile delle risorse. </a:t>
            </a:r>
          </a:p>
          <a:p>
            <a:pPr>
              <a:buNone/>
            </a:pPr>
            <a:r>
              <a:rPr lang="it-IT" sz="1400" dirty="0" smtClean="0"/>
              <a:t>     </a:t>
            </a:r>
          </a:p>
          <a:p>
            <a:pPr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Il riconoscimento di questi pre-requisiti sottolinea i complessi legami esistenti tra le condizioni sociali ed economiche, l’ambiente fisico, gli stili di vita individuali e la salute. </a:t>
            </a:r>
          </a:p>
          <a:p>
            <a:pPr>
              <a:buNone/>
            </a:pPr>
            <a:r>
              <a:rPr lang="it-IT" sz="1400" i="1" dirty="0" smtClean="0"/>
              <a:t>     </a:t>
            </a:r>
          </a:p>
          <a:p>
            <a:pPr>
              <a:buNone/>
            </a:pPr>
            <a:endParaRPr lang="it-IT" sz="1400" i="1" dirty="0"/>
          </a:p>
          <a:p>
            <a:pPr>
              <a:buNone/>
            </a:pPr>
            <a:r>
              <a:rPr lang="it-IT" sz="1400" i="1" dirty="0" smtClean="0"/>
              <a:t>     “</a:t>
            </a:r>
            <a:r>
              <a:rPr lang="it-IT" sz="1400" i="1" dirty="0"/>
              <a:t>Per raggiungere uno stato di completo benessere fisico, mentale e sociale, un individuo o un gruppo deve essere capace di identificare e realizzare le proprie aspirazioni, di soddisfare i propri bisogni, di cambiare l’ambiente circostante o di farvi fronte.”</a:t>
            </a:r>
            <a:endParaRPr lang="it-IT" sz="1400" dirty="0"/>
          </a:p>
          <a:p>
            <a:pPr>
              <a:buNone/>
            </a:pPr>
            <a:endParaRPr lang="it-IT" sz="1400" dirty="0" smtClean="0"/>
          </a:p>
          <a:p>
            <a:endParaRPr lang="it-IT" sz="1400" dirty="0"/>
          </a:p>
        </p:txBody>
      </p:sp>
      <p:pic>
        <p:nvPicPr>
          <p:cNvPr id="3074" name="Picture 2" descr="Risultati immagini per carta di ottawa 19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4281110"/>
            <a:ext cx="2683599" cy="241020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802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Ottawa Charter for Health Promotion. WHO, Geneva, 1986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  Tre strategie fondamentali per la promozione della salute (e che ogni professionista sanitario dovrebbe adottare):</a:t>
            </a:r>
          </a:p>
          <a:p>
            <a:pPr>
              <a:buNone/>
            </a:pPr>
            <a:r>
              <a:rPr lang="it-IT" sz="1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it-IT" sz="1800" b="1" dirty="0" err="1" smtClean="0"/>
              <a:t>Advocacy</a:t>
            </a:r>
            <a:r>
              <a:rPr lang="it-IT" sz="1800" dirty="0" smtClean="0"/>
              <a:t>, una combinazione di azioni individuali e sociali volte ad ottenere impegno politico, consenso sociale e sostegno dei sistemi sociali per un        particolare obiettivo con il fine di creare le condizioni essenziali per la salute;</a:t>
            </a:r>
          </a:p>
          <a:p>
            <a:pPr>
              <a:spcBef>
                <a:spcPts val="0"/>
              </a:spcBef>
              <a:buNone/>
            </a:pPr>
            <a:r>
              <a:rPr lang="it-IT" sz="1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it-IT" sz="1800" b="1" dirty="0" err="1" smtClean="0"/>
              <a:t>Enabling</a:t>
            </a:r>
            <a:r>
              <a:rPr lang="it-IT" sz="1800" dirty="0" smtClean="0"/>
              <a:t>, per abilitare le persone a raggiungere il loro massimo potenziale di salute agendo in partnership con singoli individui o gruppi, attraverso la mobilitazione di risorse umane e materiali.</a:t>
            </a:r>
          </a:p>
          <a:p>
            <a:pPr>
              <a:spcBef>
                <a:spcPts val="0"/>
              </a:spcBef>
              <a:buNone/>
            </a:pPr>
            <a:r>
              <a:rPr lang="it-IT" sz="1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it-IT" sz="1800" b="1" dirty="0" err="1" smtClean="0"/>
              <a:t>Mediating</a:t>
            </a:r>
            <a:r>
              <a:rPr lang="it-IT" sz="1800" dirty="0" smtClean="0"/>
              <a:t>, per mediare tra i diversi interessi (non sempre coesistenti) </a:t>
            </a:r>
            <a:r>
              <a:rPr lang="it-IT" sz="1800" dirty="0"/>
              <a:t>d</a:t>
            </a:r>
            <a:r>
              <a:rPr lang="it-IT" sz="1800" dirty="0" smtClean="0"/>
              <a:t>ella società nel perseguire obiettivi  di salute. </a:t>
            </a:r>
          </a:p>
          <a:p>
            <a:pPr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267728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    Dopo Ottawa sono seguite altre conferenze sia rispetto alle politiche pubbliche per la salute (Adelaide, 1988) sia sul tema fondamentale degli ambienti favorevoli alla salute (</a:t>
            </a:r>
            <a:r>
              <a:rPr lang="it-IT" sz="2000" dirty="0" err="1" smtClean="0"/>
              <a:t>Sundsvall</a:t>
            </a:r>
            <a:r>
              <a:rPr lang="it-IT" sz="2000" dirty="0" smtClean="0"/>
              <a:t>, 1991). </a:t>
            </a:r>
          </a:p>
          <a:p>
            <a:pPr>
              <a:buNone/>
            </a:pPr>
            <a:r>
              <a:rPr lang="it-IT" sz="2000" dirty="0" smtClean="0"/>
              <a:t>    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 smtClean="0"/>
              <a:t>    Queste conferenze hanno contribuito notevolmente ad accrescere la nostra comprensione delle strategie di promozione della salute e la loro </a:t>
            </a:r>
          </a:p>
          <a:p>
            <a:pPr>
              <a:spcBef>
                <a:spcPts val="0"/>
              </a:spcBef>
              <a:buNone/>
            </a:pPr>
            <a:r>
              <a:rPr lang="it-IT" sz="2000" dirty="0" smtClean="0"/>
              <a:t>     applicazione pratica, tenendo pienamente conto delle problematiche attinenti ai paesi in via di sviluppo.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18980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9766" t="15972" r="37109" b="13194"/>
          <a:stretch>
            <a:fillRect/>
          </a:stretch>
        </p:blipFill>
        <p:spPr bwMode="auto">
          <a:xfrm>
            <a:off x="0" y="803653"/>
            <a:ext cx="9144000" cy="60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</p:spTree>
    <p:extLst>
      <p:ext uri="{BB962C8B-B14F-4D97-AF65-F5344CB8AC3E}">
        <p14:creationId xmlns:p14="http://schemas.microsoft.com/office/powerpoint/2010/main" val="25047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b="1" dirty="0" smtClean="0"/>
              <a:t>   </a:t>
            </a:r>
            <a:r>
              <a:rPr lang="en-US" sz="2200" b="1" dirty="0" smtClean="0"/>
              <a:t>Jakarta Declaration on Leading Health Promotion into the 21st Century</a:t>
            </a: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28592"/>
          </a:xfrm>
        </p:spPr>
        <p:txBody>
          <a:bodyPr>
            <a:noAutofit/>
          </a:bodyPr>
          <a:lstStyle/>
          <a:p>
            <a:r>
              <a:rPr lang="it-IT" sz="1400" dirty="0" smtClean="0"/>
              <a:t>La Dichiarazione di Jakarta , “Portare la Promozione della Salute nel XXI secolo” ,del 1997, conferma che strategie e aree d’azione sono significative per tutti i paesi. </a:t>
            </a:r>
          </a:p>
          <a:p>
            <a:endParaRPr lang="it-IT" sz="1400" dirty="0" smtClean="0"/>
          </a:p>
          <a:p>
            <a:pPr>
              <a:spcBef>
                <a:spcPts val="0"/>
              </a:spcBef>
            </a:pPr>
            <a:r>
              <a:rPr lang="it-IT" sz="1400" dirty="0" smtClean="0"/>
              <a:t>--Gli approcci globali per il miglioramento della salute sono i più efficaci. Gli approcci che si basano sulla combinazione di più strategie sono maggiormente efficaci di quelli che ne </a:t>
            </a:r>
          </a:p>
          <a:p>
            <a:pPr>
              <a:spcBef>
                <a:spcPts val="0"/>
              </a:spcBef>
              <a:buNone/>
            </a:pPr>
            <a:r>
              <a:rPr lang="it-IT" sz="1400" dirty="0" smtClean="0"/>
              <a:t>       utilizzano solo una </a:t>
            </a:r>
            <a:r>
              <a:rPr lang="it-IT" sz="1400" b="1" dirty="0" smtClean="0"/>
              <a:t>(es approccio verticale vs orizzontale – </a:t>
            </a:r>
            <a:r>
              <a:rPr lang="it-IT" sz="1400" b="1" dirty="0" err="1" smtClean="0"/>
              <a:t>selective</a:t>
            </a:r>
            <a:r>
              <a:rPr lang="it-IT" sz="1400" b="1" dirty="0" smtClean="0"/>
              <a:t> vs </a:t>
            </a:r>
            <a:r>
              <a:rPr lang="it-IT" sz="1400" b="1" dirty="0" err="1" smtClean="0"/>
              <a:t>comprehensive</a:t>
            </a:r>
            <a:r>
              <a:rPr lang="it-IT" sz="1400" b="1" dirty="0" smtClean="0"/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it-IT" sz="1400" b="1" dirty="0" smtClean="0"/>
              <a:t> </a:t>
            </a:r>
          </a:p>
          <a:p>
            <a:r>
              <a:rPr lang="it-IT" sz="1000" b="1" dirty="0"/>
              <a:t>Costruire una politica pubblica per la salute (vs privata)</a:t>
            </a:r>
          </a:p>
          <a:p>
            <a:r>
              <a:rPr lang="it-IT" sz="1000" dirty="0"/>
              <a:t>Creare ambienti favorevoli alla salute</a:t>
            </a:r>
          </a:p>
          <a:p>
            <a:r>
              <a:rPr lang="it-IT" sz="1000" dirty="0"/>
              <a:t>Rafforzare l’azione della comunità </a:t>
            </a:r>
          </a:p>
          <a:p>
            <a:r>
              <a:rPr lang="it-IT" sz="1000" dirty="0"/>
              <a:t>Sviluppare le abilità personali </a:t>
            </a:r>
          </a:p>
          <a:p>
            <a:r>
              <a:rPr lang="it-IT" sz="1000" b="1" dirty="0" err="1"/>
              <a:t>Ri</a:t>
            </a:r>
            <a:r>
              <a:rPr lang="it-IT" sz="1000" b="1" dirty="0"/>
              <a:t>-orientare i servizi sanitari (servizi territoriali)</a:t>
            </a:r>
          </a:p>
          <a:p>
            <a:pPr>
              <a:spcBef>
                <a:spcPts val="0"/>
              </a:spcBef>
              <a:buNone/>
            </a:pPr>
            <a:endParaRPr lang="it-IT" sz="1400" b="1" dirty="0"/>
          </a:p>
          <a:p>
            <a:pPr>
              <a:spcBef>
                <a:spcPts val="0"/>
              </a:spcBef>
            </a:pPr>
            <a:r>
              <a:rPr lang="it-IT" sz="1400" dirty="0" smtClean="0"/>
              <a:t>Gli ambienti di vita e di lavoro offrono concrete opportunità per la realizzazione di </a:t>
            </a:r>
          </a:p>
          <a:p>
            <a:pPr>
              <a:spcBef>
                <a:spcPts val="0"/>
              </a:spcBef>
              <a:buNone/>
            </a:pPr>
            <a:r>
              <a:rPr lang="it-IT" sz="1400" dirty="0" smtClean="0"/>
              <a:t>      strategie globali </a:t>
            </a:r>
            <a:r>
              <a:rPr lang="it-IT" sz="1400" b="1" dirty="0" smtClean="0"/>
              <a:t>(</a:t>
            </a:r>
            <a:r>
              <a:rPr lang="it-IT" sz="1400" b="1" dirty="0" err="1" smtClean="0"/>
              <a:t>es</a:t>
            </a:r>
            <a:r>
              <a:rPr lang="it-IT" sz="1400" b="1" dirty="0" smtClean="0"/>
              <a:t> riunioni delle organizzazioni di categoria o difesa dei cittadini);</a:t>
            </a:r>
          </a:p>
          <a:p>
            <a:pPr>
              <a:spcBef>
                <a:spcPts val="0"/>
              </a:spcBef>
              <a:buNone/>
            </a:pPr>
            <a:endParaRPr lang="it-IT" sz="1400" dirty="0" smtClean="0"/>
          </a:p>
          <a:p>
            <a:pPr>
              <a:spcBef>
                <a:spcPts val="0"/>
              </a:spcBef>
            </a:pPr>
            <a:r>
              <a:rPr lang="it-IT" sz="1400" dirty="0" smtClean="0"/>
              <a:t>--La partecipazione é fondamentale per sostenere gli sforzi: per  essere efficaci, le azioni di promozione della salute e i processi decisionali che le sostengono devono essere centrati sulle persone</a:t>
            </a:r>
            <a:r>
              <a:rPr lang="it-IT" sz="1400" b="1" dirty="0" smtClean="0"/>
              <a:t>(contatto diretto con la popolazione per la disseminazione di informazioni);</a:t>
            </a:r>
          </a:p>
          <a:p>
            <a:pPr>
              <a:spcBef>
                <a:spcPts val="0"/>
              </a:spcBef>
              <a:buNone/>
            </a:pPr>
            <a:endParaRPr lang="it-IT" sz="1400" dirty="0" smtClean="0"/>
          </a:p>
          <a:p>
            <a:pPr>
              <a:spcBef>
                <a:spcPts val="0"/>
              </a:spcBef>
            </a:pPr>
            <a:r>
              <a:rPr lang="it-IT" sz="1400" dirty="0" smtClean="0"/>
              <a:t>---L’ alfabetizzazione alla salute (health </a:t>
            </a:r>
            <a:r>
              <a:rPr lang="it-IT" sz="1400" dirty="0" err="1" smtClean="0"/>
              <a:t>literacy</a:t>
            </a:r>
            <a:r>
              <a:rPr lang="it-IT" sz="1400" dirty="0" smtClean="0"/>
              <a:t>) e le conoscenze relative alla salute </a:t>
            </a:r>
          </a:p>
          <a:p>
            <a:pPr>
              <a:spcBef>
                <a:spcPts val="0"/>
              </a:spcBef>
              <a:buNone/>
            </a:pPr>
            <a:r>
              <a:rPr lang="it-IT" sz="1400" dirty="0" smtClean="0"/>
              <a:t>      favoriscono la partecipazione: l’accesso all’istruzione e all’informazione é essenziale per </a:t>
            </a:r>
          </a:p>
          <a:p>
            <a:pPr>
              <a:spcBef>
                <a:spcPts val="0"/>
              </a:spcBef>
              <a:buNone/>
            </a:pPr>
            <a:r>
              <a:rPr lang="it-IT" sz="1400" dirty="0" smtClean="0"/>
              <a:t>      ottenere la partecipazione efficace e l’</a:t>
            </a:r>
            <a:r>
              <a:rPr lang="it-IT" sz="1400" dirty="0" err="1" smtClean="0"/>
              <a:t>empowerment</a:t>
            </a:r>
            <a:r>
              <a:rPr lang="it-IT" sz="1400" dirty="0" smtClean="0"/>
              <a:t> delle persone e delle comunità. </a:t>
            </a:r>
          </a:p>
          <a:p>
            <a:pPr>
              <a:spcBef>
                <a:spcPts val="0"/>
              </a:spcBef>
              <a:buNone/>
            </a:pPr>
            <a:r>
              <a:rPr lang="it-IT" sz="1600" dirty="0" smtClean="0"/>
              <a:t>       </a:t>
            </a:r>
            <a:r>
              <a:rPr lang="it-IT" sz="900" dirty="0" smtClean="0"/>
              <a:t>https://www.saluteinternazionale.info/2019/04/le-nuove-frontiere-della-health-literacy/</a:t>
            </a:r>
          </a:p>
          <a:p>
            <a:pPr>
              <a:buNone/>
            </a:pP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2844" y="602128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u="sng" dirty="0">
                <a:solidFill>
                  <a:prstClr val="black"/>
                </a:solidFill>
                <a:hlinkClick r:id="rId3"/>
              </a:rPr>
              <a:t>https://www.simmweb.it/attachments/article/593/politica__salute_e_sistemi_sanitari.pdf</a:t>
            </a:r>
            <a:r>
              <a:rPr lang="it-IT" sz="1000" dirty="0">
                <a:solidFill>
                  <a:prstClr val="black"/>
                </a:solidFill>
              </a:rPr>
              <a:t> </a:t>
            </a:r>
          </a:p>
          <a:p>
            <a:r>
              <a:rPr lang="it-IT" sz="1000" u="sng" dirty="0">
                <a:solidFill>
                  <a:prstClr val="black"/>
                </a:solidFill>
                <a:hlinkClick r:id="rId4"/>
              </a:rPr>
              <a:t>http://www.uisp.it/nazionale/</a:t>
            </a:r>
            <a:r>
              <a:rPr lang="it-IT" sz="1000" u="sng" dirty="0" err="1">
                <a:solidFill>
                  <a:prstClr val="black"/>
                </a:solidFill>
                <a:hlinkClick r:id="rId4"/>
              </a:rPr>
              <a:t>files</a:t>
            </a:r>
            <a:r>
              <a:rPr lang="it-IT" sz="1000" u="sng" dirty="0">
                <a:solidFill>
                  <a:prstClr val="black"/>
                </a:solidFill>
                <a:hlinkClick r:id="rId4"/>
              </a:rPr>
              <a:t>/principale/01SEZIONI/</a:t>
            </a:r>
            <a:r>
              <a:rPr lang="it-IT" sz="1000" u="sng" dirty="0" err="1">
                <a:solidFill>
                  <a:prstClr val="black"/>
                </a:solidFill>
                <a:hlinkClick r:id="rId4"/>
              </a:rPr>
              <a:t>polStilidivita</a:t>
            </a:r>
            <a:r>
              <a:rPr lang="it-IT" sz="1000" u="sng" dirty="0">
                <a:solidFill>
                  <a:prstClr val="black"/>
                </a:solidFill>
                <a:hlinkClick r:id="rId4"/>
              </a:rPr>
              <a:t>/DICHIARAZIONE%20DI%20JAKARTA%201997.pdf</a:t>
            </a:r>
            <a:r>
              <a:rPr lang="it-IT" sz="1000" u="sng" dirty="0">
                <a:solidFill>
                  <a:prstClr val="black"/>
                </a:solidFill>
              </a:rPr>
              <a:t>  </a:t>
            </a:r>
            <a:r>
              <a:rPr lang="it-IT" sz="1000" dirty="0">
                <a:solidFill>
                  <a:prstClr val="black"/>
                </a:solidFill>
              </a:rPr>
              <a:t> </a:t>
            </a:r>
            <a:endParaRPr lang="it-IT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828" t="13194" r="24609" b="4166"/>
          <a:stretch>
            <a:fillRect/>
          </a:stretch>
        </p:blipFill>
        <p:spPr bwMode="auto">
          <a:xfrm>
            <a:off x="0" y="0"/>
            <a:ext cx="4754502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4961110" y="1325960"/>
            <a:ext cx="36433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prstClr val="black"/>
                </a:solidFill>
              </a:rPr>
              <a:t>http://www.salute.gov.it/</a:t>
            </a:r>
            <a:r>
              <a:rPr lang="it-IT" sz="900" dirty="0" err="1">
                <a:solidFill>
                  <a:prstClr val="black"/>
                </a:solidFill>
              </a:rPr>
              <a:t>imgs</a:t>
            </a:r>
            <a:r>
              <a:rPr lang="it-IT" sz="900" dirty="0">
                <a:solidFill>
                  <a:prstClr val="black"/>
                </a:solidFill>
              </a:rPr>
              <a:t>/C_17_pubblicazioni_1819_allegato.pdf</a:t>
            </a:r>
            <a:endParaRPr lang="it-IT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3437" t="12500" r="24609" b="3472"/>
          <a:stretch>
            <a:fillRect/>
          </a:stretch>
        </p:blipFill>
        <p:spPr bwMode="auto">
          <a:xfrm>
            <a:off x="4834443" y="2996952"/>
            <a:ext cx="4274062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576064" y="57332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>
                <a:solidFill>
                  <a:prstClr val="black"/>
                </a:solidFill>
              </a:rPr>
              <a:t>https://www.dors.it/documentazione/testo/201711/Dichiarazione%20Shanghai_DoRS.pdf</a:t>
            </a:r>
            <a:endParaRPr lang="it-IT" sz="800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6064" y="59492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WHO. Shanghai Declaration on promoting health in the 2030 Agenda for Sustainable Development, 2016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0034" y="1857364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Healthy Cities, Villages, Municipalities 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err="1">
                <a:solidFill>
                  <a:prstClr val="black"/>
                </a:solidFill>
              </a:rPr>
              <a:t>Rete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italiana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Città</a:t>
            </a:r>
            <a:r>
              <a:rPr lang="en-US" sz="1600" dirty="0">
                <a:solidFill>
                  <a:prstClr val="black"/>
                </a:solidFill>
              </a:rPr>
              <a:t> Sane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Health Promoting Schools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Health Promoting Hospitals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Health Promoting Workplaces </a:t>
            </a:r>
          </a:p>
          <a:p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14285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I concetti di promozione della salute sono stati tradotti in iniziative concrete: progetti promossi dall’Organizzazione Mondiale della Sanità e da tante altre realtà istituzionali o meno ma è responsabilità soprattutto dei singoli professionisti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5720" y="4786322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prstClr val="black"/>
                </a:solidFill>
              </a:rPr>
              <a:t>Prevenzione          Pre-venire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Modello biomedico di causa- effetto</a:t>
            </a:r>
          </a:p>
          <a:p>
            <a:r>
              <a:rPr lang="it-IT" dirty="0">
                <a:solidFill>
                  <a:prstClr val="black"/>
                </a:solidFill>
              </a:rPr>
              <a:t>Fattori di rischio</a:t>
            </a:r>
          </a:p>
          <a:p>
            <a:r>
              <a:rPr lang="it-IT" dirty="0">
                <a:solidFill>
                  <a:prstClr val="black"/>
                </a:solidFill>
              </a:rPr>
              <a:t>Soggetti a rischio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929190" y="4786322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prstClr val="black"/>
                </a:solidFill>
              </a:rPr>
              <a:t>Promozione           Pro-muovere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Modello ecologico o </a:t>
            </a:r>
            <a:r>
              <a:rPr lang="it-IT" dirty="0" err="1">
                <a:solidFill>
                  <a:prstClr val="black"/>
                </a:solidFill>
              </a:rPr>
              <a:t>biopsicosociale</a:t>
            </a:r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Fattori di protezione</a:t>
            </a:r>
          </a:p>
          <a:p>
            <a:r>
              <a:rPr lang="it-IT" dirty="0">
                <a:solidFill>
                  <a:prstClr val="black"/>
                </a:solidFill>
              </a:rPr>
              <a:t>Comunità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1785918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429388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7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4389120"/>
          </a:xfrm>
        </p:spPr>
        <p:txBody>
          <a:bodyPr>
            <a:noAutofit/>
          </a:bodyPr>
          <a:lstStyle/>
          <a:p>
            <a:r>
              <a:rPr lang="it-IT" sz="1800" dirty="0" smtClean="0"/>
              <a:t>Il modello bio-medico scientista (fine ‘800-metà ‘900)</a:t>
            </a:r>
          </a:p>
          <a:p>
            <a:pPr>
              <a:buNone/>
            </a:pPr>
            <a:r>
              <a:rPr lang="it-IT" sz="1800" dirty="0" smtClean="0"/>
              <a:t>     Prevalentemente centrato sulla ricerca di nessi causali tra le malattie e il patogeno. La salute è quindi intesa come il corretto funzionamento dell’organismo.</a:t>
            </a:r>
          </a:p>
          <a:p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Il modello </a:t>
            </a:r>
            <a:r>
              <a:rPr lang="it-IT" sz="1800" dirty="0" err="1" smtClean="0"/>
              <a:t>bio-psico</a:t>
            </a:r>
            <a:r>
              <a:rPr lang="it-IT" sz="1800" dirty="0" smtClean="0"/>
              <a:t> sociale (dagli anni ’70)</a:t>
            </a:r>
          </a:p>
          <a:p>
            <a:pPr>
              <a:buNone/>
            </a:pPr>
            <a:r>
              <a:rPr lang="it-IT" sz="1800" dirty="0" smtClean="0"/>
              <a:t>     La salute è intesa come uno stato di benessere condizionato non solo da elementi di carattere biologico, ma anche da caratteristiche psicologiche del soggetto e dalla sua interazione con l’ambiente fisico e sociale.</a:t>
            </a:r>
          </a:p>
          <a:p>
            <a:endParaRPr lang="it-IT" sz="1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12745"/>
                </a:solidFill>
                <a:latin typeface="Calibri"/>
              </a:rPr>
              <a:t>Per una definizione condivisa di salute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5786" y="785794"/>
            <a:ext cx="1683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212745"/>
                </a:solidFill>
                <a:latin typeface="Calibri"/>
              </a:rPr>
              <a:t>Visioni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5786" y="4929198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Si passa da una sanità dell’organismo (</a:t>
            </a:r>
            <a:r>
              <a:rPr lang="it-IT" sz="1600" i="1" dirty="0">
                <a:solidFill>
                  <a:prstClr val="black"/>
                </a:solidFill>
              </a:rPr>
              <a:t>assenza di malattia</a:t>
            </a:r>
            <a:r>
              <a:rPr lang="it-IT" sz="1600" dirty="0">
                <a:solidFill>
                  <a:prstClr val="black"/>
                </a:solidFill>
              </a:rPr>
              <a:t>) ad una salute della persona (</a:t>
            </a:r>
            <a:r>
              <a:rPr lang="it-IT" sz="1600" i="1" dirty="0">
                <a:solidFill>
                  <a:prstClr val="black"/>
                </a:solidFill>
              </a:rPr>
              <a:t>stato di completo benessere…) </a:t>
            </a:r>
            <a:r>
              <a:rPr lang="it-IT" sz="1600" dirty="0">
                <a:solidFill>
                  <a:prstClr val="black"/>
                </a:solidFill>
              </a:rPr>
              <a:t>ad una salute del rapporto persona-ambiente (</a:t>
            </a:r>
            <a:r>
              <a:rPr lang="it-IT" sz="1600" i="1" dirty="0">
                <a:solidFill>
                  <a:prstClr val="black"/>
                </a:solidFill>
              </a:rPr>
              <a:t>armonico equilibrio funzionale dell’individuo dinamicamente integrato nel suo ambiente</a:t>
            </a:r>
            <a:r>
              <a:rPr lang="it-IT" sz="1600" dirty="0">
                <a:solidFill>
                  <a:prstClr val="black"/>
                </a:solidFill>
              </a:rPr>
              <a:t>)</a:t>
            </a:r>
            <a:endParaRPr lang="it-IT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59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Presentazione su schermo (4:3)</PresentationFormat>
  <Paragraphs>147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Tema di Office</vt:lpstr>
      <vt:lpstr>Equinozio</vt:lpstr>
      <vt:lpstr>Presentazione standard di PowerPoint</vt:lpstr>
      <vt:lpstr>      Ottawa Charter for Health Promotion. WHO, Geneva, 1986  </vt:lpstr>
      <vt:lpstr>Presentazione standard di PowerPoint</vt:lpstr>
      <vt:lpstr>Presentazione standard di PowerPoint</vt:lpstr>
      <vt:lpstr>Presentazione standard di PowerPoint</vt:lpstr>
      <vt:lpstr>    Jakarta Declaration on Leading Health Promotion into the 21st Century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Staffetta</dc:creator>
  <cp:lastModifiedBy>Staffetta</cp:lastModifiedBy>
  <cp:revision>1</cp:revision>
  <dcterms:created xsi:type="dcterms:W3CDTF">2020-04-15T13:20:54Z</dcterms:created>
  <dcterms:modified xsi:type="dcterms:W3CDTF">2020-04-15T13:21:24Z</dcterms:modified>
</cp:coreProperties>
</file>