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78" r:id="rId3"/>
    <p:sldId id="268" r:id="rId4"/>
    <p:sldId id="269" r:id="rId5"/>
    <p:sldId id="279" r:id="rId6"/>
    <p:sldId id="280" r:id="rId7"/>
    <p:sldId id="27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6655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6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8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7582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80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67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1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84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748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7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39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25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Lingue etnie religioni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smtClean="0">
                <a:solidFill>
                  <a:srgbClr val="FF0000"/>
                </a:solidFill>
              </a:rPr>
              <a:t>3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7"/>
    </mc:Choice>
    <mc:Fallback xmlns="">
      <p:transition spd="slow" advTm="1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250C4-308B-8543-9018-61CDCFD0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Razze e razzismo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7D0C17-1119-D94D-B924-A9FB326E9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L’espressione «razza» deriva dall’idea </a:t>
            </a:r>
            <a:r>
              <a:rPr lang="it-IT" dirty="0"/>
              <a:t>di poter distinguere gli esseri umani classificando alcuni suoi aspetti </a:t>
            </a:r>
            <a:r>
              <a:rPr lang="it-IT" dirty="0" smtClean="0"/>
              <a:t>(pelle</a:t>
            </a:r>
            <a:r>
              <a:rPr lang="it-IT" dirty="0"/>
              <a:t>, statura, cranio, occhi…)</a:t>
            </a:r>
          </a:p>
          <a:p>
            <a:pPr marL="2592388" indent="-457200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distinguere per dominare / </a:t>
            </a:r>
            <a:r>
              <a:rPr lang="it-IT" dirty="0" smtClean="0">
                <a:sym typeface="Wingdings" pitchFamily="2" charset="2"/>
              </a:rPr>
              <a:t>gestire</a:t>
            </a:r>
          </a:p>
          <a:p>
            <a:pPr marL="2592388" indent="-457200">
              <a:buFont typeface="Wingdings" pitchFamily="2" charset="2"/>
              <a:buChar char="à"/>
            </a:pPr>
            <a:r>
              <a:rPr lang="it-IT" dirty="0" smtClean="0">
                <a:sym typeface="Wingdings" pitchFamily="2" charset="2"/>
              </a:rPr>
              <a:t>Deriva da volontà di classificare tutto (</a:t>
            </a:r>
            <a:r>
              <a:rPr lang="it-IT" dirty="0" err="1" smtClean="0">
                <a:sym typeface="Wingdings" pitchFamily="2" charset="2"/>
              </a:rPr>
              <a:t>Linneo</a:t>
            </a:r>
            <a:r>
              <a:rPr lang="it-IT" dirty="0" smtClean="0">
                <a:sym typeface="Wingdings" pitchFamily="2" charset="2"/>
              </a:rPr>
              <a:t>, XVIII secolo)</a:t>
            </a:r>
            <a:endParaRPr lang="it-IT" dirty="0">
              <a:sym typeface="Wingdings" pitchFamily="2" charset="2"/>
            </a:endParaRPr>
          </a:p>
          <a:p>
            <a:pPr marL="2135188" indent="0">
              <a:buNone/>
            </a:pPr>
            <a:endParaRPr lang="it-IT" dirty="0">
              <a:sym typeface="Wingdings" pitchFamily="2" charset="2"/>
            </a:endParaRPr>
          </a:p>
          <a:p>
            <a:r>
              <a:rPr lang="it-IT" b="1" dirty="0">
                <a:sym typeface="Wingdings" pitchFamily="2" charset="2"/>
              </a:rPr>
              <a:t>Razza</a:t>
            </a:r>
            <a:r>
              <a:rPr lang="it-IT" dirty="0">
                <a:sym typeface="Wingdings" pitchFamily="2" charset="2"/>
              </a:rPr>
              <a:t>: gruppo umano individuato sulla base di appartenenze somatiche che di regola non sono correlate con differenze genetiche </a:t>
            </a:r>
            <a:r>
              <a:rPr lang="it-IT" dirty="0" smtClean="0">
                <a:sym typeface="Wingdings" pitchFamily="2" charset="2"/>
              </a:rPr>
              <a:t>rilevanti</a:t>
            </a:r>
            <a:endParaRPr lang="it-IT" dirty="0">
              <a:sym typeface="Wingdings" pitchFamily="2" charset="2"/>
            </a:endParaRPr>
          </a:p>
          <a:p>
            <a:r>
              <a:rPr lang="it-IT" b="1" dirty="0">
                <a:sym typeface="Wingdings" pitchFamily="2" charset="2"/>
              </a:rPr>
              <a:t>Razzismo</a:t>
            </a:r>
            <a:r>
              <a:rPr lang="it-IT" dirty="0">
                <a:sym typeface="Wingdings" pitchFamily="2" charset="2"/>
              </a:rPr>
              <a:t>: intolleranza nei confronti di persone considerate geneticamente diverse e </a:t>
            </a:r>
            <a:r>
              <a:rPr lang="it-IT" dirty="0" smtClean="0">
                <a:sym typeface="Wingdings" pitchFamily="2" charset="2"/>
              </a:rPr>
              <a:t>inferiori</a:t>
            </a:r>
          </a:p>
          <a:p>
            <a:r>
              <a:rPr lang="it-IT" b="1" dirty="0" smtClean="0">
                <a:sym typeface="Wingdings" pitchFamily="2" charset="2"/>
              </a:rPr>
              <a:t>Ideologia</a:t>
            </a:r>
            <a:r>
              <a:rPr lang="it-IT" dirty="0" smtClean="0">
                <a:sym typeface="Wingdings" pitchFamily="2" charset="2"/>
              </a:rPr>
              <a:t>: </a:t>
            </a:r>
            <a:r>
              <a:rPr lang="it-IT" dirty="0">
                <a:sym typeface="Wingdings" pitchFamily="2" charset="2"/>
              </a:rPr>
              <a:t>s</a:t>
            </a:r>
            <a:r>
              <a:rPr lang="it-IT" dirty="0" smtClean="0">
                <a:sym typeface="Wingdings" pitchFamily="2" charset="2"/>
              </a:rPr>
              <a:t>istema di idee e valori che giustifica le opinioni, le pratiche e </a:t>
            </a:r>
            <a:r>
              <a:rPr lang="it-IT" dirty="0" err="1" smtClean="0">
                <a:sym typeface="Wingdings" pitchFamily="2" charset="2"/>
              </a:rPr>
              <a:t>gi</a:t>
            </a:r>
            <a:r>
              <a:rPr lang="it-IT" dirty="0" smtClean="0">
                <a:sym typeface="Wingdings" pitchFamily="2" charset="2"/>
              </a:rPr>
              <a:t> orientamenti di un gruppo</a:t>
            </a:r>
            <a:endParaRPr lang="it-IT" dirty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1"/>
    </mc:Choice>
    <mc:Fallback xmlns="">
      <p:transition spd="slow" advTm="20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20B1D-3957-4C4A-8970-31BC6E24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Razze e razzismo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E88C-92C6-9F4B-906F-8121A019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2" y="2286000"/>
            <a:ext cx="9601200" cy="3581400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Identificazione delle tipologie delle popolazioni, variabili a seconda di tutta una serie di fattori, ma non nettamente distinguibili (zone di transizione)</a:t>
            </a:r>
          </a:p>
          <a:p>
            <a:r>
              <a:rPr lang="it-IT" dirty="0" smtClean="0"/>
              <a:t>Le </a:t>
            </a:r>
            <a:r>
              <a:rPr lang="it-IT" dirty="0"/>
              <a:t>varietà genetiche fra i popoli dei cinque continenti è inferiore al 4% del totale del patrimonio </a:t>
            </a:r>
            <a:r>
              <a:rPr lang="it-IT" dirty="0" smtClean="0"/>
              <a:t>genetico (ma è maggiore la differenza genetica presente all’interno di ciascuno di essi)</a:t>
            </a:r>
            <a:endParaRPr lang="it-IT" dirty="0"/>
          </a:p>
          <a:p>
            <a:r>
              <a:rPr lang="it-IT" dirty="0"/>
              <a:t>La razza è una costruzione sociale, un’idea/fenomeno che non esiste in natura, ma viene creato dalle persone attribuendo un significato alle apparenze somatiche degli individui per raggiungere altri </a:t>
            </a:r>
            <a:r>
              <a:rPr lang="it-IT" dirty="0" smtClean="0"/>
              <a:t>scopi</a:t>
            </a:r>
            <a:endParaRPr lang="it-IT" dirty="0"/>
          </a:p>
          <a:p>
            <a:pPr marL="1243013" indent="-342900">
              <a:buFont typeface="Wingdings" panose="05000000000000000000" pitchFamily="2" charset="2"/>
              <a:buChar char="à"/>
            </a:pPr>
            <a:r>
              <a:rPr lang="it-IT" dirty="0" smtClean="0"/>
              <a:t>Razzismo strumento giustificativo del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>
                <a:sym typeface="Wingdings" pitchFamily="2" charset="2"/>
              </a:rPr>
              <a:t>potere </a:t>
            </a:r>
            <a:endParaRPr lang="it-IT" dirty="0" smtClean="0">
              <a:sym typeface="Wingdings" pitchFamily="2" charset="2"/>
            </a:endParaRPr>
          </a:p>
          <a:p>
            <a:pPr marL="1773365" lvl="1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itchFamily="2" charset="2"/>
              </a:rPr>
              <a:t>(</a:t>
            </a:r>
            <a:r>
              <a:rPr lang="it-IT" dirty="0">
                <a:sym typeface="Wingdings" pitchFamily="2" charset="2"/>
              </a:rPr>
              <a:t>conquista / schiavitù / apartheid</a:t>
            </a:r>
            <a:r>
              <a:rPr lang="it-IT" dirty="0" smtClean="0">
                <a:sym typeface="Wingdings" pitchFamily="2" charset="2"/>
              </a:rPr>
              <a:t>) </a:t>
            </a:r>
          </a:p>
          <a:p>
            <a:pPr marL="2230565" lvl="2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itchFamily="2" charset="2"/>
              </a:rPr>
              <a:t>Geografia della popolazione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01"/>
    </mc:Choice>
    <mc:Fallback xmlns="">
      <p:transition spd="slow" advTm="39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Etnicità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Costruzione sociale collettiva che riguarda la formazione e il mantenimento delle identità individuali e collettive</a:t>
            </a:r>
          </a:p>
          <a:p>
            <a:r>
              <a:rPr lang="it-IT" dirty="0" smtClean="0"/>
              <a:t>Produce un senso di appartenenza sociale da parte delle persone</a:t>
            </a:r>
          </a:p>
          <a:p>
            <a:r>
              <a:rPr lang="it-IT" dirty="0" smtClean="0"/>
              <a:t>Implica il riconoscimento dell’alterità / confine con l’altro</a:t>
            </a:r>
          </a:p>
          <a:p>
            <a:r>
              <a:rPr lang="it-IT" dirty="0" smtClean="0"/>
              <a:t>Precede il concetto di nazionalità, ovvero di appartenenza a uno Stato, ma si lega ad esso quando a partire dal XIX secolo si inizia a parlare di stato nazionale, quindi basato su omogeneità etnica (</a:t>
            </a:r>
            <a:r>
              <a:rPr lang="it-IT" dirty="0" smtClean="0">
                <a:sym typeface="Wingdings" panose="05000000000000000000" pitchFamily="2" charset="2"/>
              </a:rPr>
              <a:t> pulizia etnica)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Elementi interni (senso identità individui e collettivi, processi di attribuzione e di percezione)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Elementi esterni (comportamenti, uso lingue, pratiche tradizionali o religiosi, preferenze varie, invenzione di tradizioni)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Etnia come sinonimo di cultura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62"/>
    </mc:Choice>
    <mc:Fallback xmlns="">
      <p:transition spd="slow" advTm="42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Etnicità del paesaggio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Gruppi etnici si muovono e si organizzano nello spazio </a:t>
            </a: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geografia etnica studia i segni della cultura materiale, come gli edifici religiosi, i centri di ritrovo comunitari e le modalità di trasmissione della etnicità </a:t>
            </a: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Assimilazione </a:t>
            </a: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Multiculturalismo</a:t>
            </a: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err="1" smtClean="0">
                <a:sym typeface="Wingdings" panose="05000000000000000000" pitchFamily="2" charset="2"/>
              </a:rPr>
              <a:t>Eterolocalismo</a:t>
            </a:r>
            <a:endParaRPr lang="it-IT" dirty="0" smtClean="0">
              <a:sym typeface="Wingdings" panose="05000000000000000000" pitchFamily="2" charset="2"/>
            </a:endParaRP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Isole etniche (ghetti)</a:t>
            </a:r>
          </a:p>
          <a:p>
            <a:pPr marL="698500" indent="-342900"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Conflitti etnici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42"/>
    </mc:Choice>
    <mc:Fallback xmlns="">
      <p:transition spd="slow" advTm="34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CF0EE-4EEF-9D4A-8063-1A57F51C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Religioni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239E19-4535-B34F-A857-EE69FEFF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Sistemi di idee, di regole e di pratiche che rispondono alle esigenze delle persone di dare un senso al mondo e al proprio ruolo al suo interno attraverso a una relazione con entità superiori o esterne </a:t>
            </a:r>
          </a:p>
          <a:p>
            <a:pPr marL="1255713" indent="-1255713">
              <a:buNone/>
            </a:pPr>
            <a:r>
              <a:rPr lang="it-IT" dirty="0"/>
              <a:t>	</a:t>
            </a:r>
            <a:r>
              <a:rPr lang="it-IT" dirty="0" smtClean="0">
                <a:sym typeface="Wingdings" panose="05000000000000000000" pitchFamily="2" charset="2"/>
              </a:rPr>
              <a:t> geografia come studio della distribuzione delle religioni e dei modi – materiali e immateriali - con cui si rapportano allo spazio </a:t>
            </a:r>
          </a:p>
          <a:p>
            <a:pPr marL="1255713" indent="-1255713">
              <a:buNone/>
            </a:pPr>
            <a:r>
              <a:rPr lang="it-IT" dirty="0" smtClean="0">
                <a:sym typeface="Wingdings" panose="05000000000000000000" pitchFamily="2" charset="2"/>
              </a:rPr>
              <a:t>Quasi il 75% della popolazione mondiale si identifica in una delle quattro religioni principali: Cristianesimo, Islam, Induismo e Buddismo </a:t>
            </a:r>
            <a:endParaRPr lang="it-IT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82"/>
    </mc:Choice>
    <mc:Fallback xmlns="">
      <p:transition spd="slow" advTm="15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240</TotalTime>
  <Words>431</Words>
  <Application>Microsoft Office PowerPoint</Application>
  <PresentationFormat>Widescreen</PresentationFormat>
  <Paragraphs>46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Crop</vt:lpstr>
      <vt:lpstr>Geografia  Sergio Zilli</vt:lpstr>
      <vt:lpstr>Presentazione n. 25 (con audio)</vt:lpstr>
      <vt:lpstr>Razze e razzismo</vt:lpstr>
      <vt:lpstr>Razze e razzismo</vt:lpstr>
      <vt:lpstr>Etnicità</vt:lpstr>
      <vt:lpstr>Etnicità del paesaggio</vt:lpstr>
      <vt:lpstr>Religioni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Lingue etnie religioni</dc:title>
  <dc:creator>sergio zilli</dc:creator>
  <cp:lastModifiedBy>sergio zilli</cp:lastModifiedBy>
  <cp:revision>18</cp:revision>
  <dcterms:created xsi:type="dcterms:W3CDTF">2019-03-27T16:52:22Z</dcterms:created>
  <dcterms:modified xsi:type="dcterms:W3CDTF">2020-04-15T16:12:00Z</dcterms:modified>
</cp:coreProperties>
</file>