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6A19-579D-4622-BEF5-9FE12C2ABF5C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EC4-6B73-4F5C-B0BC-BD97523A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A200AC8-EA0E-4F4F-A9F5-E4AA31F99F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5933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33764-A3FE-4B77-8456-740FDB0FD99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309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0E953-2C21-41F4-9EAF-F4082610B9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23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24089-E670-4223-AEC7-E60157317D8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29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EF8DDF5-7991-468F-AA4E-F149B97157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2032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2F92E-0D8B-48EC-BE32-ADF64910346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302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FB061-F5A2-47A0-929B-88F9693F2F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050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248E6-6A70-47DE-826A-A26108B37EB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104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D11C7-DEB9-4B42-BE9D-4E41193AA4C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174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A6356-C97A-4444-A364-EF0B82D599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348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88BFF521-3ED0-42C8-98E8-6C84A83A62A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43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023533C3-F899-43AD-86E6-7E392659D039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5602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8872" y="100250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Il modello di Weber</a:t>
            </a:r>
            <a:br>
              <a:rPr lang="it-IT" altLang="it-IT" sz="3600" dirty="0"/>
            </a:br>
            <a:endParaRPr lang="it-IT" altLang="it-IT" sz="3600" dirty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524000" y="1844676"/>
            <a:ext cx="8820150" cy="482441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dirty="0" smtClean="0"/>
              <a:t>Il ragionamento successivo vuole rendere il modello più realistico e passare:</a:t>
            </a:r>
          </a:p>
          <a:p>
            <a:pPr marL="0" indent="0" eaLnBrk="1" hangingPunct="1">
              <a:buNone/>
              <a:defRPr/>
            </a:pPr>
            <a:r>
              <a:rPr lang="it-IT" altLang="it-IT" dirty="0" smtClean="0"/>
              <a:t>	 da    punto di ottimo  a	</a:t>
            </a:r>
            <a:r>
              <a:rPr lang="it-IT" altLang="it-IT" dirty="0"/>
              <a:t> </a:t>
            </a:r>
            <a:r>
              <a:rPr lang="it-IT" altLang="it-IT" dirty="0" smtClean="0"/>
              <a:t>     un’area soddisfacente</a:t>
            </a:r>
          </a:p>
          <a:p>
            <a:pPr marL="0" indent="0" eaLnBrk="1" hangingPunct="1">
              <a:buNone/>
              <a:defRPr/>
            </a:pPr>
            <a:endParaRPr lang="it-IT" altLang="it-IT" dirty="0" smtClean="0"/>
          </a:p>
          <a:p>
            <a:pPr marL="0" indent="0" eaLnBrk="1" hangingPunct="1">
              <a:buNone/>
              <a:defRPr/>
            </a:pPr>
            <a:r>
              <a:rPr lang="it-IT" altLang="it-IT" dirty="0" smtClean="0"/>
              <a:t>Come? Introducendo due nuovi strumenti</a:t>
            </a:r>
          </a:p>
          <a:p>
            <a:pPr lvl="1" eaLnBrk="1" hangingPunct="1">
              <a:defRPr/>
            </a:pPr>
            <a:r>
              <a:rPr lang="it-IT" altLang="it-IT" dirty="0" err="1" smtClean="0"/>
              <a:t>Isotime</a:t>
            </a:r>
            <a:r>
              <a:rPr lang="it-IT" altLang="it-IT" dirty="0" smtClean="0"/>
              <a:t>: Curve di uguale costo di trasporto da un punto</a:t>
            </a:r>
          </a:p>
          <a:p>
            <a:pPr lvl="1" eaLnBrk="1" hangingPunct="1">
              <a:defRPr/>
            </a:pPr>
            <a:r>
              <a:rPr lang="it-IT" altLang="it-IT" dirty="0" err="1" smtClean="0"/>
              <a:t>Isodapane</a:t>
            </a:r>
            <a:r>
              <a:rPr lang="it-IT" altLang="it-IT" dirty="0" smtClean="0"/>
              <a:t> : Curve di uguale costo TOTALE di trasporto (si considerano più punti)</a:t>
            </a:r>
            <a:endParaRPr lang="it-IT" altLang="it-IT" dirty="0"/>
          </a:p>
          <a:p>
            <a:pPr marL="393700" lvl="1" indent="0" eaLnBrk="1" hangingPunct="1">
              <a:buNone/>
              <a:defRPr/>
            </a:pPr>
            <a:r>
              <a:rPr lang="it-IT" altLang="it-IT" dirty="0" smtClean="0"/>
              <a:t>Nel disegno a seguire la linea rossa indica l’</a:t>
            </a:r>
            <a:r>
              <a:rPr lang="it-IT" altLang="it-IT" dirty="0" err="1" smtClean="0"/>
              <a:t>isodapana</a:t>
            </a:r>
            <a:r>
              <a:rPr lang="it-IT" altLang="it-IT" dirty="0" smtClean="0"/>
              <a:t> le altre le </a:t>
            </a:r>
            <a:r>
              <a:rPr lang="it-IT" altLang="it-IT" dirty="0" err="1" smtClean="0"/>
              <a:t>isotime</a:t>
            </a:r>
            <a:endParaRPr lang="it-IT" altLang="it-IT" dirty="0" smtClean="0"/>
          </a:p>
        </p:txBody>
      </p:sp>
      <p:sp>
        <p:nvSpPr>
          <p:cNvPr id="21508" name="Oval 12"/>
          <p:cNvSpPr>
            <a:spLocks noChangeArrowheads="1"/>
          </p:cNvSpPr>
          <p:nvPr/>
        </p:nvSpPr>
        <p:spPr bwMode="auto">
          <a:xfrm>
            <a:off x="3000375" y="2878139"/>
            <a:ext cx="179388" cy="179387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F5F9"/>
              </a:buClr>
              <a:buFont typeface="Monotype Sorts" pitchFamily="2" charset="2"/>
              <a:buChar char="è"/>
            </a:pP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21509" name="Freeform 15"/>
          <p:cNvSpPr>
            <a:spLocks/>
          </p:cNvSpPr>
          <p:nvPr/>
        </p:nvSpPr>
        <p:spPr bwMode="auto">
          <a:xfrm>
            <a:off x="5735638" y="2446339"/>
            <a:ext cx="1008062" cy="865187"/>
          </a:xfrm>
          <a:custGeom>
            <a:avLst/>
            <a:gdLst>
              <a:gd name="T0" fmla="*/ 2147483647 w 2010"/>
              <a:gd name="T1" fmla="*/ 2147483647 h 1702"/>
              <a:gd name="T2" fmla="*/ 2147483647 w 2010"/>
              <a:gd name="T3" fmla="*/ 2147483647 h 1702"/>
              <a:gd name="T4" fmla="*/ 2147483647 w 2010"/>
              <a:gd name="T5" fmla="*/ 2147483647 h 1702"/>
              <a:gd name="T6" fmla="*/ 2147483647 w 2010"/>
              <a:gd name="T7" fmla="*/ 2147483647 h 17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10" h="1702">
                <a:moveTo>
                  <a:pt x="143" y="242"/>
                </a:moveTo>
                <a:cubicBezTo>
                  <a:pt x="286" y="0"/>
                  <a:pt x="1722" y="0"/>
                  <a:pt x="1866" y="242"/>
                </a:cubicBezTo>
                <a:cubicBezTo>
                  <a:pt x="2010" y="484"/>
                  <a:pt x="1292" y="1686"/>
                  <a:pt x="1005" y="1694"/>
                </a:cubicBezTo>
                <a:cubicBezTo>
                  <a:pt x="718" y="1702"/>
                  <a:pt x="0" y="484"/>
                  <a:pt x="143" y="242"/>
                </a:cubicBezTo>
                <a:close/>
              </a:path>
            </a:pathLst>
          </a:custGeom>
          <a:solidFill>
            <a:schemeClr val="bg2">
              <a:alpha val="23921"/>
            </a:schemeClr>
          </a:solidFill>
          <a:ln w="38100" cap="flat" cmpd="sng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F5F9"/>
              </a:buClr>
              <a:buFont typeface="Monotype Sorts" pitchFamily="2" charset="2"/>
              <a:buChar char="è"/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SlideInd17_c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79678" y="5893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3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73</Words>
  <Application>Microsoft Office PowerPoint</Application>
  <PresentationFormat>Widescreen</PresentationFormat>
  <Paragraphs>8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Calibri</vt:lpstr>
      <vt:lpstr>Constantia</vt:lpstr>
      <vt:lpstr>Monotype Sorts</vt:lpstr>
      <vt:lpstr>Times New Roman</vt:lpstr>
      <vt:lpstr>Wingdings 2</vt:lpstr>
      <vt:lpstr>1_Equinozio</vt:lpstr>
      <vt:lpstr>Il modello di Weber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9</cp:revision>
  <dcterms:created xsi:type="dcterms:W3CDTF">2020-03-31T13:43:48Z</dcterms:created>
  <dcterms:modified xsi:type="dcterms:W3CDTF">2020-04-16T09:59:19Z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