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A200AC8-EA0E-4F4F-A9F5-E4AA31F99F9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2196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33764-A3FE-4B77-8456-740FDB0FD99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1752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0E953-2C21-41F4-9EAF-F4082610B9E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379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24089-E670-4223-AEC7-E60157317D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145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9EF8DDF5-7991-468F-AA4E-F149B97157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266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2F92E-0D8B-48EC-BE32-ADF64910346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34920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FB061-F5A2-47A0-929B-88F9693F2FA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798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248E6-6A70-47DE-826A-A26108B37E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9868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D11C7-DEB9-4B42-BE9D-4E41193AA4C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6074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A6356-C97A-4444-A364-EF0B82D5998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488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88BFF521-3ED0-42C8-98E8-6C84A83A62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667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023533C3-F899-43AD-86E6-7E392659D039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15520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2"/>
          <p:cNvSpPr>
            <a:spLocks noChangeArrowheads="1"/>
          </p:cNvSpPr>
          <p:nvPr/>
        </p:nvSpPr>
        <p:spPr bwMode="auto">
          <a:xfrm>
            <a:off x="6584950" y="1757363"/>
            <a:ext cx="1079500" cy="1079500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7651" name="Oval 3"/>
          <p:cNvSpPr>
            <a:spLocks noChangeArrowheads="1"/>
          </p:cNvSpPr>
          <p:nvPr/>
        </p:nvSpPr>
        <p:spPr bwMode="auto">
          <a:xfrm>
            <a:off x="5867401" y="1035051"/>
            <a:ext cx="2519363" cy="2519363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5145089" y="315914"/>
            <a:ext cx="3959225" cy="3959225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4425950" y="-388938"/>
            <a:ext cx="5399088" cy="5399088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7031039" y="2195514"/>
            <a:ext cx="179387" cy="179387"/>
          </a:xfrm>
          <a:prstGeom prst="ellipse">
            <a:avLst/>
          </a:prstGeom>
          <a:solidFill>
            <a:srgbClr val="339966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7739064" y="2133601"/>
            <a:ext cx="15827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1.000 €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8329614" y="2867026"/>
            <a:ext cx="15827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2.000 €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8616950" y="3644901"/>
            <a:ext cx="15827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3.000 €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9085264" y="4437063"/>
            <a:ext cx="15827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4.000 €</a:t>
            </a:r>
          </a:p>
        </p:txBody>
      </p:sp>
      <p:sp>
        <p:nvSpPr>
          <p:cNvPr id="27659" name="Oval 11"/>
          <p:cNvSpPr>
            <a:spLocks noChangeArrowheads="1"/>
          </p:cNvSpPr>
          <p:nvPr/>
        </p:nvSpPr>
        <p:spPr bwMode="auto">
          <a:xfrm>
            <a:off x="3862388" y="1760538"/>
            <a:ext cx="1079500" cy="1079500"/>
          </a:xfrm>
          <a:prstGeom prst="ellipse">
            <a:avLst/>
          </a:prstGeom>
          <a:noFill/>
          <a:ln w="38100" algn="ctr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7660" name="Oval 12"/>
          <p:cNvSpPr>
            <a:spLocks noChangeArrowheads="1"/>
          </p:cNvSpPr>
          <p:nvPr/>
        </p:nvSpPr>
        <p:spPr bwMode="auto">
          <a:xfrm>
            <a:off x="3144838" y="1038226"/>
            <a:ext cx="2519362" cy="2519363"/>
          </a:xfrm>
          <a:prstGeom prst="ellipse">
            <a:avLst/>
          </a:prstGeom>
          <a:noFill/>
          <a:ln w="38100" algn="ctr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7661" name="Oval 13"/>
          <p:cNvSpPr>
            <a:spLocks noChangeArrowheads="1"/>
          </p:cNvSpPr>
          <p:nvPr/>
        </p:nvSpPr>
        <p:spPr bwMode="auto">
          <a:xfrm>
            <a:off x="2422526" y="319089"/>
            <a:ext cx="3959225" cy="3959225"/>
          </a:xfrm>
          <a:prstGeom prst="ellipse">
            <a:avLst/>
          </a:prstGeom>
          <a:noFill/>
          <a:ln w="38100" algn="ctr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7662" name="Oval 14"/>
          <p:cNvSpPr>
            <a:spLocks noChangeArrowheads="1"/>
          </p:cNvSpPr>
          <p:nvPr/>
        </p:nvSpPr>
        <p:spPr bwMode="auto">
          <a:xfrm>
            <a:off x="1703389" y="-385763"/>
            <a:ext cx="5399087" cy="5399088"/>
          </a:xfrm>
          <a:prstGeom prst="ellipse">
            <a:avLst/>
          </a:prstGeom>
          <a:noFill/>
          <a:ln w="38100" algn="ctr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7663" name="Oval 15"/>
          <p:cNvSpPr>
            <a:spLocks noChangeArrowheads="1"/>
          </p:cNvSpPr>
          <p:nvPr/>
        </p:nvSpPr>
        <p:spPr bwMode="auto">
          <a:xfrm>
            <a:off x="4308475" y="2198689"/>
            <a:ext cx="179388" cy="179387"/>
          </a:xfrm>
          <a:prstGeom prst="ellipse">
            <a:avLst/>
          </a:prstGeom>
          <a:solidFill>
            <a:srgbClr val="339966"/>
          </a:solidFill>
          <a:ln w="28575" algn="ctr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3289300" y="2116138"/>
            <a:ext cx="15827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1.000 €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2713039" y="2763838"/>
            <a:ext cx="15827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2.000 €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2352675" y="3500438"/>
            <a:ext cx="15827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3.000 €</a:t>
            </a:r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1631950" y="3860801"/>
            <a:ext cx="15827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4.000 €</a:t>
            </a:r>
          </a:p>
        </p:txBody>
      </p:sp>
      <p:grpSp>
        <p:nvGrpSpPr>
          <p:cNvPr id="27668" name="Group 20"/>
          <p:cNvGrpSpPr>
            <a:grpSpLocks/>
          </p:cNvGrpSpPr>
          <p:nvPr/>
        </p:nvGrpSpPr>
        <p:grpSpPr bwMode="auto">
          <a:xfrm>
            <a:off x="3057526" y="1946275"/>
            <a:ext cx="6276975" cy="5399088"/>
            <a:chOff x="966" y="1226"/>
            <a:chExt cx="3954" cy="3401"/>
          </a:xfrm>
        </p:grpSpPr>
        <p:grpSp>
          <p:nvGrpSpPr>
            <p:cNvPr id="27673" name="Group 21"/>
            <p:cNvGrpSpPr>
              <a:grpSpLocks/>
            </p:cNvGrpSpPr>
            <p:nvPr/>
          </p:nvGrpSpPr>
          <p:grpSpPr bwMode="auto">
            <a:xfrm>
              <a:off x="966" y="1226"/>
              <a:ext cx="3401" cy="3401"/>
              <a:chOff x="921" y="991"/>
              <a:chExt cx="3401" cy="3401"/>
            </a:xfrm>
          </p:grpSpPr>
          <p:sp>
            <p:nvSpPr>
              <p:cNvPr id="27675" name="Oval 22"/>
              <p:cNvSpPr>
                <a:spLocks noChangeArrowheads="1"/>
              </p:cNvSpPr>
              <p:nvPr/>
            </p:nvSpPr>
            <p:spPr bwMode="auto">
              <a:xfrm>
                <a:off x="2281" y="2343"/>
                <a:ext cx="680" cy="680"/>
              </a:xfrm>
              <a:prstGeom prst="ellipse">
                <a:avLst/>
              </a:prstGeom>
              <a:noFill/>
              <a:ln w="38100" algn="ctr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BF5F9"/>
                  </a:buClr>
                  <a:buFont typeface="Monotype Sorts" pitchFamily="2" charset="2"/>
                  <a:buChar char="è"/>
                </a:pPr>
                <a:endParaRPr lang="it-IT" alt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7676" name="Oval 23"/>
              <p:cNvSpPr>
                <a:spLocks noChangeArrowheads="1"/>
              </p:cNvSpPr>
              <p:nvPr/>
            </p:nvSpPr>
            <p:spPr bwMode="auto">
              <a:xfrm>
                <a:off x="1829" y="1888"/>
                <a:ext cx="1587" cy="1587"/>
              </a:xfrm>
              <a:prstGeom prst="ellipse">
                <a:avLst/>
              </a:prstGeom>
              <a:noFill/>
              <a:ln w="38100" algn="ctr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BF5F9"/>
                  </a:buClr>
                  <a:buFont typeface="Monotype Sorts" pitchFamily="2" charset="2"/>
                  <a:buChar char="è"/>
                </a:pPr>
                <a:endParaRPr lang="it-IT" alt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7677" name="Oval 24"/>
              <p:cNvSpPr>
                <a:spLocks noChangeArrowheads="1"/>
              </p:cNvSpPr>
              <p:nvPr/>
            </p:nvSpPr>
            <p:spPr bwMode="auto">
              <a:xfrm>
                <a:off x="1374" y="1435"/>
                <a:ext cx="2494" cy="2494"/>
              </a:xfrm>
              <a:prstGeom prst="ellipse">
                <a:avLst/>
              </a:prstGeom>
              <a:noFill/>
              <a:ln w="38100" algn="ctr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BF5F9"/>
                  </a:buClr>
                  <a:buFont typeface="Monotype Sorts" pitchFamily="2" charset="2"/>
                  <a:buChar char="è"/>
                </a:pPr>
                <a:endParaRPr lang="it-IT" alt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7678" name="Oval 25"/>
              <p:cNvSpPr>
                <a:spLocks noChangeArrowheads="1"/>
              </p:cNvSpPr>
              <p:nvPr/>
            </p:nvSpPr>
            <p:spPr bwMode="auto">
              <a:xfrm>
                <a:off x="921" y="991"/>
                <a:ext cx="3401" cy="3401"/>
              </a:xfrm>
              <a:prstGeom prst="ellipse">
                <a:avLst/>
              </a:prstGeom>
              <a:noFill/>
              <a:ln w="38100" algn="ctr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BF5F9"/>
                  </a:buClr>
                  <a:buFont typeface="Monotype Sorts" pitchFamily="2" charset="2"/>
                  <a:buChar char="è"/>
                </a:pPr>
                <a:endParaRPr lang="it-IT" alt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7679" name="Oval 26"/>
              <p:cNvSpPr>
                <a:spLocks noChangeArrowheads="1"/>
              </p:cNvSpPr>
              <p:nvPr/>
            </p:nvSpPr>
            <p:spPr bwMode="auto">
              <a:xfrm>
                <a:off x="2562" y="2619"/>
                <a:ext cx="113" cy="113"/>
              </a:xfrm>
              <a:prstGeom prst="ellipse">
                <a:avLst/>
              </a:prstGeom>
              <a:solidFill>
                <a:srgbClr val="339966"/>
              </a:solidFill>
              <a:ln w="28575" algn="ctr">
                <a:solidFill>
                  <a:srgbClr val="99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BF5F9"/>
                  </a:buClr>
                  <a:buFont typeface="Monotype Sorts" pitchFamily="2" charset="2"/>
                  <a:buChar char="è"/>
                </a:pPr>
                <a:endParaRPr lang="it-IT" alt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7680" name="Text Box 27"/>
              <p:cNvSpPr txBox="1">
                <a:spLocks noChangeArrowheads="1"/>
              </p:cNvSpPr>
              <p:nvPr/>
            </p:nvSpPr>
            <p:spPr bwMode="auto">
              <a:xfrm>
                <a:off x="2472" y="3067"/>
                <a:ext cx="99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rgbClr val="DBF5F9"/>
                  </a:buClr>
                </a:pPr>
                <a:r>
                  <a:rPr lang="it-IT" altLang="it-IT" sz="800" b="1">
                    <a:solidFill>
                      <a:prstClr val="black"/>
                    </a:solidFill>
                    <a:latin typeface="Tahoma" panose="020B0604030504040204" pitchFamily="34" charset="0"/>
                  </a:rPr>
                  <a:t>1.000 €</a:t>
                </a:r>
              </a:p>
            </p:txBody>
          </p:sp>
          <p:sp>
            <p:nvSpPr>
              <p:cNvPr id="27681" name="Text Box 28"/>
              <p:cNvSpPr txBox="1">
                <a:spLocks noChangeArrowheads="1"/>
              </p:cNvSpPr>
              <p:nvPr/>
            </p:nvSpPr>
            <p:spPr bwMode="auto">
              <a:xfrm>
                <a:off x="2471" y="3477"/>
                <a:ext cx="99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rgbClr val="DBF5F9"/>
                  </a:buClr>
                </a:pPr>
                <a:r>
                  <a:rPr lang="it-IT" altLang="it-IT" sz="800" b="1">
                    <a:solidFill>
                      <a:prstClr val="black"/>
                    </a:solidFill>
                    <a:latin typeface="Tahoma" panose="020B0604030504040204" pitchFamily="34" charset="0"/>
                  </a:rPr>
                  <a:t>2.000 €</a:t>
                </a:r>
              </a:p>
            </p:txBody>
          </p:sp>
          <p:sp>
            <p:nvSpPr>
              <p:cNvPr id="27682" name="Text Box 29"/>
              <p:cNvSpPr txBox="1">
                <a:spLocks noChangeArrowheads="1"/>
              </p:cNvSpPr>
              <p:nvPr/>
            </p:nvSpPr>
            <p:spPr bwMode="auto">
              <a:xfrm>
                <a:off x="2490" y="3930"/>
                <a:ext cx="99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Monotype Sorts" pitchFamily="2" charset="2"/>
                  <a:buChar char="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rgbClr val="DBF5F9"/>
                  </a:buClr>
                </a:pPr>
                <a:r>
                  <a:rPr lang="it-IT" altLang="it-IT" sz="800" b="1">
                    <a:solidFill>
                      <a:prstClr val="black"/>
                    </a:solidFill>
                    <a:latin typeface="Tahoma" panose="020B0604030504040204" pitchFamily="34" charset="0"/>
                  </a:rPr>
                  <a:t>3.000 €</a:t>
                </a:r>
              </a:p>
            </p:txBody>
          </p:sp>
        </p:grpSp>
        <p:sp>
          <p:nvSpPr>
            <p:cNvPr id="27674" name="Text Box 30"/>
            <p:cNvSpPr txBox="1">
              <a:spLocks noChangeArrowheads="1"/>
            </p:cNvSpPr>
            <p:nvPr/>
          </p:nvSpPr>
          <p:spPr bwMode="auto">
            <a:xfrm>
              <a:off x="3923" y="4185"/>
              <a:ext cx="99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DBF5F9"/>
                </a:buClr>
              </a:pPr>
              <a:r>
                <a:rPr lang="it-IT" altLang="it-IT" sz="800" b="1">
                  <a:solidFill>
                    <a:prstClr val="black"/>
                  </a:solidFill>
                  <a:latin typeface="Tahoma" panose="020B0604030504040204" pitchFamily="34" charset="0"/>
                </a:rPr>
                <a:t>4.000 €</a:t>
              </a:r>
            </a:p>
          </p:txBody>
        </p:sp>
      </p:grpSp>
      <p:sp>
        <p:nvSpPr>
          <p:cNvPr id="27669" name="Freeform 31"/>
          <p:cNvSpPr>
            <a:spLocks/>
          </p:cNvSpPr>
          <p:nvPr/>
        </p:nvSpPr>
        <p:spPr bwMode="auto">
          <a:xfrm>
            <a:off x="4165601" y="1930401"/>
            <a:ext cx="3190875" cy="2701925"/>
          </a:xfrm>
          <a:custGeom>
            <a:avLst/>
            <a:gdLst>
              <a:gd name="T0" fmla="*/ 2147483647 w 2010"/>
              <a:gd name="T1" fmla="*/ 2147483647 h 1702"/>
              <a:gd name="T2" fmla="*/ 2147483647 w 2010"/>
              <a:gd name="T3" fmla="*/ 2147483647 h 1702"/>
              <a:gd name="T4" fmla="*/ 2147483647 w 2010"/>
              <a:gd name="T5" fmla="*/ 2147483647 h 1702"/>
              <a:gd name="T6" fmla="*/ 2147483647 w 2010"/>
              <a:gd name="T7" fmla="*/ 2147483647 h 170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10" h="1702">
                <a:moveTo>
                  <a:pt x="143" y="242"/>
                </a:moveTo>
                <a:cubicBezTo>
                  <a:pt x="286" y="0"/>
                  <a:pt x="1722" y="0"/>
                  <a:pt x="1866" y="242"/>
                </a:cubicBezTo>
                <a:cubicBezTo>
                  <a:pt x="2010" y="484"/>
                  <a:pt x="1292" y="1686"/>
                  <a:pt x="1005" y="1694"/>
                </a:cubicBezTo>
                <a:cubicBezTo>
                  <a:pt x="718" y="1702"/>
                  <a:pt x="0" y="484"/>
                  <a:pt x="143" y="242"/>
                </a:cubicBezTo>
                <a:close/>
              </a:path>
            </a:pathLst>
          </a:custGeom>
          <a:solidFill>
            <a:schemeClr val="bg2">
              <a:alpha val="23921"/>
            </a:schemeClr>
          </a:solidFill>
          <a:ln w="38100" cap="flat" cmpd="sng">
            <a:solidFill>
              <a:srgbClr val="333333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0" name="Freeform 32"/>
          <p:cNvSpPr>
            <a:spLocks/>
          </p:cNvSpPr>
          <p:nvPr/>
        </p:nvSpPr>
        <p:spPr bwMode="auto">
          <a:xfrm>
            <a:off x="4814888" y="2398714"/>
            <a:ext cx="1871662" cy="1620837"/>
          </a:xfrm>
          <a:custGeom>
            <a:avLst/>
            <a:gdLst>
              <a:gd name="T0" fmla="*/ 2147483647 w 2010"/>
              <a:gd name="T1" fmla="*/ 2147483647 h 1702"/>
              <a:gd name="T2" fmla="*/ 2147483647 w 2010"/>
              <a:gd name="T3" fmla="*/ 2147483647 h 1702"/>
              <a:gd name="T4" fmla="*/ 2147483647 w 2010"/>
              <a:gd name="T5" fmla="*/ 2147483647 h 1702"/>
              <a:gd name="T6" fmla="*/ 2147483647 w 2010"/>
              <a:gd name="T7" fmla="*/ 2147483647 h 170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10" h="1702">
                <a:moveTo>
                  <a:pt x="143" y="242"/>
                </a:moveTo>
                <a:cubicBezTo>
                  <a:pt x="286" y="0"/>
                  <a:pt x="1722" y="0"/>
                  <a:pt x="1866" y="242"/>
                </a:cubicBezTo>
                <a:cubicBezTo>
                  <a:pt x="2010" y="484"/>
                  <a:pt x="1292" y="1686"/>
                  <a:pt x="1005" y="1694"/>
                </a:cubicBezTo>
                <a:cubicBezTo>
                  <a:pt x="718" y="1702"/>
                  <a:pt x="0" y="484"/>
                  <a:pt x="143" y="242"/>
                </a:cubicBezTo>
                <a:close/>
              </a:path>
            </a:pathLst>
          </a:custGeom>
          <a:solidFill>
            <a:schemeClr val="bg2">
              <a:alpha val="23921"/>
            </a:schemeClr>
          </a:solidFill>
          <a:ln w="38100" cap="flat" cmpd="sng">
            <a:solidFill>
              <a:srgbClr val="333333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1" name="Freeform 33"/>
          <p:cNvSpPr>
            <a:spLocks/>
          </p:cNvSpPr>
          <p:nvPr/>
        </p:nvSpPr>
        <p:spPr bwMode="auto">
          <a:xfrm>
            <a:off x="5260976" y="2693989"/>
            <a:ext cx="1008063" cy="865187"/>
          </a:xfrm>
          <a:custGeom>
            <a:avLst/>
            <a:gdLst>
              <a:gd name="T0" fmla="*/ 2147483647 w 2010"/>
              <a:gd name="T1" fmla="*/ 2147483647 h 1702"/>
              <a:gd name="T2" fmla="*/ 2147483647 w 2010"/>
              <a:gd name="T3" fmla="*/ 2147483647 h 1702"/>
              <a:gd name="T4" fmla="*/ 2147483647 w 2010"/>
              <a:gd name="T5" fmla="*/ 2147483647 h 1702"/>
              <a:gd name="T6" fmla="*/ 2147483647 w 2010"/>
              <a:gd name="T7" fmla="*/ 2147483647 h 170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10" h="1702">
                <a:moveTo>
                  <a:pt x="143" y="242"/>
                </a:moveTo>
                <a:cubicBezTo>
                  <a:pt x="286" y="0"/>
                  <a:pt x="1722" y="0"/>
                  <a:pt x="1866" y="242"/>
                </a:cubicBezTo>
                <a:cubicBezTo>
                  <a:pt x="2010" y="484"/>
                  <a:pt x="1292" y="1686"/>
                  <a:pt x="1005" y="1694"/>
                </a:cubicBezTo>
                <a:cubicBezTo>
                  <a:pt x="718" y="1702"/>
                  <a:pt x="0" y="484"/>
                  <a:pt x="143" y="242"/>
                </a:cubicBezTo>
                <a:close/>
              </a:path>
            </a:pathLst>
          </a:custGeom>
          <a:solidFill>
            <a:schemeClr val="bg2">
              <a:alpha val="23921"/>
            </a:schemeClr>
          </a:solidFill>
          <a:ln w="38100" cap="flat" cmpd="sng">
            <a:solidFill>
              <a:srgbClr val="333333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2" name="Freeform 34"/>
          <p:cNvSpPr>
            <a:spLocks/>
          </p:cNvSpPr>
          <p:nvPr/>
        </p:nvSpPr>
        <p:spPr bwMode="auto">
          <a:xfrm>
            <a:off x="3719514" y="1427164"/>
            <a:ext cx="4103687" cy="3767137"/>
          </a:xfrm>
          <a:custGeom>
            <a:avLst/>
            <a:gdLst>
              <a:gd name="T0" fmla="*/ 2147483647 w 2010"/>
              <a:gd name="T1" fmla="*/ 2147483647 h 1702"/>
              <a:gd name="T2" fmla="*/ 2147483647 w 2010"/>
              <a:gd name="T3" fmla="*/ 2147483647 h 1702"/>
              <a:gd name="T4" fmla="*/ 2147483647 w 2010"/>
              <a:gd name="T5" fmla="*/ 2147483647 h 1702"/>
              <a:gd name="T6" fmla="*/ 2147483647 w 2010"/>
              <a:gd name="T7" fmla="*/ 2147483647 h 170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10" h="1702">
                <a:moveTo>
                  <a:pt x="143" y="242"/>
                </a:moveTo>
                <a:cubicBezTo>
                  <a:pt x="286" y="0"/>
                  <a:pt x="1722" y="0"/>
                  <a:pt x="1866" y="242"/>
                </a:cubicBezTo>
                <a:cubicBezTo>
                  <a:pt x="2010" y="484"/>
                  <a:pt x="1292" y="1686"/>
                  <a:pt x="1005" y="1694"/>
                </a:cubicBezTo>
                <a:cubicBezTo>
                  <a:pt x="718" y="1702"/>
                  <a:pt x="0" y="484"/>
                  <a:pt x="143" y="242"/>
                </a:cubicBezTo>
                <a:close/>
              </a:path>
            </a:pathLst>
          </a:custGeom>
          <a:solidFill>
            <a:schemeClr val="bg2">
              <a:alpha val="23921"/>
            </a:schemeClr>
          </a:solidFill>
          <a:ln w="38100" cap="flat" cmpd="sng">
            <a:solidFill>
              <a:srgbClr val="333333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SlideInd23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5438" y="5390356"/>
            <a:ext cx="609600" cy="609600"/>
          </a:xfrm>
          <a:prstGeom prst="rect">
            <a:avLst/>
          </a:prstGeom>
        </p:spPr>
      </p:pic>
      <p:pic>
        <p:nvPicPr>
          <p:cNvPr id="3" name="SlideInd23_c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6876" y="6059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4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9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24</Words>
  <Application>Microsoft Office PowerPoint</Application>
  <PresentationFormat>Widescreen</PresentationFormat>
  <Paragraphs>12</Paragraphs>
  <Slides>1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8" baseType="lpstr">
      <vt:lpstr>Calibri</vt:lpstr>
      <vt:lpstr>Constantia</vt:lpstr>
      <vt:lpstr>Monotype Sorts</vt:lpstr>
      <vt:lpstr>Tahoma</vt:lpstr>
      <vt:lpstr>Times New Roman</vt:lpstr>
      <vt:lpstr>Wingdings 2</vt:lpstr>
      <vt:lpstr>1_Equinozio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9</cp:revision>
  <dcterms:created xsi:type="dcterms:W3CDTF">2020-03-31T13:43:48Z</dcterms:created>
  <dcterms:modified xsi:type="dcterms:W3CDTF">2020-04-16T09:52:59Z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