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31748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87E62-7EE0-4DB0-A609-D84CFB8F6E6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51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200AC8-EA0E-4F4F-A9F5-E4AA31F99F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4713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3764-A3FE-4B77-8456-740FDB0FD9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276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E953-2C21-41F4-9EAF-F4082610B9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959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4089-E670-4223-AEC7-E60157317D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336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EF8DDF5-7991-468F-AA4E-F149B97157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7411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F92E-0D8B-48EC-BE32-ADF6491034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01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B061-F5A2-47A0-929B-88F9693F2F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398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48E6-6A70-47DE-826A-A26108B37E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029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11C7-DEB9-4B42-BE9D-4E41193AA4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807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6356-C97A-4444-A364-EF0B82D599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3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8BFF521-3ED0-42C8-98E8-6C84A83A62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023533C3-F899-43AD-86E6-7E392659D039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3744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4"/>
          <p:cNvSpPr>
            <a:spLocks/>
          </p:cNvSpPr>
          <p:nvPr/>
        </p:nvSpPr>
        <p:spPr bwMode="auto">
          <a:xfrm>
            <a:off x="4862514" y="4816475"/>
            <a:ext cx="2447925" cy="603250"/>
          </a:xfrm>
          <a:custGeom>
            <a:avLst/>
            <a:gdLst>
              <a:gd name="T0" fmla="*/ 0 w 1542"/>
              <a:gd name="T1" fmla="*/ 0 h 380"/>
              <a:gd name="T2" fmla="*/ 2147483647 w 1542"/>
              <a:gd name="T3" fmla="*/ 0 h 380"/>
              <a:gd name="T4" fmla="*/ 2147483647 w 1542"/>
              <a:gd name="T5" fmla="*/ 2147483647 h 380"/>
              <a:gd name="T6" fmla="*/ 2147483647 w 1542"/>
              <a:gd name="T7" fmla="*/ 2147483647 h 380"/>
              <a:gd name="T8" fmla="*/ 2147483647 w 1542"/>
              <a:gd name="T9" fmla="*/ 2147483647 h 380"/>
              <a:gd name="T10" fmla="*/ 2147483647 w 1542"/>
              <a:gd name="T11" fmla="*/ 2147483647 h 380"/>
              <a:gd name="T12" fmla="*/ 2147483647 w 1542"/>
              <a:gd name="T13" fmla="*/ 2147483647 h 380"/>
              <a:gd name="T14" fmla="*/ 2147483647 w 1542"/>
              <a:gd name="T15" fmla="*/ 2147483647 h 380"/>
              <a:gd name="T16" fmla="*/ 2147483647 w 1542"/>
              <a:gd name="T17" fmla="*/ 2147483647 h 380"/>
              <a:gd name="T18" fmla="*/ 2147483647 w 1542"/>
              <a:gd name="T19" fmla="*/ 2147483647 h 380"/>
              <a:gd name="T20" fmla="*/ 2147483647 w 1542"/>
              <a:gd name="T21" fmla="*/ 2147483647 h 380"/>
              <a:gd name="T22" fmla="*/ 2147483647 w 1542"/>
              <a:gd name="T23" fmla="*/ 2147483647 h 380"/>
              <a:gd name="T24" fmla="*/ 2147483647 w 1542"/>
              <a:gd name="T25" fmla="*/ 2147483647 h 380"/>
              <a:gd name="T26" fmla="*/ 0 w 1542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42" h="380">
                <a:moveTo>
                  <a:pt x="0" y="0"/>
                </a:moveTo>
                <a:lnTo>
                  <a:pt x="1542" y="0"/>
                </a:lnTo>
                <a:lnTo>
                  <a:pt x="1371" y="104"/>
                </a:lnTo>
                <a:lnTo>
                  <a:pt x="1161" y="248"/>
                </a:lnTo>
                <a:lnTo>
                  <a:pt x="1059" y="302"/>
                </a:lnTo>
                <a:lnTo>
                  <a:pt x="945" y="338"/>
                </a:lnTo>
                <a:lnTo>
                  <a:pt x="777" y="380"/>
                </a:lnTo>
                <a:lnTo>
                  <a:pt x="681" y="380"/>
                </a:lnTo>
                <a:lnTo>
                  <a:pt x="567" y="356"/>
                </a:lnTo>
                <a:lnTo>
                  <a:pt x="483" y="332"/>
                </a:lnTo>
                <a:lnTo>
                  <a:pt x="315" y="248"/>
                </a:lnTo>
                <a:lnTo>
                  <a:pt x="136" y="136"/>
                </a:lnTo>
                <a:lnTo>
                  <a:pt x="45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3935413" y="3459163"/>
            <a:ext cx="0" cy="2951162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 flipH="1">
            <a:off x="3935413" y="6394450"/>
            <a:ext cx="4392612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3908425" y="42864"/>
          <a:ext cx="436245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7104762" imgH="5485714" progId="Paint.Picture">
                  <p:embed/>
                </p:oleObj>
              </mc:Choice>
              <mc:Fallback>
                <p:oleObj name="Bitmap Image" r:id="rId6" imgW="7104762" imgH="5485714" progId="Paint.Picture">
                  <p:embed/>
                  <p:pic>
                    <p:nvPicPr>
                      <p:cNvPr id="286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42864"/>
                        <a:ext cx="4362450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3333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Freeform 8"/>
          <p:cNvSpPr>
            <a:spLocks/>
          </p:cNvSpPr>
          <p:nvPr/>
        </p:nvSpPr>
        <p:spPr bwMode="auto">
          <a:xfrm>
            <a:off x="4110038" y="3348038"/>
            <a:ext cx="4248150" cy="2101850"/>
          </a:xfrm>
          <a:custGeom>
            <a:avLst/>
            <a:gdLst>
              <a:gd name="T0" fmla="*/ 0 w 2676"/>
              <a:gd name="T1" fmla="*/ 2147483647 h 1324"/>
              <a:gd name="T2" fmla="*/ 2147483647 w 2676"/>
              <a:gd name="T3" fmla="*/ 2147483647 h 1324"/>
              <a:gd name="T4" fmla="*/ 2147483647 w 2676"/>
              <a:gd name="T5" fmla="*/ 2147483647 h 1324"/>
              <a:gd name="T6" fmla="*/ 2147483647 w 2676"/>
              <a:gd name="T7" fmla="*/ 2147483647 h 1324"/>
              <a:gd name="T8" fmla="*/ 2147483647 w 2676"/>
              <a:gd name="T9" fmla="*/ 2147483647 h 1324"/>
              <a:gd name="T10" fmla="*/ 2147483647 w 2676"/>
              <a:gd name="T11" fmla="*/ 0 h 13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76" h="1324">
                <a:moveTo>
                  <a:pt x="0" y="182"/>
                </a:moveTo>
                <a:cubicBezTo>
                  <a:pt x="147" y="473"/>
                  <a:pt x="289" y="767"/>
                  <a:pt x="499" y="953"/>
                </a:cubicBezTo>
                <a:cubicBezTo>
                  <a:pt x="709" y="1139"/>
                  <a:pt x="988" y="1324"/>
                  <a:pt x="1260" y="1301"/>
                </a:cubicBezTo>
                <a:cubicBezTo>
                  <a:pt x="1532" y="1278"/>
                  <a:pt x="1934" y="966"/>
                  <a:pt x="2132" y="817"/>
                </a:cubicBezTo>
                <a:cubicBezTo>
                  <a:pt x="2330" y="668"/>
                  <a:pt x="2358" y="545"/>
                  <a:pt x="2449" y="409"/>
                </a:cubicBezTo>
                <a:cubicBezTo>
                  <a:pt x="2540" y="273"/>
                  <a:pt x="2608" y="136"/>
                  <a:pt x="2676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7291388" y="4797425"/>
            <a:ext cx="0" cy="1582738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 flipH="1">
            <a:off x="3937001" y="4813300"/>
            <a:ext cx="4392613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4872038" y="4797425"/>
            <a:ext cx="0" cy="1582738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6096000" y="5410200"/>
            <a:ext cx="0" cy="971550"/>
          </a:xfrm>
          <a:prstGeom prst="line">
            <a:avLst/>
          </a:prstGeom>
          <a:noFill/>
          <a:ln w="222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3360738" y="34290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>
                <a:solidFill>
                  <a:prstClr val="black"/>
                </a:solidFill>
              </a:rPr>
              <a:t>Costi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8472488" y="6405563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>
                <a:solidFill>
                  <a:prstClr val="black"/>
                </a:solidFill>
              </a:rPr>
              <a:t>Distanze</a:t>
            </a: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4656138" y="6405563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 i="1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28686" name="Text Box 18"/>
          <p:cNvSpPr txBox="1">
            <a:spLocks noChangeArrowheads="1"/>
          </p:cNvSpPr>
          <p:nvPr/>
        </p:nvSpPr>
        <p:spPr bwMode="auto">
          <a:xfrm>
            <a:off x="5953125" y="638175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 i="1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28687" name="Text Box 19"/>
          <p:cNvSpPr txBox="1">
            <a:spLocks noChangeArrowheads="1"/>
          </p:cNvSpPr>
          <p:nvPr/>
        </p:nvSpPr>
        <p:spPr bwMode="auto">
          <a:xfrm>
            <a:off x="7104063" y="6405563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 i="1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5927725" y="287655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 i="1">
                <a:solidFill>
                  <a:srgbClr val="BA1212"/>
                </a:solidFill>
              </a:rPr>
              <a:t>B</a:t>
            </a:r>
          </a:p>
        </p:txBody>
      </p:sp>
      <p:sp>
        <p:nvSpPr>
          <p:cNvPr id="28689" name="Text Box 21"/>
          <p:cNvSpPr txBox="1">
            <a:spLocks noChangeArrowheads="1"/>
          </p:cNvSpPr>
          <p:nvPr/>
        </p:nvSpPr>
        <p:spPr bwMode="auto">
          <a:xfrm>
            <a:off x="6959600" y="99377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 i="1">
                <a:solidFill>
                  <a:srgbClr val="BA1212"/>
                </a:solidFill>
              </a:rPr>
              <a:t>A</a:t>
            </a:r>
          </a:p>
        </p:txBody>
      </p:sp>
      <p:sp>
        <p:nvSpPr>
          <p:cNvPr id="28690" name="Text Box 22"/>
          <p:cNvSpPr txBox="1">
            <a:spLocks noChangeArrowheads="1"/>
          </p:cNvSpPr>
          <p:nvPr/>
        </p:nvSpPr>
        <p:spPr bwMode="auto">
          <a:xfrm>
            <a:off x="4897438" y="1017588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 b="1" i="1">
                <a:solidFill>
                  <a:srgbClr val="BA1212"/>
                </a:solidFill>
              </a:rPr>
              <a:t>C</a:t>
            </a:r>
          </a:p>
        </p:txBody>
      </p:sp>
      <p:sp>
        <p:nvSpPr>
          <p:cNvPr id="199703" name="Rectangle 23"/>
          <p:cNvSpPr>
            <a:spLocks noGrp="1" noChangeArrowheads="1"/>
          </p:cNvSpPr>
          <p:nvPr>
            <p:ph type="title"/>
          </p:nvPr>
        </p:nvSpPr>
        <p:spPr>
          <a:xfrm>
            <a:off x="553605" y="1325562"/>
            <a:ext cx="7772400" cy="11430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200" dirty="0"/>
              <a:t>Le ‘soluzioni </a:t>
            </a:r>
            <a:br>
              <a:rPr lang="it-IT" altLang="it-IT" sz="3200" dirty="0"/>
            </a:br>
            <a:r>
              <a:rPr lang="it-IT" altLang="it-IT" sz="3200" dirty="0"/>
              <a:t>soddisfacenti’ </a:t>
            </a:r>
            <a:br>
              <a:rPr lang="it-IT" altLang="it-IT" sz="3200" dirty="0"/>
            </a:br>
            <a:r>
              <a:rPr lang="it-IT" altLang="it-IT" sz="3200" dirty="0"/>
              <a:t>di Smith</a:t>
            </a:r>
          </a:p>
        </p:txBody>
      </p:sp>
      <p:sp>
        <p:nvSpPr>
          <p:cNvPr id="28692" name="Text Box 24"/>
          <p:cNvSpPr txBox="1">
            <a:spLocks noChangeArrowheads="1"/>
          </p:cNvSpPr>
          <p:nvPr/>
        </p:nvSpPr>
        <p:spPr bwMode="auto">
          <a:xfrm>
            <a:off x="3254375" y="4676775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>
                <a:solidFill>
                  <a:prstClr val="black"/>
                </a:solidFill>
              </a:rPr>
              <a:t>Prezzo</a:t>
            </a:r>
          </a:p>
        </p:txBody>
      </p:sp>
      <p:sp>
        <p:nvSpPr>
          <p:cNvPr id="28693" name="Line 25"/>
          <p:cNvSpPr>
            <a:spLocks noChangeShapeType="1"/>
          </p:cNvSpPr>
          <p:nvPr/>
        </p:nvSpPr>
        <p:spPr bwMode="auto">
          <a:xfrm flipH="1" flipV="1">
            <a:off x="6383339" y="5084763"/>
            <a:ext cx="3025775" cy="360362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F5F9"/>
              </a:buClr>
              <a:buFont typeface="Monotype Sorts" pitchFamily="2" charset="2"/>
              <a:buChar char="è"/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8616950" y="4724401"/>
            <a:ext cx="1079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BF5F9"/>
              </a:buClr>
            </a:pPr>
            <a:r>
              <a:rPr lang="it-IT" altLang="it-IT" sz="1600">
                <a:solidFill>
                  <a:prstClr val="black"/>
                </a:solidFill>
              </a:rPr>
              <a:t>Area di profitto</a:t>
            </a:r>
          </a:p>
        </p:txBody>
      </p:sp>
      <p:pic>
        <p:nvPicPr>
          <p:cNvPr id="2" name="SlideInd24_ca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1295" y="5770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Widescreen</PresentationFormat>
  <Paragraphs>12</Paragraphs>
  <Slides>1</Slides>
  <Notes>1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Calibri</vt:lpstr>
      <vt:lpstr>Constantia</vt:lpstr>
      <vt:lpstr>Monotype Sorts</vt:lpstr>
      <vt:lpstr>Times New Roman</vt:lpstr>
      <vt:lpstr>Wingdings 2</vt:lpstr>
      <vt:lpstr>1_Equinozio</vt:lpstr>
      <vt:lpstr>Bitmap Image</vt:lpstr>
      <vt:lpstr>Le ‘soluzioni  soddisfacenti’  di Smith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2020-04-16T09:54:31Z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