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58" r:id="rId3"/>
    <p:sldId id="259" r:id="rId4"/>
    <p:sldId id="260" r:id="rId5"/>
    <p:sldId id="261" r:id="rId6"/>
    <p:sldId id="262" r:id="rId7"/>
    <p:sldId id="264" r:id="rId8"/>
    <p:sldId id="270" r:id="rId9"/>
    <p:sldId id="273" r:id="rId10"/>
    <p:sldId id="274" r:id="rId11"/>
    <p:sldId id="265" r:id="rId12"/>
    <p:sldId id="266" r:id="rId13"/>
    <p:sldId id="267" r:id="rId14"/>
    <p:sldId id="277" r:id="rId15"/>
    <p:sldId id="278" r:id="rId16"/>
    <p:sldId id="280" r:id="rId17"/>
    <p:sldId id="268" r:id="rId18"/>
    <p:sldId id="269"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582D0-7577-4B8A-83B2-D98B58064F90}" type="datetimeFigureOut">
              <a:rPr lang="it-IT" smtClean="0"/>
              <a:t>16/04/2020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A1980-8922-46BD-B174-559E74FC46EF}" type="slidenum">
              <a:rPr lang="it-IT" smtClean="0"/>
              <a:t>‹N›</a:t>
            </a:fld>
            <a:endParaRPr lang="it-IT"/>
          </a:p>
        </p:txBody>
      </p:sp>
    </p:spTree>
    <p:extLst>
      <p:ext uri="{BB962C8B-B14F-4D97-AF65-F5344CB8AC3E}">
        <p14:creationId xmlns:p14="http://schemas.microsoft.com/office/powerpoint/2010/main" val="1854837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19100" y="703263"/>
            <a:ext cx="6173788" cy="3473450"/>
          </a:xfrm>
        </p:spPr>
        <p:style>
          <a:lnRef idx="2">
            <a:schemeClr val="accent1">
              <a:shade val="50000"/>
            </a:schemeClr>
          </a:lnRef>
          <a:fillRef idx="1">
            <a:schemeClr val="accent1"/>
          </a:fillRef>
          <a:effectRef idx="0">
            <a:schemeClr val="accent1"/>
          </a:effectRef>
          <a:fontRef idx="minor">
            <a:schemeClr val="lt1"/>
          </a:fontRef>
        </p:style>
      </p:sp>
      <p:sp>
        <p:nvSpPr>
          <p:cNvPr id="3" name="Figura a mano libera 2"/>
          <p:cNvSpPr/>
          <p:nvPr/>
        </p:nvSpPr>
        <p:spPr>
          <a:xfrm>
            <a:off x="934920" y="4413240"/>
            <a:ext cx="5140440" cy="41846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3960" tIns="47880" rIns="93960" bIns="47880" anchor="t" anchorCtr="0" compatLnSpc="1">
            <a:noAutofit/>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rPr>
              <a:t>Every element of our world, can be described in two ways.</a:t>
            </a: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rPr>
              <a:t>Let’s take this tree for example...</a:t>
            </a: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rPr>
              <a:t>This tree has a location  - described with a latitude and longitude - it is located at 51oN and 112oW. This is its "location information".</a:t>
            </a: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rPr>
              <a:t>This same tree also has additional “attribute information”.  This is an oak tree, it is 15m high and it is 75 years old.</a:t>
            </a: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Tree>
    <p:extLst>
      <p:ext uri="{BB962C8B-B14F-4D97-AF65-F5344CB8AC3E}">
        <p14:creationId xmlns:p14="http://schemas.microsoft.com/office/powerpoint/2010/main" val="391033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ustomShape 1"/>
          <p:cNvSpPr/>
          <p:nvPr/>
        </p:nvSpPr>
        <p:spPr>
          <a:xfrm>
            <a:off x="756000" y="5078880"/>
            <a:ext cx="6048000" cy="481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615159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ustomShape 1"/>
          <p:cNvSpPr/>
          <p:nvPr/>
        </p:nvSpPr>
        <p:spPr>
          <a:xfrm>
            <a:off x="756000" y="5078880"/>
            <a:ext cx="6048000" cy="481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244623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igura a mano libera 1"/>
          <p:cNvSpPr/>
          <p:nvPr/>
        </p:nvSpPr>
        <p:spPr>
          <a:xfrm>
            <a:off x="3971880" y="883116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B2B27BF6-A739-425A-8FD2-120B77D6B75C}" type="slidenum">
              <a:t>16</a:t>
            </a:fld>
            <a:endParaRPr lang="en-CA" sz="1000" b="0" i="1" u="none" strike="noStrike" cap="none" baseline="0">
              <a:ln>
                <a:noFill/>
              </a:ln>
              <a:solidFill>
                <a:srgbClr val="000000"/>
              </a:solidFill>
              <a:latin typeface="Times New Roman" pitchFamily="18"/>
              <a:ea typeface="DejaVu Sans" pitchFamily="2"/>
              <a:cs typeface="DejaVu Sans" pitchFamily="2"/>
            </a:endParaRPr>
          </a:p>
        </p:txBody>
      </p:sp>
      <p:sp>
        <p:nvSpPr>
          <p:cNvPr id="3" name="Figura a mano libera 2"/>
          <p:cNvSpPr/>
          <p:nvPr/>
        </p:nvSpPr>
        <p:spPr>
          <a:xfrm>
            <a:off x="0" y="883116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b"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CA" sz="1000" b="0" i="1" u="none" strike="noStrike" cap="none" baseline="0">
              <a:ln>
                <a:noFill/>
              </a:ln>
              <a:solidFill>
                <a:srgbClr val="000000"/>
              </a:solidFill>
              <a:latin typeface="Times New Roman" pitchFamily="18"/>
              <a:ea typeface="DejaVu Sans" pitchFamily="2"/>
              <a:cs typeface="DejaVu Sans" pitchFamily="2"/>
            </a:endParaRPr>
          </a:p>
        </p:txBody>
      </p:sp>
      <p:sp>
        <p:nvSpPr>
          <p:cNvPr id="4" name="Figura a mano libera 3"/>
          <p:cNvSpPr/>
          <p:nvPr/>
        </p:nvSpPr>
        <p:spPr>
          <a:xfrm>
            <a:off x="0" y="-144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t"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CA" sz="1000" b="0" i="1" u="none" strike="noStrike" cap="none" baseline="0">
              <a:ln>
                <a:noFill/>
              </a:ln>
              <a:solidFill>
                <a:srgbClr val="000000"/>
              </a:solidFill>
              <a:latin typeface="Times New Roman" pitchFamily="18"/>
              <a:ea typeface="DejaVu Sans" pitchFamily="2"/>
              <a:cs typeface="DejaVu Sans" pitchFamily="2"/>
            </a:endParaRPr>
          </a:p>
        </p:txBody>
      </p:sp>
      <p:sp>
        <p:nvSpPr>
          <p:cNvPr id="5" name="Figura a mano libera 4"/>
          <p:cNvSpPr/>
          <p:nvPr/>
        </p:nvSpPr>
        <p:spPr>
          <a:xfrm>
            <a:off x="3971880" y="-144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CA" sz="1000" b="0" i="1" u="none" strike="noStrike" cap="none" baseline="0">
              <a:ln>
                <a:noFill/>
              </a:ln>
              <a:solidFill>
                <a:srgbClr val="000000"/>
              </a:solidFill>
              <a:latin typeface="Times New Roman" pitchFamily="18"/>
              <a:ea typeface="DejaVu Sans" pitchFamily="2"/>
              <a:cs typeface="DejaVu Sans" pitchFamily="2"/>
            </a:endParaRPr>
          </a:p>
        </p:txBody>
      </p:sp>
      <p:sp>
        <p:nvSpPr>
          <p:cNvPr id="6" name="Segnaposto immagine diapositiva 5"/>
          <p:cNvSpPr>
            <a:spLocks noGrp="1" noRot="1" noChangeAspect="1"/>
          </p:cNvSpPr>
          <p:nvPr>
            <p:ph type="sldImg"/>
          </p:nvPr>
        </p:nvSpPr>
        <p:spPr>
          <a:xfrm>
            <a:off x="355600" y="687388"/>
            <a:ext cx="6238875" cy="3509962"/>
          </a:xfrm>
        </p:spPr>
        <p:style>
          <a:lnRef idx="2">
            <a:schemeClr val="accent1">
              <a:shade val="50000"/>
            </a:schemeClr>
          </a:lnRef>
          <a:fillRef idx="1">
            <a:schemeClr val="accent1"/>
          </a:fillRef>
          <a:effectRef idx="0">
            <a:schemeClr val="accent1"/>
          </a:effectRef>
          <a:fontRef idx="minor">
            <a:schemeClr val="lt1"/>
          </a:fontRef>
        </p:style>
      </p:sp>
      <p:sp>
        <p:nvSpPr>
          <p:cNvPr id="7" name="Figura a mano libera 6"/>
          <p:cNvSpPr/>
          <p:nvPr/>
        </p:nvSpPr>
        <p:spPr>
          <a:xfrm>
            <a:off x="934920" y="4413240"/>
            <a:ext cx="5140440" cy="41846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Tree>
    <p:extLst>
      <p:ext uri="{BB962C8B-B14F-4D97-AF65-F5344CB8AC3E}">
        <p14:creationId xmlns:p14="http://schemas.microsoft.com/office/powerpoint/2010/main" val="95218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36538" y="731838"/>
            <a:ext cx="6413500" cy="3608387"/>
          </a:xfrm>
        </p:spPr>
        <p:style>
          <a:lnRef idx="2">
            <a:schemeClr val="accent1">
              <a:shade val="50000"/>
            </a:schemeClr>
          </a:lnRef>
          <a:fillRef idx="1">
            <a:schemeClr val="accent1"/>
          </a:fillRef>
          <a:effectRef idx="0">
            <a:schemeClr val="accent1"/>
          </a:effectRef>
          <a:fontRef idx="minor">
            <a:schemeClr val="lt1"/>
          </a:fontRef>
        </p:style>
      </p:sp>
      <p:sp>
        <p:nvSpPr>
          <p:cNvPr id="3" name="Figura a mano libera 2"/>
          <p:cNvSpPr/>
          <p:nvPr/>
        </p:nvSpPr>
        <p:spPr>
          <a:xfrm>
            <a:off x="689040" y="4570560"/>
            <a:ext cx="5508720" cy="433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it-IT" sz="24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Tree>
    <p:extLst>
      <p:ext uri="{BB962C8B-B14F-4D97-AF65-F5344CB8AC3E}">
        <p14:creationId xmlns:p14="http://schemas.microsoft.com/office/powerpoint/2010/main" val="220134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36538" y="731838"/>
            <a:ext cx="6413500" cy="3608387"/>
          </a:xfrm>
        </p:spPr>
        <p:style>
          <a:lnRef idx="2">
            <a:schemeClr val="accent1">
              <a:shade val="50000"/>
            </a:schemeClr>
          </a:lnRef>
          <a:fillRef idx="1">
            <a:schemeClr val="accent1"/>
          </a:fillRef>
          <a:effectRef idx="0">
            <a:schemeClr val="accent1"/>
          </a:effectRef>
          <a:fontRef idx="minor">
            <a:schemeClr val="lt1"/>
          </a:fontRef>
        </p:style>
      </p:sp>
      <p:sp>
        <p:nvSpPr>
          <p:cNvPr id="3" name="Figura a mano libera 2"/>
          <p:cNvSpPr/>
          <p:nvPr/>
        </p:nvSpPr>
        <p:spPr>
          <a:xfrm>
            <a:off x="689040" y="4570560"/>
            <a:ext cx="5508720" cy="433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it-IT" sz="24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Tree>
    <p:extLst>
      <p:ext uri="{BB962C8B-B14F-4D97-AF65-F5344CB8AC3E}">
        <p14:creationId xmlns:p14="http://schemas.microsoft.com/office/powerpoint/2010/main" val="58127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igura a mano libera 1"/>
          <p:cNvSpPr/>
          <p:nvPr/>
        </p:nvSpPr>
        <p:spPr>
          <a:xfrm>
            <a:off x="3971880" y="883116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fld id="{A2452B28-DCAA-403F-B807-B0D02B61D91B}" type="slidenum">
              <a:rPr kumimoji="0"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t>4</a:t>
            </a:fld>
            <a:endParaRPr kumimoji="0" lang="en-CA" sz="1000" b="0" i="1"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
        <p:nvSpPr>
          <p:cNvPr id="3" name="Figura a mano libera 2"/>
          <p:cNvSpPr/>
          <p:nvPr/>
        </p:nvSpPr>
        <p:spPr>
          <a:xfrm>
            <a:off x="0" y="883116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b" anchorCtr="0" compatLnSpc="1">
            <a:noAutofit/>
          </a:bodyPr>
          <a:lstStyle/>
          <a:p>
            <a:pPr marL="0" marR="0" lvl="0" indent="0" algn="l"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CA" sz="1000" b="0" i="1"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
        <p:nvSpPr>
          <p:cNvPr id="4" name="Figura a mano libera 3"/>
          <p:cNvSpPr/>
          <p:nvPr/>
        </p:nvSpPr>
        <p:spPr>
          <a:xfrm>
            <a:off x="0" y="-144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t" anchorCtr="0" compatLnSpc="1">
            <a:noAutofit/>
          </a:bodyPr>
          <a:lstStyle/>
          <a:p>
            <a:pPr marL="0" marR="0" lvl="0" indent="0" algn="l"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CA" sz="1000" b="0" i="1"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
        <p:nvSpPr>
          <p:cNvPr id="5" name="Figura a mano libera 4"/>
          <p:cNvSpPr/>
          <p:nvPr/>
        </p:nvSpPr>
        <p:spPr>
          <a:xfrm>
            <a:off x="3971880" y="-144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t"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CA" sz="1000" b="0" i="1"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
        <p:nvSpPr>
          <p:cNvPr id="6" name="Segnaposto immagine diapositiva 5"/>
          <p:cNvSpPr>
            <a:spLocks noGrp="1" noRot="1" noChangeAspect="1"/>
          </p:cNvSpPr>
          <p:nvPr>
            <p:ph type="sldImg"/>
          </p:nvPr>
        </p:nvSpPr>
        <p:spPr>
          <a:xfrm>
            <a:off x="411163" y="698500"/>
            <a:ext cx="6192837" cy="3484563"/>
          </a:xfrm>
        </p:spPr>
        <p:style>
          <a:lnRef idx="2">
            <a:schemeClr val="accent1">
              <a:shade val="50000"/>
            </a:schemeClr>
          </a:lnRef>
          <a:fillRef idx="1">
            <a:schemeClr val="accent1"/>
          </a:fillRef>
          <a:effectRef idx="0">
            <a:schemeClr val="accent1"/>
          </a:effectRef>
          <a:fontRef idx="minor">
            <a:schemeClr val="lt1"/>
          </a:fontRef>
        </p:style>
      </p:sp>
      <p:sp>
        <p:nvSpPr>
          <p:cNvPr id="7" name="Figura a mano libera 6"/>
          <p:cNvSpPr/>
          <p:nvPr/>
        </p:nvSpPr>
        <p:spPr>
          <a:xfrm>
            <a:off x="934920" y="4414680"/>
            <a:ext cx="5140440" cy="4183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1">
            <a:noAutofit/>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rPr>
              <a:t>The location and attribute information is stored inside your computer and a GIS links the two types of information  together. It uses a map to display the location information and a table to display the attribute information.</a:t>
            </a: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rPr>
              <a:t>There is a constant link between the location and attribute information - when Manitoba is highlighted on the map, it is also highlighted in the table.</a:t>
            </a:r>
          </a:p>
        </p:txBody>
      </p:sp>
    </p:spTree>
    <p:extLst>
      <p:ext uri="{BB962C8B-B14F-4D97-AF65-F5344CB8AC3E}">
        <p14:creationId xmlns:p14="http://schemas.microsoft.com/office/powerpoint/2010/main" val="1378956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igura a mano libera 1"/>
          <p:cNvSpPr/>
          <p:nvPr/>
        </p:nvSpPr>
        <p:spPr>
          <a:xfrm>
            <a:off x="3971880" y="883116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fld id="{034ECD22-6001-4D37-BB36-42463ED335A5}" type="slidenum">
              <a:rPr kumimoji="0"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t>5</a:t>
            </a:fld>
            <a:endParaRPr kumimoji="0" lang="en-CA" sz="1000" b="0" i="1"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
        <p:nvSpPr>
          <p:cNvPr id="3" name="Figura a mano libera 2"/>
          <p:cNvSpPr/>
          <p:nvPr/>
        </p:nvSpPr>
        <p:spPr>
          <a:xfrm>
            <a:off x="0" y="883116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b" anchorCtr="0" compatLnSpc="1">
            <a:noAutofit/>
          </a:bodyPr>
          <a:lstStyle/>
          <a:p>
            <a:pPr marL="0" marR="0" lvl="0" indent="0" algn="l"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CA" sz="1000" b="0" i="1"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
        <p:nvSpPr>
          <p:cNvPr id="4" name="Figura a mano libera 3"/>
          <p:cNvSpPr/>
          <p:nvPr/>
        </p:nvSpPr>
        <p:spPr>
          <a:xfrm>
            <a:off x="0" y="-144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t" anchorCtr="0" compatLnSpc="1">
            <a:noAutofit/>
          </a:bodyPr>
          <a:lstStyle/>
          <a:p>
            <a:pPr marL="0" marR="0" lvl="0" indent="0" algn="l"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CA" sz="1000" b="0" i="1"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
        <p:nvSpPr>
          <p:cNvPr id="5" name="Figura a mano libera 4"/>
          <p:cNvSpPr/>
          <p:nvPr/>
        </p:nvSpPr>
        <p:spPr>
          <a:xfrm>
            <a:off x="3971880" y="-1440"/>
            <a:ext cx="3038400" cy="465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19080" tIns="0" rIns="19080" bIns="0" anchor="t"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CA" sz="1000" b="0" i="1"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
        <p:nvSpPr>
          <p:cNvPr id="6" name="Segnaposto immagine diapositiva 5"/>
          <p:cNvSpPr>
            <a:spLocks noGrp="1" noRot="1" noChangeAspect="1"/>
          </p:cNvSpPr>
          <p:nvPr>
            <p:ph type="sldImg"/>
          </p:nvPr>
        </p:nvSpPr>
        <p:spPr>
          <a:xfrm>
            <a:off x="411163" y="698500"/>
            <a:ext cx="6192837" cy="3484563"/>
          </a:xfrm>
        </p:spPr>
        <p:style>
          <a:lnRef idx="2">
            <a:schemeClr val="accent1">
              <a:shade val="50000"/>
            </a:schemeClr>
          </a:lnRef>
          <a:fillRef idx="1">
            <a:schemeClr val="accent1"/>
          </a:fillRef>
          <a:effectRef idx="0">
            <a:schemeClr val="accent1"/>
          </a:effectRef>
          <a:fontRef idx="minor">
            <a:schemeClr val="lt1"/>
          </a:fontRef>
        </p:style>
      </p:sp>
      <p:sp>
        <p:nvSpPr>
          <p:cNvPr id="7" name="Figura a mano libera 6"/>
          <p:cNvSpPr/>
          <p:nvPr/>
        </p:nvSpPr>
        <p:spPr>
          <a:xfrm>
            <a:off x="934920" y="4414680"/>
            <a:ext cx="5140440" cy="4183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1">
            <a:noAutofit/>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rPr>
              <a:t>Using GIS you can ask questions related to either the location or the attribute information. The power behind a GIS is the ability you now  have to ask questions using the two types of information that are housed in a GIS.</a:t>
            </a: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rPr>
              <a:t>We can ask a spatial question such as "Which provinces border on Saskatchewan?" In this case, we are asking a question relating to the location information so the GIS is going to go the map to answer this question. It will highlight all those provinces that answer the question. However, it is important to remember that those same provinces will also be highlighted in the table, thus demonstrating the link between the two types of information.</a:t>
            </a: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rPr>
              <a:t>On the other hand we can ask a question that relates to the attribute information such as "How many provinces have more than 1.5 million people?" In this case, the GIS will go to the table, where the attribute information is stored, and highlight those provinces that meet these criteria. Keep in mind that the same provinces will also be highlighted on the map.  </a:t>
            </a: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a:p>
            <a:pPr marL="0" marR="0" lvl="0" indent="0" algn="l" defTabSz="914400" rtl="0" eaLnBrk="1" fontAlgn="auto" latinLnBrk="0" hangingPunct="0">
              <a:lnSpc>
                <a:spcPct val="100000"/>
              </a:lnSpc>
              <a:spcBef>
                <a:spcPts val="44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en-US" sz="1200" b="0" i="0" u="none" strike="noStrike" kern="1200" cap="none" spc="0" normalizeH="0" baseline="0" noProof="0">
              <a:ln>
                <a:noFill/>
              </a:ln>
              <a:solidFill>
                <a:srgbClr val="000000"/>
              </a:solidFill>
              <a:effectLst/>
              <a:uLnTx/>
              <a:uFillTx/>
              <a:latin typeface="Times New Roman" pitchFamily="18"/>
              <a:ea typeface="DejaVu Sans" pitchFamily="2"/>
              <a:cs typeface="DejaVu Sans" pitchFamily="2"/>
            </a:endParaRPr>
          </a:p>
        </p:txBody>
      </p:sp>
    </p:spTree>
    <p:extLst>
      <p:ext uri="{BB962C8B-B14F-4D97-AF65-F5344CB8AC3E}">
        <p14:creationId xmlns:p14="http://schemas.microsoft.com/office/powerpoint/2010/main" val="513237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ustomShape 1"/>
          <p:cNvSpPr/>
          <p:nvPr/>
        </p:nvSpPr>
        <p:spPr>
          <a:xfrm>
            <a:off x="756000" y="5078880"/>
            <a:ext cx="6048000" cy="481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9397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ustomShape 1"/>
          <p:cNvSpPr/>
          <p:nvPr/>
        </p:nvSpPr>
        <p:spPr>
          <a:xfrm>
            <a:off x="756000" y="5078880"/>
            <a:ext cx="6048000" cy="481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659317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1"/>
          <p:cNvSpPr/>
          <p:nvPr/>
        </p:nvSpPr>
        <p:spPr>
          <a:xfrm>
            <a:off x="759600" y="5344200"/>
            <a:ext cx="6072480" cy="49579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039375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1"/>
          <p:cNvSpPr/>
          <p:nvPr/>
        </p:nvSpPr>
        <p:spPr>
          <a:xfrm>
            <a:off x="756000" y="5078880"/>
            <a:ext cx="6048000" cy="481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853908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4C93320-0E4D-4951-A9E6-FA6FEC32E4CE}" type="slidenum">
              <a:rPr lang="it-IT" smtClean="0"/>
              <a:pPr/>
              <a:t>‹N›</a:t>
            </a:fld>
            <a:endParaRPr lang="it-IT"/>
          </a:p>
        </p:txBody>
      </p:sp>
    </p:spTree>
    <p:extLst>
      <p:ext uri="{BB962C8B-B14F-4D97-AF65-F5344CB8AC3E}">
        <p14:creationId xmlns:p14="http://schemas.microsoft.com/office/powerpoint/2010/main" val="1726913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C128F4B-B6EE-4066-AA57-2E5751D3DFD5}" type="slidenum">
              <a:rPr lang="it-IT" smtClean="0"/>
              <a:pPr/>
              <a:t>‹N›</a:t>
            </a:fld>
            <a:endParaRPr lang="it-IT"/>
          </a:p>
        </p:txBody>
      </p:sp>
    </p:spTree>
    <p:extLst>
      <p:ext uri="{BB962C8B-B14F-4D97-AF65-F5344CB8AC3E}">
        <p14:creationId xmlns:p14="http://schemas.microsoft.com/office/powerpoint/2010/main" val="3568731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2567" y="463550"/>
            <a:ext cx="2588684" cy="60388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14401" y="463550"/>
            <a:ext cx="7564967" cy="6038850"/>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E7DAB99-954F-475D-A53F-B2E045F7DC17}" type="slidenum">
              <a:rPr lang="it-IT" smtClean="0"/>
              <a:pPr/>
              <a:t>‹N›</a:t>
            </a:fld>
            <a:endParaRPr lang="it-IT"/>
          </a:p>
        </p:txBody>
      </p:sp>
    </p:spTree>
    <p:extLst>
      <p:ext uri="{BB962C8B-B14F-4D97-AF65-F5344CB8AC3E}">
        <p14:creationId xmlns:p14="http://schemas.microsoft.com/office/powerpoint/2010/main" val="3444476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4387D7-1D2F-4D69-B107-596DEB0F618B}" type="slidenum">
              <a:rPr lang="it-IT" smtClean="0"/>
              <a:pPr/>
              <a:t>‹N›</a:t>
            </a:fld>
            <a:endParaRPr lang="it-IT"/>
          </a:p>
        </p:txBody>
      </p:sp>
    </p:spTree>
    <p:extLst>
      <p:ext uri="{BB962C8B-B14F-4D97-AF65-F5344CB8AC3E}">
        <p14:creationId xmlns:p14="http://schemas.microsoft.com/office/powerpoint/2010/main" val="2982018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F67798D-B374-43CB-B301-0B3A859B68D7}" type="slidenum">
              <a:rPr lang="it-IT" smtClean="0"/>
              <a:pPr/>
              <a:t>‹N›</a:t>
            </a:fld>
            <a:endParaRPr lang="it-IT"/>
          </a:p>
        </p:txBody>
      </p:sp>
    </p:spTree>
    <p:extLst>
      <p:ext uri="{BB962C8B-B14F-4D97-AF65-F5344CB8AC3E}">
        <p14:creationId xmlns:p14="http://schemas.microsoft.com/office/powerpoint/2010/main" val="270215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1" y="1981200"/>
            <a:ext cx="5075767" cy="452120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3367" y="1981200"/>
            <a:ext cx="5077884" cy="452120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7F5E2F-CEA8-4142-BFAD-9EDB749DDAE1}" type="slidenum">
              <a:rPr lang="it-IT" smtClean="0"/>
              <a:pPr/>
              <a:t>‹N›</a:t>
            </a:fld>
            <a:endParaRPr lang="it-IT"/>
          </a:p>
        </p:txBody>
      </p:sp>
    </p:spTree>
    <p:extLst>
      <p:ext uri="{BB962C8B-B14F-4D97-AF65-F5344CB8AC3E}">
        <p14:creationId xmlns:p14="http://schemas.microsoft.com/office/powerpoint/2010/main" val="2474352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AE70434-898F-474C-B725-6D9F90826652}" type="slidenum">
              <a:rPr lang="it-IT" smtClean="0"/>
              <a:pPr/>
              <a:t>‹N›</a:t>
            </a:fld>
            <a:endParaRPr lang="it-IT"/>
          </a:p>
        </p:txBody>
      </p:sp>
    </p:spTree>
    <p:extLst>
      <p:ext uri="{BB962C8B-B14F-4D97-AF65-F5344CB8AC3E}">
        <p14:creationId xmlns:p14="http://schemas.microsoft.com/office/powerpoint/2010/main" val="3832882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3BFB297-0971-4D54-9A80-2E2119B9D67B}" type="slidenum">
              <a:rPr lang="it-IT" smtClean="0"/>
              <a:pPr/>
              <a:t>‹N›</a:t>
            </a:fld>
            <a:endParaRPr lang="it-IT"/>
          </a:p>
        </p:txBody>
      </p:sp>
    </p:spTree>
    <p:extLst>
      <p:ext uri="{BB962C8B-B14F-4D97-AF65-F5344CB8AC3E}">
        <p14:creationId xmlns:p14="http://schemas.microsoft.com/office/powerpoint/2010/main" val="2742712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6FA275E-F357-41D9-86C1-64DD2B03DC9D}" type="slidenum">
              <a:rPr lang="it-IT" smtClean="0"/>
              <a:pPr/>
              <a:t>‹N›</a:t>
            </a:fld>
            <a:endParaRPr lang="it-IT"/>
          </a:p>
        </p:txBody>
      </p:sp>
    </p:spTree>
    <p:extLst>
      <p:ext uri="{BB962C8B-B14F-4D97-AF65-F5344CB8AC3E}">
        <p14:creationId xmlns:p14="http://schemas.microsoft.com/office/powerpoint/2010/main" val="1851807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999171C-992E-47A6-889C-7384B7B679D7}" type="slidenum">
              <a:rPr lang="it-IT" smtClean="0"/>
              <a:pPr/>
              <a:t>‹N›</a:t>
            </a:fld>
            <a:endParaRPr lang="it-IT"/>
          </a:p>
        </p:txBody>
      </p:sp>
    </p:spTree>
    <p:extLst>
      <p:ext uri="{BB962C8B-B14F-4D97-AF65-F5344CB8AC3E}">
        <p14:creationId xmlns:p14="http://schemas.microsoft.com/office/powerpoint/2010/main" val="361567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24CDA13-A316-473F-BE1B-E25E77A1830B}" type="slidenum">
              <a:rPr lang="it-IT" smtClean="0"/>
              <a:pPr/>
              <a:t>‹N›</a:t>
            </a:fld>
            <a:endParaRPr lang="it-IT"/>
          </a:p>
        </p:txBody>
      </p:sp>
    </p:spTree>
    <p:extLst>
      <p:ext uri="{BB962C8B-B14F-4D97-AF65-F5344CB8AC3E}">
        <p14:creationId xmlns:p14="http://schemas.microsoft.com/office/powerpoint/2010/main" val="200250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913920" y="463320"/>
            <a:ext cx="10356960" cy="1430280"/>
          </a:xfrm>
          <a:prstGeom prst="rect">
            <a:avLst/>
          </a:prstGeom>
          <a:noFill/>
          <a:ln>
            <a:noFill/>
          </a:ln>
        </p:spPr>
        <p:txBody>
          <a:bodyPr vert="horz" lIns="90000" tIns="46800" rIns="90000" bIns="46800" anchor="ctr" anchorCtr="0" compatLnSpc="1"/>
          <a:lstStyle/>
          <a:p>
            <a:endParaRPr lang="it-IT"/>
          </a:p>
        </p:txBody>
      </p:sp>
      <p:sp>
        <p:nvSpPr>
          <p:cNvPr id="3" name="Segnaposto testo 2"/>
          <p:cNvSpPr txBox="1">
            <a:spLocks noGrp="1"/>
          </p:cNvSpPr>
          <p:nvPr>
            <p:ph type="body" idx="1"/>
          </p:nvPr>
        </p:nvSpPr>
        <p:spPr>
          <a:xfrm>
            <a:off x="913920" y="1980720"/>
            <a:ext cx="10356960" cy="4521240"/>
          </a:xfrm>
          <a:prstGeom prst="rect">
            <a:avLst/>
          </a:prstGeom>
          <a:noFill/>
          <a:ln>
            <a:noFill/>
          </a:ln>
        </p:spPr>
        <p:txBody>
          <a:bodyPr vert="horz" lIns="90000" tIns="46800" rIns="90000" bIns="46800" anchor="t" anchorCtr="0" compatLnSpc="1">
            <a:no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txBox="1">
            <a:spLocks noGrp="1"/>
          </p:cNvSpPr>
          <p:nvPr>
            <p:ph type="dt" sz="half" idx="2"/>
          </p:nvPr>
        </p:nvSpPr>
        <p:spPr>
          <a:xfrm>
            <a:off x="914399" y="6248520"/>
            <a:ext cx="2533440" cy="452160"/>
          </a:xfrm>
          <a:prstGeom prst="rect">
            <a:avLst/>
          </a:prstGeom>
          <a:noFill/>
          <a:ln>
            <a:noFill/>
          </a:ln>
        </p:spPr>
        <p:txBody>
          <a:bodyPr vert="horz" wrap="square" lIns="90000" tIns="46800" rIns="90000" bIns="46800" anchor="t" anchorCtr="0" compatLnSpc="1">
            <a:noAutofit/>
          </a:bodyPr>
          <a:lstStyle>
            <a:lvl1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2400" b="0" i="0" u="none" strike="noStrike" baseline="0">
                <a:solidFill>
                  <a:srgbClr val="000000"/>
                </a:solidFill>
                <a:latin typeface="Times New Roman" pitchFamily="18"/>
                <a:ea typeface="DejaVu Sans" pitchFamily="2"/>
                <a:cs typeface="DejaVu Sans" pitchFamily="2"/>
              </a:defRPr>
            </a:lvl1pPr>
          </a:lstStyle>
          <a:p>
            <a:endParaRPr lang="it-IT"/>
          </a:p>
        </p:txBody>
      </p:sp>
      <p:sp>
        <p:nvSpPr>
          <p:cNvPr id="5" name="Segnaposto piè di pagina 4"/>
          <p:cNvSpPr txBox="1">
            <a:spLocks noGrp="1"/>
          </p:cNvSpPr>
          <p:nvPr>
            <p:ph type="ftr" sz="quarter" idx="3"/>
          </p:nvPr>
        </p:nvSpPr>
        <p:spPr>
          <a:xfrm>
            <a:off x="4165439" y="6248520"/>
            <a:ext cx="3854400" cy="452160"/>
          </a:xfrm>
          <a:prstGeom prst="rect">
            <a:avLst/>
          </a:prstGeom>
          <a:noFill/>
          <a:ln>
            <a:noFill/>
          </a:ln>
        </p:spPr>
        <p:txBody>
          <a:bodyPr vert="horz" wrap="square" lIns="90000" tIns="46800" rIns="90000" bIns="46800" anchor="t" anchorCtr="0" compatLnSpc="1">
            <a:noAutofit/>
          </a:bodyPr>
          <a:lstStyle>
            <a:lvl1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2400" b="0" i="0" u="none" strike="noStrike" baseline="0">
                <a:solidFill>
                  <a:srgbClr val="000000"/>
                </a:solidFill>
                <a:latin typeface="Times New Roman" pitchFamily="18"/>
                <a:ea typeface="DejaVu Sans" pitchFamily="2"/>
                <a:cs typeface="DejaVu Sans" pitchFamily="2"/>
              </a:defRPr>
            </a:lvl1pPr>
          </a:lstStyle>
          <a:p>
            <a:endParaRPr lang="it-IT"/>
          </a:p>
        </p:txBody>
      </p:sp>
      <p:sp>
        <p:nvSpPr>
          <p:cNvPr id="6" name="Segnaposto numero diapositiva 5"/>
          <p:cNvSpPr txBox="1">
            <a:spLocks noGrp="1"/>
          </p:cNvSpPr>
          <p:nvPr>
            <p:ph type="sldNum" sz="quarter" idx="4"/>
          </p:nvPr>
        </p:nvSpPr>
        <p:spPr>
          <a:xfrm>
            <a:off x="8736959" y="6248520"/>
            <a:ext cx="2533920" cy="452160"/>
          </a:xfrm>
          <a:prstGeom prst="rect">
            <a:avLst/>
          </a:prstGeom>
          <a:noFill/>
          <a:ln>
            <a:noFill/>
          </a:ln>
        </p:spPr>
        <p:txBody>
          <a:bodyPr vert="horz" wrap="square" lIns="90000" tIns="46800" rIns="90000" bIns="46800" anchor="t" anchorCtr="0" compatLnSpc="1">
            <a:noAutofit/>
          </a:bodyPr>
          <a:lstStyle>
            <a:lvl1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2400" b="0" i="0" u="none" strike="noStrike" baseline="0">
                <a:solidFill>
                  <a:srgbClr val="000000"/>
                </a:solidFill>
                <a:latin typeface="Times New Roman" pitchFamily="18"/>
                <a:ea typeface="DejaVu Sans" pitchFamily="2"/>
                <a:cs typeface="DejaVu Sans" pitchFamily="2"/>
              </a:defRPr>
            </a:lvl1pPr>
          </a:lstStyle>
          <a:p>
            <a:fld id="{E78E0445-5DF5-42D7-9D32-1C0CD5B686E3}" type="slidenum">
              <a:rPr lang="it-IT" smtClean="0"/>
              <a:pPr/>
              <a:t>‹N›</a:t>
            </a:fld>
            <a:endParaRPr lang="it-IT"/>
          </a:p>
        </p:txBody>
      </p:sp>
    </p:spTree>
    <p:extLst>
      <p:ext uri="{BB962C8B-B14F-4D97-AF65-F5344CB8AC3E}">
        <p14:creationId xmlns:p14="http://schemas.microsoft.com/office/powerpoint/2010/main" val="1385714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it-IT" sz="4400" b="0" i="0" u="none" strike="noStrike" cap="none" baseline="0">
          <a:ln>
            <a:noFill/>
          </a:ln>
          <a:solidFill>
            <a:srgbClr val="000000"/>
          </a:solidFill>
          <a:highlight>
            <a:scrgbClr r="0" g="0" b="0">
              <a:alpha val="0"/>
            </a:scrgbClr>
          </a:highlight>
          <a:latin typeface="Times New Roman" pitchFamily="18"/>
          <a:ea typeface="DejaVu Sans" pitchFamily="2"/>
          <a:cs typeface="DejaVu Sans" pitchFamily="2"/>
        </a:defRPr>
      </a:lvl1pPr>
    </p:titleStyle>
    <p:bodyStyle>
      <a:lvl1pPr marL="342720" marR="0" indent="-342720" algn="l" rtl="0" hangingPunct="0">
        <a:lnSpc>
          <a:spcPct val="100000"/>
        </a:lnSpc>
        <a:spcBef>
          <a:spcPts val="799"/>
        </a:spcBef>
        <a:spcAft>
          <a:spcPts val="0"/>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it-IT" sz="3200" b="0" i="0" u="none" strike="noStrike" cap="none" baseline="0">
          <a:ln>
            <a:noFill/>
          </a:ln>
          <a:solidFill>
            <a:srgbClr val="000000"/>
          </a:solidFill>
          <a:highlight>
            <a:scrgbClr r="0" g="0" b="0">
              <a:alpha val="0"/>
            </a:scrgbClr>
          </a:highlight>
          <a:latin typeface="Times New Roman" pitchFamily="18"/>
          <a:ea typeface="DejaVu Sans" pitchFamily="2"/>
          <a:cs typeface="DejaVu San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wmf"/><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0.m4a"/><Relationship Id="rId7" Type="http://schemas.openxmlformats.org/officeDocument/2006/relationships/image" Target="../media/image19.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10.m4a"/></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audio" Target="../media/media11.m4a"/><Relationship Id="rId7" Type="http://schemas.openxmlformats.org/officeDocument/2006/relationships/notesSlide" Target="../notesSlides/notesSlide10.xml"/><Relationship Id="rId2" Type="http://schemas.microsoft.com/office/2007/relationships/media" Target="../media/media11.m4a"/><Relationship Id="rId1" Type="http://schemas.openxmlformats.org/officeDocument/2006/relationships/vmlDrawing" Target="../drawings/vmlDrawing3.v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audio" Target="../media/media12.m4a"/><Relationship Id="rId10" Type="http://schemas.openxmlformats.org/officeDocument/2006/relationships/image" Target="../media/image21.jpeg"/><Relationship Id="rId4" Type="http://schemas.microsoft.com/office/2007/relationships/media" Target="../media/media12.m4a"/><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openxmlformats.org/officeDocument/2006/relationships/image" Target="../media/image5.emf"/><Relationship Id="rId2" Type="http://schemas.microsoft.com/office/2007/relationships/media" Target="../media/media3.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4.m4a"/><Relationship Id="rId7" Type="http://schemas.openxmlformats.org/officeDocument/2006/relationships/image" Target="../media/image9.png"/><Relationship Id="rId2" Type="http://schemas.microsoft.com/office/2007/relationships/media" Target="../media/media4.m4a"/><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notesSlide" Target="../notesSlides/notesSlide4.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7.wm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563418" y="404280"/>
            <a:ext cx="10972799" cy="1143000"/>
          </a:xfrm>
        </p:spPr>
        <p:txBody>
          <a:bodyPr wrap="square">
            <a:noAutofit/>
          </a:bodyPr>
          <a:lstStyle/>
          <a:p>
            <a:pPr lvl="0"/>
            <a:r>
              <a:rPr lang="it-IT" dirty="0" smtClean="0"/>
              <a:t>Un GIS ci permette di descrivere il mondo</a:t>
            </a:r>
            <a:endParaRPr lang="it-IT" dirty="0"/>
          </a:p>
        </p:txBody>
      </p:sp>
      <p:sp>
        <p:nvSpPr>
          <p:cNvPr id="3" name="Segnaposto testo 2"/>
          <p:cNvSpPr txBox="1">
            <a:spLocks noGrp="1"/>
          </p:cNvSpPr>
          <p:nvPr>
            <p:ph type="body" idx="4294967295"/>
          </p:nvPr>
        </p:nvSpPr>
        <p:spPr>
          <a:xfrm>
            <a:off x="110837" y="1828440"/>
            <a:ext cx="5604284" cy="1379809"/>
          </a:xfrm>
        </p:spPr>
        <p:txBody>
          <a:bodyPr wrap="square"/>
          <a:lstStyle/>
          <a:p>
            <a:pPr indent="-338040">
              <a:spcBef>
                <a:spcPts val="697"/>
              </a:spcBef>
            </a:pPr>
            <a:r>
              <a:rPr lang="it-IT" sz="2800" dirty="0" smtClean="0"/>
              <a:t>Possiamo descrivere ogni elemento della superficie terrestre in due modi</a:t>
            </a:r>
            <a:endParaRPr lang="it-IT" sz="2800" dirty="0"/>
          </a:p>
        </p:txBody>
      </p:sp>
      <p:pic>
        <p:nvPicPr>
          <p:cNvPr id="4" name="Immagine 3">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5465640" y="1523881"/>
            <a:ext cx="2382840" cy="3468959"/>
          </a:xfrm>
          <a:prstGeom prst="rect">
            <a:avLst/>
          </a:prstGeom>
          <a:noFill/>
          <a:ln>
            <a:noFill/>
          </a:ln>
        </p:spPr>
      </p:pic>
      <p:grpSp>
        <p:nvGrpSpPr>
          <p:cNvPr id="5" name="Gruppo 4"/>
          <p:cNvGrpSpPr/>
          <p:nvPr/>
        </p:nvGrpSpPr>
        <p:grpSpPr>
          <a:xfrm>
            <a:off x="6858120" y="2971441"/>
            <a:ext cx="3805200" cy="3181679"/>
            <a:chOff x="5334120" y="2971440"/>
            <a:chExt cx="3805200" cy="3181679"/>
          </a:xfrm>
        </p:grpSpPr>
        <p:grpSp>
          <p:nvGrpSpPr>
            <p:cNvPr id="6" name="Gruppo 5"/>
            <p:cNvGrpSpPr/>
            <p:nvPr/>
          </p:nvGrpSpPr>
          <p:grpSpPr>
            <a:xfrm>
              <a:off x="5943600" y="2971440"/>
              <a:ext cx="3195720" cy="3181679"/>
              <a:chOff x="5943600" y="2971440"/>
              <a:chExt cx="3195720" cy="3181679"/>
            </a:xfrm>
          </p:grpSpPr>
          <p:pic>
            <p:nvPicPr>
              <p:cNvPr id="7" name="Immagine 6">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6400799" y="3643199"/>
                <a:ext cx="2381399" cy="2509920"/>
              </a:xfrm>
              <a:prstGeom prst="rect">
                <a:avLst/>
              </a:prstGeom>
              <a:noFill/>
              <a:ln>
                <a:noFill/>
              </a:ln>
            </p:spPr>
          </p:pic>
          <p:sp>
            <p:nvSpPr>
              <p:cNvPr id="8" name="Figura a mano libera 7"/>
              <p:cNvSpPr/>
              <p:nvPr/>
            </p:nvSpPr>
            <p:spPr>
              <a:xfrm>
                <a:off x="5943600" y="2971440"/>
                <a:ext cx="3195720" cy="642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spAutoFit/>
              </a:bodyPr>
              <a:lstStyle/>
              <a:p>
                <a:pPr algn="ct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b="1" i="1">
                    <a:solidFill>
                      <a:srgbClr val="000000"/>
                    </a:solidFill>
                    <a:effectLst>
                      <a:outerShdw dist="17961" dir="2700000">
                        <a:scrgbClr r="0" g="0" b="0"/>
                      </a:outerShdw>
                    </a:effectLst>
                    <a:latin typeface="Arial" pitchFamily="34"/>
                    <a:ea typeface="DejaVu Sans" pitchFamily="2"/>
                    <a:cs typeface="DejaVu Sans" pitchFamily="2"/>
                  </a:rPr>
                  <a:t>Informazioni descrittive:</a:t>
                </a:r>
              </a:p>
              <a:p>
                <a:pPr algn="ct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b="1" i="1">
                    <a:solidFill>
                      <a:srgbClr val="000000"/>
                    </a:solidFill>
                    <a:effectLst>
                      <a:outerShdw dist="17961" dir="2700000">
                        <a:scrgbClr r="0" g="0" b="0"/>
                      </a:outerShdw>
                    </a:effectLst>
                    <a:latin typeface="Arial" pitchFamily="34"/>
                    <a:ea typeface="DejaVu Sans" pitchFamily="2"/>
                    <a:cs typeface="DejaVu Sans" pitchFamily="2"/>
                  </a:rPr>
                  <a:t>che cos'è?</a:t>
                </a:r>
              </a:p>
            </p:txBody>
          </p:sp>
          <p:sp>
            <p:nvSpPr>
              <p:cNvPr id="9" name="Figura a mano libera 8"/>
              <p:cNvSpPr/>
              <p:nvPr/>
            </p:nvSpPr>
            <p:spPr>
              <a:xfrm>
                <a:off x="6858000" y="3772800"/>
                <a:ext cx="1596960" cy="1739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sp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a:solidFill>
                      <a:srgbClr val="000000"/>
                    </a:solidFill>
                    <a:effectLst>
                      <a:outerShdw dist="17961" dir="2700000">
                        <a:scrgbClr r="0" g="0" b="0"/>
                      </a:outerShdw>
                    </a:effectLst>
                    <a:latin typeface="Arial" pitchFamily="34"/>
                    <a:ea typeface="DejaVu Sans" pitchFamily="2"/>
                    <a:cs typeface="DejaVu Sans" pitchFamily="2"/>
                  </a:rPr>
                  <a:t>Specie: quercia</a:t>
                </a:r>
              </a:p>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a:solidFill>
                      <a:srgbClr val="000000"/>
                    </a:solidFill>
                    <a:effectLst>
                      <a:outerShdw dist="17961" dir="2700000">
                        <a:scrgbClr r="0" g="0" b="0"/>
                      </a:outerShdw>
                    </a:effectLst>
                    <a:latin typeface="Arial" pitchFamily="34"/>
                    <a:ea typeface="DejaVu Sans" pitchFamily="2"/>
                    <a:cs typeface="DejaVu Sans" pitchFamily="2"/>
                  </a:rPr>
                  <a:t>Altezza: 15 m</a:t>
                </a:r>
              </a:p>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a:solidFill>
                      <a:srgbClr val="000000"/>
                    </a:solidFill>
                    <a:effectLst>
                      <a:outerShdw dist="17961" dir="2700000">
                        <a:scrgbClr r="0" g="0" b="0"/>
                      </a:outerShdw>
                    </a:effectLst>
                    <a:latin typeface="Arial" pitchFamily="34"/>
                    <a:ea typeface="DejaVu Sans" pitchFamily="2"/>
                    <a:cs typeface="DejaVu Sans" pitchFamily="2"/>
                  </a:rPr>
                  <a:t>età: 75 anni</a:t>
                </a:r>
              </a:p>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a:solidFill>
                      <a:srgbClr val="000000"/>
                    </a:solidFill>
                    <a:effectLst>
                      <a:outerShdw dist="17961" dir="2700000">
                        <a:scrgbClr r="0" g="0" b="0"/>
                      </a:outerShdw>
                    </a:effectLst>
                    <a:latin typeface="Arial" pitchFamily="34"/>
                    <a:ea typeface="DejaVu Sans" pitchFamily="2"/>
                    <a:cs typeface="DejaVu Sans" pitchFamily="2"/>
                  </a:rPr>
                  <a:t>condizioni: buone</a:t>
                </a:r>
              </a:p>
            </p:txBody>
          </p:sp>
        </p:grpSp>
        <p:sp>
          <p:nvSpPr>
            <p:cNvPr id="10" name="Connettore diritto 9"/>
            <p:cNvSpPr/>
            <p:nvPr/>
          </p:nvSpPr>
          <p:spPr>
            <a:xfrm>
              <a:off x="5334120" y="3948120"/>
              <a:ext cx="1595159" cy="604799"/>
            </a:xfrm>
            <a:prstGeom prst="line">
              <a:avLst/>
            </a:prstGeom>
            <a:noFill/>
            <a:ln w="57240">
              <a:solidFill>
                <a:srgbClr val="FFFF00"/>
              </a:solidFill>
              <a:prstDash val="solid"/>
              <a:miter/>
              <a:tailEnd type="arrow"/>
            </a:ln>
          </p:spPr>
          <p:txBody>
            <a:bodyPr vert="horz" wrap="square" lIns="90000" tIns="46800" rIns="90000" bIns="46800" anchor="t" anchorCtr="0" compatLnSpc="1">
              <a:no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a:solidFill>
                  <a:srgbClr val="000000"/>
                </a:solidFill>
                <a:latin typeface="Times New Roman" pitchFamily="18"/>
                <a:ea typeface="DejaVu Sans" pitchFamily="2"/>
                <a:cs typeface="DejaVu Sans" pitchFamily="2"/>
              </a:endParaRPr>
            </a:p>
          </p:txBody>
        </p:sp>
      </p:grpSp>
      <p:grpSp>
        <p:nvGrpSpPr>
          <p:cNvPr id="11" name="Gruppo 10"/>
          <p:cNvGrpSpPr/>
          <p:nvPr/>
        </p:nvGrpSpPr>
        <p:grpSpPr>
          <a:xfrm>
            <a:off x="2552880" y="3280792"/>
            <a:ext cx="4186081" cy="2972049"/>
            <a:chOff x="1028879" y="3280791"/>
            <a:chExt cx="4186081" cy="2972049"/>
          </a:xfrm>
        </p:grpSpPr>
        <p:pic>
          <p:nvPicPr>
            <p:cNvPr id="12" name="Immagine 11">
              <a:extLst>
                <a:ext uri="{FF2B5EF4-FFF2-40B4-BE49-F238E27FC236}">
                  <a16:creationId xmlns:a16="http://schemas.microsoft.com/office/drawing/2014/main" id="{00000000-0000-0000-0000-000000000000}"/>
                </a:ext>
              </a:extLst>
            </p:cNvPr>
            <p:cNvPicPr>
              <a:picLocks noChangeAspect="1"/>
            </p:cNvPicPr>
            <p:nvPr/>
          </p:nvPicPr>
          <p:blipFill>
            <a:blip r:embed="rId7">
              <a:lum/>
              <a:alphaModFix/>
            </a:blip>
            <a:srcRect/>
            <a:stretch>
              <a:fillRect/>
            </a:stretch>
          </p:blipFill>
          <p:spPr>
            <a:xfrm>
              <a:off x="1104840" y="3986640"/>
              <a:ext cx="2357640" cy="2266200"/>
            </a:xfrm>
            <a:prstGeom prst="rect">
              <a:avLst/>
            </a:prstGeom>
            <a:noFill/>
            <a:ln>
              <a:noFill/>
            </a:ln>
          </p:spPr>
        </p:pic>
        <p:sp>
          <p:nvSpPr>
            <p:cNvPr id="13" name="Figura a mano libera 12"/>
            <p:cNvSpPr/>
            <p:nvPr/>
          </p:nvSpPr>
          <p:spPr>
            <a:xfrm>
              <a:off x="1028879" y="3280791"/>
              <a:ext cx="2814480"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spAutoFit/>
            </a:bodyPr>
            <a:lstStyle/>
            <a:p>
              <a:pPr algn="ct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600" b="1" i="1">
                  <a:solidFill>
                    <a:srgbClr val="000000"/>
                  </a:solidFill>
                  <a:effectLst>
                    <a:outerShdw dist="17961" dir="2700000">
                      <a:scrgbClr r="0" g="0" b="0"/>
                    </a:outerShdw>
                  </a:effectLst>
                  <a:latin typeface="Arial" pitchFamily="34"/>
                  <a:ea typeface="DejaVu Sans" pitchFamily="2"/>
                  <a:cs typeface="DejaVu Sans" pitchFamily="2"/>
                </a:rPr>
                <a:t>Informazioni sulla localizzazione: dove si trova?</a:t>
              </a:r>
            </a:p>
          </p:txBody>
        </p:sp>
        <p:sp>
          <p:nvSpPr>
            <p:cNvPr id="14" name="Figura a mano libera 13"/>
            <p:cNvSpPr/>
            <p:nvPr/>
          </p:nvSpPr>
          <p:spPr>
            <a:xfrm>
              <a:off x="2855400" y="4822743"/>
              <a:ext cx="1511161" cy="37151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CCFF">
                <a:alpha val="50000"/>
              </a:srgbClr>
            </a:solidFill>
            <a:ln>
              <a:noFill/>
              <a:prstDash val="solid"/>
            </a:ln>
          </p:spPr>
          <p:txBody>
            <a:bodyPr vert="horz" wrap="none" lIns="90000" tIns="46800" rIns="90000" bIns="46800" anchor="ctr" anchorCtr="0" compatLnSpc="1">
              <a:spAutoFit/>
            </a:bodyPr>
            <a:lstStyle/>
            <a:p>
              <a:pPr algn="ct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b="1" i="1">
                  <a:solidFill>
                    <a:srgbClr val="000000"/>
                  </a:solidFill>
                  <a:effectLst>
                    <a:outerShdw dist="17961" dir="2700000">
                      <a:scrgbClr r="0" g="0" b="0"/>
                    </a:outerShdw>
                  </a:effectLst>
                  <a:latin typeface="Arial" pitchFamily="34"/>
                  <a:ea typeface="DejaVu Sans" pitchFamily="2"/>
                  <a:cs typeface="DejaVu Sans" pitchFamily="2"/>
                </a:rPr>
                <a:t>51°N, 112°O</a:t>
              </a:r>
            </a:p>
          </p:txBody>
        </p:sp>
        <p:sp>
          <p:nvSpPr>
            <p:cNvPr id="15" name="Connettore diritto 14"/>
            <p:cNvSpPr/>
            <p:nvPr/>
          </p:nvSpPr>
          <p:spPr>
            <a:xfrm flipV="1">
              <a:off x="2324160" y="3906720"/>
              <a:ext cx="2890800" cy="843480"/>
            </a:xfrm>
            <a:prstGeom prst="line">
              <a:avLst/>
            </a:prstGeom>
            <a:noFill/>
            <a:ln w="57240">
              <a:solidFill>
                <a:srgbClr val="FFFF00"/>
              </a:solidFill>
              <a:prstDash val="solid"/>
              <a:miter/>
              <a:headEnd type="arrow"/>
            </a:ln>
          </p:spPr>
          <p:txBody>
            <a:bodyPr vert="horz" wrap="square" lIns="90000" tIns="46800" rIns="90000" bIns="46800" anchor="t" anchorCtr="0" compatLnSpc="1">
              <a:no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a:solidFill>
                  <a:srgbClr val="000000"/>
                </a:solidFill>
                <a:latin typeface="Times New Roman" pitchFamily="18"/>
                <a:ea typeface="DejaVu Sans" pitchFamily="2"/>
                <a:cs typeface="DejaVu Sans" pitchFamily="2"/>
              </a:endParaRPr>
            </a:p>
          </p:txBody>
        </p:sp>
      </p:grpSp>
      <p:pic>
        <p:nvPicPr>
          <p:cNvPr id="16"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99798" y="1828440"/>
            <a:ext cx="406400" cy="406400"/>
          </a:xfrm>
          <a:prstGeom prst="rect">
            <a:avLst/>
          </a:prstGeom>
        </p:spPr>
      </p:pic>
    </p:spTree>
    <p:extLst>
      <p:ext uri="{BB962C8B-B14F-4D97-AF65-F5344CB8AC3E}">
        <p14:creationId xmlns:p14="http://schemas.microsoft.com/office/powerpoint/2010/main" val="417222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89" fill="hold"/>
                                        <p:tgtEl>
                                          <p:spTgt spid="16"/>
                                        </p:tgtEl>
                                      </p:cBhvr>
                                    </p:cmd>
                                  </p:childTnLst>
                                </p:cTn>
                              </p:par>
                            </p:childTnLst>
                          </p:cTn>
                        </p:par>
                      </p:childTnLst>
                    </p:cTn>
                  </p:par>
                </p:childTnLst>
              </p:cTn>
              <p:nextCondLst>
                <p:cond evt="onClick" delay="0">
                  <p:tgtEl>
                    <p:spTgt spid="16"/>
                  </p:tgtEl>
                </p:cond>
              </p:nextCondLst>
            </p:seq>
            <p:audio>
              <p:cMediaNode vol="19388">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magine 120"/>
          <p:cNvPicPr/>
          <p:nvPr/>
        </p:nvPicPr>
        <p:blipFill>
          <a:blip r:embed="rId5"/>
          <a:stretch/>
        </p:blipFill>
        <p:spPr>
          <a:xfrm>
            <a:off x="7842031" y="12411"/>
            <a:ext cx="3122810" cy="6858295"/>
          </a:xfrm>
          <a:prstGeom prst="rect">
            <a:avLst/>
          </a:prstGeom>
          <a:ln>
            <a:noFill/>
          </a:ln>
        </p:spPr>
      </p:pic>
      <p:pic>
        <p:nvPicPr>
          <p:cNvPr id="122" name="Immagine 121"/>
          <p:cNvPicPr/>
          <p:nvPr/>
        </p:nvPicPr>
        <p:blipFill>
          <a:blip r:embed="rId6"/>
          <a:stretch/>
        </p:blipFill>
        <p:spPr>
          <a:xfrm>
            <a:off x="4372836" y="12411"/>
            <a:ext cx="3024181" cy="6858295"/>
          </a:xfrm>
          <a:prstGeom prst="rect">
            <a:avLst/>
          </a:prstGeom>
          <a:ln>
            <a:noFill/>
          </a:ln>
        </p:spPr>
      </p:pic>
      <p:sp>
        <p:nvSpPr>
          <p:cNvPr id="4" name="TextShape 1"/>
          <p:cNvSpPr txBox="1"/>
          <p:nvPr/>
        </p:nvSpPr>
        <p:spPr>
          <a:xfrm>
            <a:off x="12438" y="2401127"/>
            <a:ext cx="4137891" cy="1838363"/>
          </a:xfrm>
          <a:prstGeom prst="rect">
            <a:avLst/>
          </a:prstGeom>
          <a:noFill/>
          <a:ln>
            <a:noFill/>
          </a:ln>
        </p:spPr>
        <p:txBody>
          <a:bodyPr lIns="81646" tIns="42456" rIns="81646" bIns="42456" anchor="ctr"/>
          <a:lstStyle/>
          <a:p>
            <a:pPr algn="ctr">
              <a:buClr>
                <a:srgbClr val="000000"/>
              </a:buClr>
              <a:buSzPct val="45000"/>
            </a:pPr>
            <a:r>
              <a:rPr lang="it-IT" sz="3992" spc="-1" dirty="0">
                <a:solidFill>
                  <a:srgbClr val="000000"/>
                </a:solidFill>
                <a:uFill>
                  <a:solidFill>
                    <a:srgbClr val="FFFFFF"/>
                  </a:solidFill>
                </a:uFill>
                <a:latin typeface="Arial"/>
              </a:rPr>
              <a:t>Modello dati </a:t>
            </a:r>
            <a:r>
              <a:rPr lang="it-IT" sz="3992" spc="-1" dirty="0" err="1">
                <a:solidFill>
                  <a:srgbClr val="000000"/>
                </a:solidFill>
                <a:uFill>
                  <a:solidFill>
                    <a:srgbClr val="FFFFFF"/>
                  </a:solidFill>
                </a:uFill>
                <a:latin typeface="Arial"/>
              </a:rPr>
              <a:t>Raster</a:t>
            </a:r>
            <a:endParaRPr lang="it-IT" sz="3992" spc="-1" dirty="0">
              <a:solidFill>
                <a:srgbClr val="000000"/>
              </a:solidFill>
              <a:uFill>
                <a:solidFill>
                  <a:srgbClr val="FFFFFF"/>
                </a:solidFill>
              </a:uFill>
              <a:latin typeface="Arial"/>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4909" y="4703618"/>
            <a:ext cx="406400" cy="406400"/>
          </a:xfrm>
          <a:prstGeom prst="rect">
            <a:avLst/>
          </a:prstGeom>
        </p:spPr>
      </p:pic>
    </p:spTree>
    <p:extLst>
      <p:ext uri="{BB962C8B-B14F-4D97-AF65-F5344CB8AC3E}">
        <p14:creationId xmlns:p14="http://schemas.microsoft.com/office/powerpoint/2010/main" val="38259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63" fill="hold"/>
                                        <p:tgtEl>
                                          <p:spTgt spid="2"/>
                                        </p:tgtEl>
                                      </p:cBhvr>
                                    </p:cmd>
                                  </p:childTnLst>
                                </p:cTn>
                              </p:par>
                            </p:childTnLst>
                          </p:cTn>
                        </p:par>
                      </p:childTnLst>
                    </p:cTn>
                  </p:par>
                </p:childTnLst>
              </p:cTn>
              <p:nextCondLst>
                <p:cond evt="onClick" delay="0">
                  <p:tgtEl>
                    <p:spTgt spid="2"/>
                  </p:tgtEl>
                </p:cond>
              </p:nextCondLst>
            </p:seq>
            <p:audio>
              <p:cMediaNode vol="45918">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523520" y="-326"/>
            <a:ext cx="9144393" cy="76225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1646" tIns="42456" rIns="81646" bIns="42456" anchor="ctr"/>
          <a:lstStyle/>
          <a:p>
            <a:pPr algn="ctr">
              <a:lnSpc>
                <a:spcPct val="100000"/>
              </a:lnSpc>
            </a:pPr>
            <a:r>
              <a:rPr lang="it-IT" sz="2540" spc="-1" dirty="0" err="1">
                <a:uFill>
                  <a:solidFill>
                    <a:srgbClr val="FFFFFF"/>
                  </a:solidFill>
                </a:uFill>
                <a:latin typeface="Arial Black"/>
              </a:rPr>
              <a:t>Raster</a:t>
            </a:r>
            <a:r>
              <a:rPr lang="it-IT" sz="2540" spc="-1" dirty="0">
                <a:uFill>
                  <a:solidFill>
                    <a:srgbClr val="FFFFFF"/>
                  </a:solidFill>
                </a:uFill>
                <a:latin typeface="Arial Black"/>
              </a:rPr>
              <a:t> </a:t>
            </a:r>
            <a:r>
              <a:rPr lang="it-IT" sz="2540" spc="-1" dirty="0" smtClean="0">
                <a:uFill>
                  <a:solidFill>
                    <a:srgbClr val="FFFFFF"/>
                  </a:solidFill>
                </a:uFill>
                <a:latin typeface="Arial Black"/>
              </a:rPr>
              <a:t>vs </a:t>
            </a:r>
            <a:r>
              <a:rPr lang="it-IT" sz="2540" spc="-1" dirty="0" err="1">
                <a:uFill>
                  <a:solidFill>
                    <a:srgbClr val="FFFFFF"/>
                  </a:solidFill>
                </a:uFill>
                <a:latin typeface="Arial Black"/>
              </a:rPr>
              <a:t>Vector</a:t>
            </a:r>
            <a:endParaRPr lang="it-IT" sz="2177" spc="-1" dirty="0">
              <a:uFill>
                <a:solidFill>
                  <a:srgbClr val="FFFFFF"/>
                </a:solidFill>
              </a:uFill>
              <a:latin typeface="Times New Roman"/>
            </a:endParaRPr>
          </a:p>
        </p:txBody>
      </p:sp>
      <p:pic>
        <p:nvPicPr>
          <p:cNvPr id="95" name="Immagine 94"/>
          <p:cNvPicPr/>
          <p:nvPr/>
        </p:nvPicPr>
        <p:blipFill>
          <a:blip r:embed="rId7"/>
          <a:stretch/>
        </p:blipFill>
        <p:spPr>
          <a:xfrm>
            <a:off x="3995274" y="1662545"/>
            <a:ext cx="7581388" cy="5061527"/>
          </a:xfrm>
          <a:prstGeom prst="rect">
            <a:avLst/>
          </a:prstGeom>
          <a:ln>
            <a:noFill/>
          </a:ln>
        </p:spPr>
      </p:pic>
      <p:sp>
        <p:nvSpPr>
          <p:cNvPr id="2" name="CasellaDiTesto 1"/>
          <p:cNvSpPr txBox="1"/>
          <p:nvPr/>
        </p:nvSpPr>
        <p:spPr>
          <a:xfrm>
            <a:off x="179825" y="676632"/>
            <a:ext cx="11831782" cy="1015663"/>
          </a:xfrm>
          <a:prstGeom prst="rect">
            <a:avLst/>
          </a:prstGeom>
          <a:noFill/>
        </p:spPr>
        <p:txBody>
          <a:bodyPr wrap="square" rtlCol="0">
            <a:spAutoFit/>
          </a:bodyPr>
          <a:lstStyle/>
          <a:p>
            <a:r>
              <a:rPr lang="it-IT" sz="2000" dirty="0"/>
              <a:t>La proprietà più importante di un immagine </a:t>
            </a:r>
            <a:r>
              <a:rPr lang="it-IT" sz="2000" dirty="0" err="1"/>
              <a:t>raster</a:t>
            </a:r>
            <a:r>
              <a:rPr lang="it-IT" sz="2000" dirty="0"/>
              <a:t> è la </a:t>
            </a:r>
            <a:r>
              <a:rPr lang="it-IT" sz="2000" b="1" dirty="0">
                <a:solidFill>
                  <a:srgbClr val="FF0000"/>
                </a:solidFill>
              </a:rPr>
              <a:t>risoluzione</a:t>
            </a:r>
            <a:r>
              <a:rPr lang="it-IT" sz="2000" b="1" dirty="0"/>
              <a:t>,</a:t>
            </a:r>
            <a:r>
              <a:rPr lang="it-IT" sz="2000" dirty="0"/>
              <a:t> che è data dal numero di pixel contenuti in una certa unità di </a:t>
            </a:r>
            <a:r>
              <a:rPr lang="it-IT" sz="2000" dirty="0" smtClean="0"/>
              <a:t>misura (generalmente il pollice </a:t>
            </a:r>
            <a:r>
              <a:rPr lang="it-IT" sz="2000" dirty="0"/>
              <a:t>inglese </a:t>
            </a:r>
            <a:r>
              <a:rPr lang="it-IT" sz="2000" dirty="0" smtClean="0"/>
              <a:t>2,54 cm – PPI Pixel Per </a:t>
            </a:r>
            <a:r>
              <a:rPr lang="it-IT" sz="2000" dirty="0" err="1" smtClean="0"/>
              <a:t>Inch</a:t>
            </a:r>
            <a:r>
              <a:rPr lang="it-IT" sz="2000" dirty="0" smtClean="0"/>
              <a:t> – pixel/pollice). </a:t>
            </a:r>
            <a:r>
              <a:rPr lang="it-IT" sz="2000" dirty="0"/>
              <a:t>Più alto è il numero dato da questo rapporto più alta è la risoluzione dell’immagine e quindi la </a:t>
            </a:r>
            <a:r>
              <a:rPr lang="it-IT" sz="2000" dirty="0" smtClean="0"/>
              <a:t>sua qualità.</a:t>
            </a:r>
            <a:endParaRPr lang="it-IT" sz="2000" dirty="0"/>
          </a:p>
        </p:txBody>
      </p:sp>
      <p:sp>
        <p:nvSpPr>
          <p:cNvPr id="3" name="CasellaDiTesto 2"/>
          <p:cNvSpPr txBox="1"/>
          <p:nvPr/>
        </p:nvSpPr>
        <p:spPr>
          <a:xfrm>
            <a:off x="179825" y="2146080"/>
            <a:ext cx="3611418" cy="4431983"/>
          </a:xfrm>
          <a:prstGeom prst="rect">
            <a:avLst/>
          </a:prstGeom>
          <a:noFill/>
        </p:spPr>
        <p:txBody>
          <a:bodyPr wrap="square" rtlCol="0">
            <a:spAutoFit/>
          </a:bodyPr>
          <a:lstStyle/>
          <a:p>
            <a:r>
              <a:rPr lang="it-IT" sz="2400" dirty="0" smtClean="0"/>
              <a:t>Le </a:t>
            </a:r>
            <a:r>
              <a:rPr lang="it-IT" sz="2400" dirty="0"/>
              <a:t>immagini vettoriali sono costituite da forme geometriche </a:t>
            </a:r>
            <a:r>
              <a:rPr lang="it-IT" sz="2400" dirty="0" smtClean="0"/>
              <a:t>quindi è </a:t>
            </a:r>
            <a:r>
              <a:rPr lang="it-IT" sz="2400" dirty="0"/>
              <a:t>possibile</a:t>
            </a:r>
            <a:r>
              <a:rPr lang="it-IT" sz="2400" b="1" dirty="0"/>
              <a:t> </a:t>
            </a:r>
            <a:r>
              <a:rPr lang="it-IT" sz="2400" dirty="0"/>
              <a:t>ingrandirle praticamente all’infinito senza perdere minimamente risoluzione poiché le stesse forme geometriche hanno alla base delle equazioni matematiche. </a:t>
            </a:r>
          </a:p>
          <a:p>
            <a:endParaRPr lang="it-IT" dirty="0"/>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79134" y="1662545"/>
            <a:ext cx="406400" cy="406400"/>
          </a:xfrm>
          <a:prstGeom prst="rect">
            <a:avLst/>
          </a:prstGeom>
        </p:spPr>
      </p:pic>
      <p:pic>
        <p:nvPicPr>
          <p:cNvPr id="5"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87204" y="5950527"/>
            <a:ext cx="406400" cy="406400"/>
          </a:xfrm>
          <a:prstGeom prst="rect">
            <a:avLst/>
          </a:prstGeom>
        </p:spPr>
      </p:pic>
    </p:spTree>
    <p:extLst>
      <p:ext uri="{BB962C8B-B14F-4D97-AF65-F5344CB8AC3E}">
        <p14:creationId xmlns:p14="http://schemas.microsoft.com/office/powerpoint/2010/main" val="2515293134"/>
      </p:ext>
    </p:extLst>
  </p:cSld>
  <p:clrMapOvr>
    <a:masterClrMapping/>
  </p:clrMapOvr>
  <p:transition advTm="44000">
    <p:fade thruBlk="1"/>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2703" fill="hold"/>
                                        <p:tgtEl>
                                          <p:spTgt spid="4"/>
                                        </p:tgtEl>
                                      </p:cBhvr>
                                    </p:cmd>
                                  </p:childTnLst>
                                </p:cTn>
                              </p:par>
                            </p:childTnLst>
                          </p:cTn>
                        </p:par>
                      </p:childTnLst>
                    </p:cTn>
                  </p:par>
                </p:childTnLst>
              </p:cTn>
              <p:nextCondLst>
                <p:cond evt="onClick" delay="0">
                  <p:tgtEl>
                    <p:spTgt spid="4"/>
                  </p:tgtEl>
                </p:cond>
              </p:nextCondLst>
            </p:seq>
            <p:audio>
              <p:cMediaNode vol="29592">
                <p:cTn id="8" fill="hold" display="0">
                  <p:stCondLst>
                    <p:cond delay="indefinite"/>
                  </p:stCondLst>
                  <p:endCondLst>
                    <p:cond evt="onStopAudio" delay="0">
                      <p:tgtEl>
                        <p:sldTgt/>
                      </p:tgtEl>
                    </p:cond>
                  </p:endCondLst>
                </p:cTn>
                <p:tgtEl>
                  <p:spTgt spid="4"/>
                </p:tgtEl>
              </p:cMediaNode>
            </p:audi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4622" fill="hold"/>
                                        <p:tgtEl>
                                          <p:spTgt spid="5"/>
                                        </p:tgtEl>
                                      </p:cBhvr>
                                    </p:cmd>
                                  </p:childTnLst>
                                </p:cTn>
                              </p:par>
                            </p:childTnLst>
                          </p:cTn>
                        </p:par>
                      </p:childTnLst>
                    </p:cTn>
                  </p:par>
                </p:childTnLst>
              </p:cTn>
              <p:nextCondLst>
                <p:cond evt="onClick" delay="0">
                  <p:tgtEl>
                    <p:spTgt spid="5"/>
                  </p:tgtEl>
                </p:cond>
              </p:nextCondLst>
            </p:seq>
            <p:audio>
              <p:cMediaNode vol="48980">
                <p:cTn id="14"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Shape 1"/>
          <p:cNvSpPr txBox="1"/>
          <p:nvPr/>
        </p:nvSpPr>
        <p:spPr>
          <a:xfrm>
            <a:off x="1523520" y="-326"/>
            <a:ext cx="9144393" cy="762250"/>
          </a:xfrm>
          <a:prstGeom prst="rect">
            <a:avLst/>
          </a:prstGeom>
          <a:noFill/>
          <a:ln>
            <a:noFill/>
          </a:ln>
        </p:spPr>
        <p:txBody>
          <a:bodyPr lIns="81646" tIns="42456" rIns="81646" bIns="42456" anchor="ctr"/>
          <a:lstStyle/>
          <a:p>
            <a:pPr algn="ctr">
              <a:buClr>
                <a:srgbClr val="000000"/>
              </a:buClr>
              <a:buSzPct val="45000"/>
            </a:pPr>
            <a:r>
              <a:rPr lang="it-IT" sz="3992" spc="-1" dirty="0" err="1">
                <a:solidFill>
                  <a:srgbClr val="000000"/>
                </a:solidFill>
                <a:uFill>
                  <a:solidFill>
                    <a:srgbClr val="FFFFFF"/>
                  </a:solidFill>
                </a:uFill>
                <a:latin typeface="Arial"/>
              </a:rPr>
              <a:t>Raster</a:t>
            </a:r>
            <a:endParaRPr lang="it-IT" sz="3992" spc="-1" dirty="0">
              <a:solidFill>
                <a:srgbClr val="000000"/>
              </a:solidFill>
              <a:uFill>
                <a:solidFill>
                  <a:srgbClr val="FFFFFF"/>
                </a:solidFill>
              </a:uFill>
              <a:latin typeface="Arial"/>
            </a:endParaRPr>
          </a:p>
        </p:txBody>
      </p:sp>
      <p:graphicFrame>
        <p:nvGraphicFramePr>
          <p:cNvPr id="97" name="Object 2"/>
          <p:cNvGraphicFramePr/>
          <p:nvPr>
            <p:extLst>
              <p:ext uri="{D42A27DB-BD31-4B8C-83A1-F6EECF244321}">
                <p14:modId xmlns:p14="http://schemas.microsoft.com/office/powerpoint/2010/main" val="2578174845"/>
              </p:ext>
            </p:extLst>
          </p:nvPr>
        </p:nvGraphicFramePr>
        <p:xfrm>
          <a:off x="5587635" y="2743318"/>
          <a:ext cx="6144052" cy="3619547"/>
        </p:xfrm>
        <a:graphic>
          <a:graphicData uri="http://schemas.openxmlformats.org/presentationml/2006/ole">
            <mc:AlternateContent xmlns:mc="http://schemas.openxmlformats.org/markup-compatibility/2006">
              <mc:Choice xmlns:v="urn:schemas-microsoft-com:vml" Requires="v">
                <p:oleObj spid="_x0000_s3128" r:id="rId8" imgW="0" imgH="0" progId="">
                  <p:embed/>
                </p:oleObj>
              </mc:Choice>
              <mc:Fallback>
                <p:oleObj r:id="rId8" imgW="0" imgH="0" progId="">
                  <p:embed/>
                  <p:pic>
                    <p:nvPicPr>
                      <p:cNvPr id="97" name="Object 2"/>
                      <p:cNvPicPr/>
                      <p:nvPr/>
                    </p:nvPicPr>
                    <p:blipFill>
                      <a:blip r:embed="rId9"/>
                      <a:stretch/>
                    </p:blipFill>
                    <p:spPr>
                      <a:xfrm>
                        <a:off x="5587635" y="2743318"/>
                        <a:ext cx="6144052" cy="3619547"/>
                      </a:xfrm>
                      <a:prstGeom prst="rect">
                        <a:avLst/>
                      </a:prstGeom>
                      <a:ln>
                        <a:noFill/>
                      </a:ln>
                    </p:spPr>
                  </p:pic>
                </p:oleObj>
              </mc:Fallback>
            </mc:AlternateContent>
          </a:graphicData>
        </a:graphic>
      </p:graphicFrame>
      <p:pic>
        <p:nvPicPr>
          <p:cNvPr id="99" name="Immagine 98"/>
          <p:cNvPicPr/>
          <p:nvPr/>
        </p:nvPicPr>
        <p:blipFill>
          <a:blip r:embed="rId10"/>
          <a:stretch/>
        </p:blipFill>
        <p:spPr>
          <a:xfrm>
            <a:off x="3225115" y="990534"/>
            <a:ext cx="3734178" cy="2897140"/>
          </a:xfrm>
          <a:prstGeom prst="rect">
            <a:avLst/>
          </a:prstGeom>
          <a:ln w="63360">
            <a:solidFill>
              <a:srgbClr val="FFCC00"/>
            </a:solidFill>
            <a:miter/>
          </a:ln>
        </p:spPr>
      </p:pic>
      <p:sp>
        <p:nvSpPr>
          <p:cNvPr id="100" name="CustomShape 3"/>
          <p:cNvSpPr/>
          <p:nvPr/>
        </p:nvSpPr>
        <p:spPr>
          <a:xfrm>
            <a:off x="6044528" y="2437961"/>
            <a:ext cx="1752784" cy="762250"/>
          </a:xfrm>
          <a:custGeom>
            <a:avLst/>
            <a:gdLst/>
            <a:ahLst/>
            <a:cxnLst/>
            <a:rect l="0" t="0" r="r" b="b"/>
            <a:pathLst>
              <a:path w="5261" h="2336">
                <a:moveTo>
                  <a:pt x="0" y="2335"/>
                </a:moveTo>
                <a:lnTo>
                  <a:pt x="3" y="2213"/>
                </a:lnTo>
                <a:lnTo>
                  <a:pt x="10" y="2091"/>
                </a:lnTo>
                <a:lnTo>
                  <a:pt x="23" y="1970"/>
                </a:lnTo>
                <a:lnTo>
                  <a:pt x="41" y="1850"/>
                </a:lnTo>
                <a:lnTo>
                  <a:pt x="64" y="1731"/>
                </a:lnTo>
                <a:lnTo>
                  <a:pt x="92" y="1613"/>
                </a:lnTo>
                <a:lnTo>
                  <a:pt x="125" y="1498"/>
                </a:lnTo>
                <a:lnTo>
                  <a:pt x="162" y="1385"/>
                </a:lnTo>
                <a:lnTo>
                  <a:pt x="205" y="1275"/>
                </a:lnTo>
                <a:lnTo>
                  <a:pt x="252" y="1167"/>
                </a:lnTo>
                <a:lnTo>
                  <a:pt x="303" y="1063"/>
                </a:lnTo>
                <a:lnTo>
                  <a:pt x="359" y="963"/>
                </a:lnTo>
                <a:lnTo>
                  <a:pt x="419" y="866"/>
                </a:lnTo>
                <a:lnTo>
                  <a:pt x="482" y="773"/>
                </a:lnTo>
                <a:lnTo>
                  <a:pt x="550" y="684"/>
                </a:lnTo>
                <a:lnTo>
                  <a:pt x="621" y="600"/>
                </a:lnTo>
                <a:lnTo>
                  <a:pt x="696" y="520"/>
                </a:lnTo>
                <a:lnTo>
                  <a:pt x="774" y="446"/>
                </a:lnTo>
                <a:lnTo>
                  <a:pt x="855" y="377"/>
                </a:lnTo>
                <a:lnTo>
                  <a:pt x="939" y="313"/>
                </a:lnTo>
                <a:lnTo>
                  <a:pt x="1025" y="254"/>
                </a:lnTo>
                <a:lnTo>
                  <a:pt x="1114" y="202"/>
                </a:lnTo>
                <a:lnTo>
                  <a:pt x="1205" y="155"/>
                </a:lnTo>
                <a:lnTo>
                  <a:pt x="1298" y="114"/>
                </a:lnTo>
                <a:lnTo>
                  <a:pt x="1392" y="80"/>
                </a:lnTo>
                <a:lnTo>
                  <a:pt x="1488" y="51"/>
                </a:lnTo>
                <a:lnTo>
                  <a:pt x="1584" y="29"/>
                </a:lnTo>
                <a:lnTo>
                  <a:pt x="1682" y="13"/>
                </a:lnTo>
                <a:lnTo>
                  <a:pt x="1780" y="3"/>
                </a:lnTo>
                <a:lnTo>
                  <a:pt x="1878" y="0"/>
                </a:lnTo>
                <a:lnTo>
                  <a:pt x="2952" y="0"/>
                </a:lnTo>
                <a:lnTo>
                  <a:pt x="3048" y="3"/>
                </a:lnTo>
                <a:lnTo>
                  <a:pt x="3144" y="12"/>
                </a:lnTo>
                <a:lnTo>
                  <a:pt x="3240" y="28"/>
                </a:lnTo>
                <a:lnTo>
                  <a:pt x="3335" y="49"/>
                </a:lnTo>
                <a:lnTo>
                  <a:pt x="3428" y="76"/>
                </a:lnTo>
                <a:lnTo>
                  <a:pt x="3521" y="110"/>
                </a:lnTo>
                <a:lnTo>
                  <a:pt x="3612" y="149"/>
                </a:lnTo>
                <a:lnTo>
                  <a:pt x="3701" y="194"/>
                </a:lnTo>
                <a:lnTo>
                  <a:pt x="3789" y="244"/>
                </a:lnTo>
                <a:lnTo>
                  <a:pt x="3874" y="300"/>
                </a:lnTo>
                <a:lnTo>
                  <a:pt x="3956" y="362"/>
                </a:lnTo>
                <a:lnTo>
                  <a:pt x="4037" y="428"/>
                </a:lnTo>
                <a:lnTo>
                  <a:pt x="4114" y="500"/>
                </a:lnTo>
                <a:lnTo>
                  <a:pt x="4188" y="576"/>
                </a:lnTo>
                <a:lnTo>
                  <a:pt x="4259" y="657"/>
                </a:lnTo>
                <a:lnTo>
                  <a:pt x="4326" y="743"/>
                </a:lnTo>
                <a:lnTo>
                  <a:pt x="4390" y="832"/>
                </a:lnTo>
                <a:lnTo>
                  <a:pt x="4450" y="926"/>
                </a:lnTo>
                <a:lnTo>
                  <a:pt x="4506" y="1023"/>
                </a:lnTo>
                <a:lnTo>
                  <a:pt x="4558" y="1124"/>
                </a:lnTo>
                <a:lnTo>
                  <a:pt x="4606" y="1228"/>
                </a:lnTo>
                <a:lnTo>
                  <a:pt x="4650" y="1335"/>
                </a:lnTo>
                <a:lnTo>
                  <a:pt x="4689" y="1444"/>
                </a:lnTo>
                <a:lnTo>
                  <a:pt x="4723" y="1556"/>
                </a:lnTo>
                <a:lnTo>
                  <a:pt x="5260" y="1556"/>
                </a:lnTo>
                <a:lnTo>
                  <a:pt x="4294" y="2335"/>
                </a:lnTo>
                <a:lnTo>
                  <a:pt x="3113" y="1556"/>
                </a:lnTo>
                <a:lnTo>
                  <a:pt x="3649" y="1557"/>
                </a:lnTo>
                <a:lnTo>
                  <a:pt x="3613" y="1443"/>
                </a:lnTo>
                <a:lnTo>
                  <a:pt x="3574" y="1331"/>
                </a:lnTo>
                <a:lnTo>
                  <a:pt x="3529" y="1222"/>
                </a:lnTo>
                <a:lnTo>
                  <a:pt x="3480" y="1117"/>
                </a:lnTo>
                <a:lnTo>
                  <a:pt x="3427" y="1014"/>
                </a:lnTo>
                <a:lnTo>
                  <a:pt x="3369" y="915"/>
                </a:lnTo>
                <a:lnTo>
                  <a:pt x="3307" y="820"/>
                </a:lnTo>
                <a:lnTo>
                  <a:pt x="3242" y="730"/>
                </a:lnTo>
                <a:lnTo>
                  <a:pt x="3172" y="643"/>
                </a:lnTo>
                <a:lnTo>
                  <a:pt x="3100" y="561"/>
                </a:lnTo>
                <a:lnTo>
                  <a:pt x="3023" y="484"/>
                </a:lnTo>
                <a:lnTo>
                  <a:pt x="2944" y="413"/>
                </a:lnTo>
                <a:lnTo>
                  <a:pt x="2862" y="346"/>
                </a:lnTo>
                <a:lnTo>
                  <a:pt x="2777" y="285"/>
                </a:lnTo>
                <a:lnTo>
                  <a:pt x="2689" y="229"/>
                </a:lnTo>
                <a:lnTo>
                  <a:pt x="2600" y="179"/>
                </a:lnTo>
                <a:lnTo>
                  <a:pt x="2508" y="135"/>
                </a:lnTo>
                <a:lnTo>
                  <a:pt x="2415" y="97"/>
                </a:lnTo>
                <a:lnTo>
                  <a:pt x="2415" y="97"/>
                </a:lnTo>
                <a:lnTo>
                  <a:pt x="2324" y="134"/>
                </a:lnTo>
                <a:lnTo>
                  <a:pt x="2234" y="177"/>
                </a:lnTo>
                <a:lnTo>
                  <a:pt x="2146" y="226"/>
                </a:lnTo>
                <a:lnTo>
                  <a:pt x="2060" y="280"/>
                </a:lnTo>
                <a:lnTo>
                  <a:pt x="1976" y="339"/>
                </a:lnTo>
                <a:lnTo>
                  <a:pt x="1895" y="404"/>
                </a:lnTo>
                <a:lnTo>
                  <a:pt x="1817" y="474"/>
                </a:lnTo>
                <a:lnTo>
                  <a:pt x="1742" y="549"/>
                </a:lnTo>
                <a:lnTo>
                  <a:pt x="1670" y="628"/>
                </a:lnTo>
                <a:lnTo>
                  <a:pt x="1601" y="712"/>
                </a:lnTo>
                <a:lnTo>
                  <a:pt x="1536" y="800"/>
                </a:lnTo>
                <a:lnTo>
                  <a:pt x="1475" y="892"/>
                </a:lnTo>
                <a:lnTo>
                  <a:pt x="1417" y="988"/>
                </a:lnTo>
                <a:lnTo>
                  <a:pt x="1364" y="1087"/>
                </a:lnTo>
                <a:lnTo>
                  <a:pt x="1314" y="1190"/>
                </a:lnTo>
                <a:lnTo>
                  <a:pt x="1269" y="1296"/>
                </a:lnTo>
                <a:lnTo>
                  <a:pt x="1229" y="1404"/>
                </a:lnTo>
                <a:lnTo>
                  <a:pt x="1193" y="1515"/>
                </a:lnTo>
                <a:lnTo>
                  <a:pt x="1161" y="1628"/>
                </a:lnTo>
                <a:lnTo>
                  <a:pt x="1134" y="1743"/>
                </a:lnTo>
                <a:lnTo>
                  <a:pt x="1112" y="1860"/>
                </a:lnTo>
                <a:lnTo>
                  <a:pt x="1095" y="1977"/>
                </a:lnTo>
                <a:lnTo>
                  <a:pt x="1083" y="2096"/>
                </a:lnTo>
                <a:lnTo>
                  <a:pt x="1075" y="2215"/>
                </a:lnTo>
                <a:lnTo>
                  <a:pt x="1073" y="2335"/>
                </a:lnTo>
                <a:lnTo>
                  <a:pt x="0" y="2335"/>
                </a:lnTo>
              </a:path>
              <a:path w="2416" h="2336">
                <a:moveTo>
                  <a:pt x="0" y="2335"/>
                </a:moveTo>
                <a:lnTo>
                  <a:pt x="3" y="2213"/>
                </a:lnTo>
                <a:lnTo>
                  <a:pt x="10" y="2091"/>
                </a:lnTo>
                <a:lnTo>
                  <a:pt x="23" y="1970"/>
                </a:lnTo>
                <a:lnTo>
                  <a:pt x="41" y="1850"/>
                </a:lnTo>
                <a:lnTo>
                  <a:pt x="64" y="1731"/>
                </a:lnTo>
                <a:lnTo>
                  <a:pt x="92" y="1613"/>
                </a:lnTo>
                <a:lnTo>
                  <a:pt x="125" y="1498"/>
                </a:lnTo>
                <a:lnTo>
                  <a:pt x="162" y="1385"/>
                </a:lnTo>
                <a:lnTo>
                  <a:pt x="205" y="1275"/>
                </a:lnTo>
                <a:lnTo>
                  <a:pt x="252" y="1167"/>
                </a:lnTo>
                <a:lnTo>
                  <a:pt x="303" y="1063"/>
                </a:lnTo>
                <a:lnTo>
                  <a:pt x="359" y="963"/>
                </a:lnTo>
                <a:lnTo>
                  <a:pt x="419" y="866"/>
                </a:lnTo>
                <a:lnTo>
                  <a:pt x="482" y="773"/>
                </a:lnTo>
                <a:lnTo>
                  <a:pt x="550" y="684"/>
                </a:lnTo>
                <a:lnTo>
                  <a:pt x="621" y="600"/>
                </a:lnTo>
                <a:lnTo>
                  <a:pt x="696" y="520"/>
                </a:lnTo>
                <a:lnTo>
                  <a:pt x="774" y="446"/>
                </a:lnTo>
                <a:lnTo>
                  <a:pt x="855" y="377"/>
                </a:lnTo>
                <a:lnTo>
                  <a:pt x="939" y="313"/>
                </a:lnTo>
                <a:lnTo>
                  <a:pt x="1025" y="254"/>
                </a:lnTo>
                <a:lnTo>
                  <a:pt x="1114" y="202"/>
                </a:lnTo>
                <a:lnTo>
                  <a:pt x="1205" y="155"/>
                </a:lnTo>
                <a:lnTo>
                  <a:pt x="1298" y="114"/>
                </a:lnTo>
                <a:lnTo>
                  <a:pt x="1392" y="80"/>
                </a:lnTo>
                <a:lnTo>
                  <a:pt x="1488" y="51"/>
                </a:lnTo>
                <a:lnTo>
                  <a:pt x="1584" y="29"/>
                </a:lnTo>
                <a:lnTo>
                  <a:pt x="1682" y="13"/>
                </a:lnTo>
                <a:lnTo>
                  <a:pt x="1780" y="3"/>
                </a:lnTo>
                <a:lnTo>
                  <a:pt x="1878" y="0"/>
                </a:lnTo>
                <a:lnTo>
                  <a:pt x="1878" y="0"/>
                </a:lnTo>
                <a:lnTo>
                  <a:pt x="1914" y="0"/>
                </a:lnTo>
                <a:lnTo>
                  <a:pt x="1951" y="2"/>
                </a:lnTo>
                <a:lnTo>
                  <a:pt x="1987" y="4"/>
                </a:lnTo>
                <a:lnTo>
                  <a:pt x="2023" y="7"/>
                </a:lnTo>
                <a:lnTo>
                  <a:pt x="2059" y="11"/>
                </a:lnTo>
                <a:lnTo>
                  <a:pt x="2095" y="16"/>
                </a:lnTo>
                <a:lnTo>
                  <a:pt x="2131" y="21"/>
                </a:lnTo>
                <a:lnTo>
                  <a:pt x="2167" y="28"/>
                </a:lnTo>
                <a:lnTo>
                  <a:pt x="2203" y="35"/>
                </a:lnTo>
                <a:lnTo>
                  <a:pt x="2239" y="43"/>
                </a:lnTo>
                <a:lnTo>
                  <a:pt x="2274" y="53"/>
                </a:lnTo>
                <a:lnTo>
                  <a:pt x="2310" y="63"/>
                </a:lnTo>
                <a:lnTo>
                  <a:pt x="2345" y="73"/>
                </a:lnTo>
                <a:lnTo>
                  <a:pt x="2380" y="85"/>
                </a:lnTo>
                <a:lnTo>
                  <a:pt x="2415" y="97"/>
                </a:lnTo>
                <a:lnTo>
                  <a:pt x="2415" y="97"/>
                </a:lnTo>
                <a:lnTo>
                  <a:pt x="2324" y="134"/>
                </a:lnTo>
                <a:lnTo>
                  <a:pt x="2234" y="177"/>
                </a:lnTo>
                <a:lnTo>
                  <a:pt x="2146" y="226"/>
                </a:lnTo>
                <a:lnTo>
                  <a:pt x="2060" y="280"/>
                </a:lnTo>
                <a:lnTo>
                  <a:pt x="1976" y="339"/>
                </a:lnTo>
                <a:lnTo>
                  <a:pt x="1895" y="404"/>
                </a:lnTo>
                <a:lnTo>
                  <a:pt x="1817" y="474"/>
                </a:lnTo>
                <a:lnTo>
                  <a:pt x="1742" y="549"/>
                </a:lnTo>
                <a:lnTo>
                  <a:pt x="1670" y="628"/>
                </a:lnTo>
                <a:lnTo>
                  <a:pt x="1601" y="712"/>
                </a:lnTo>
                <a:lnTo>
                  <a:pt x="1536" y="800"/>
                </a:lnTo>
                <a:lnTo>
                  <a:pt x="1475" y="892"/>
                </a:lnTo>
                <a:lnTo>
                  <a:pt x="1417" y="988"/>
                </a:lnTo>
                <a:lnTo>
                  <a:pt x="1364" y="1087"/>
                </a:lnTo>
                <a:lnTo>
                  <a:pt x="1314" y="1190"/>
                </a:lnTo>
                <a:lnTo>
                  <a:pt x="1269" y="1296"/>
                </a:lnTo>
                <a:lnTo>
                  <a:pt x="1229" y="1404"/>
                </a:lnTo>
                <a:lnTo>
                  <a:pt x="1193" y="1515"/>
                </a:lnTo>
                <a:lnTo>
                  <a:pt x="1161" y="1628"/>
                </a:lnTo>
                <a:lnTo>
                  <a:pt x="1134" y="1743"/>
                </a:lnTo>
                <a:lnTo>
                  <a:pt x="1112" y="1860"/>
                </a:lnTo>
                <a:lnTo>
                  <a:pt x="1095" y="1977"/>
                </a:lnTo>
                <a:lnTo>
                  <a:pt x="1083" y="2096"/>
                </a:lnTo>
                <a:lnTo>
                  <a:pt x="1075" y="2215"/>
                </a:lnTo>
                <a:lnTo>
                  <a:pt x="1073" y="2335"/>
                </a:lnTo>
                <a:lnTo>
                  <a:pt x="0" y="2335"/>
                </a:lnTo>
              </a:path>
            </a:pathLst>
          </a:custGeom>
          <a:solidFill>
            <a:srgbClr val="00CC99"/>
          </a:solidFill>
          <a:ln w="9360">
            <a:solidFill>
              <a:srgbClr val="FFFFFF"/>
            </a:solidFill>
            <a:miter/>
          </a:ln>
        </p:spPr>
        <p:style>
          <a:lnRef idx="0">
            <a:scrgbClr r="0" g="0" b="0"/>
          </a:lnRef>
          <a:fillRef idx="0">
            <a:scrgbClr r="0" g="0" b="0"/>
          </a:fillRef>
          <a:effectRef idx="0">
            <a:scrgbClr r="0" g="0" b="0"/>
          </a:effectRef>
          <a:fontRef idx="minor"/>
        </p:style>
      </p:sp>
      <p:sp>
        <p:nvSpPr>
          <p:cNvPr id="2" name="CasellaDiTesto 1"/>
          <p:cNvSpPr txBox="1"/>
          <p:nvPr/>
        </p:nvSpPr>
        <p:spPr>
          <a:xfrm>
            <a:off x="149588" y="840509"/>
            <a:ext cx="2918691" cy="4154984"/>
          </a:xfrm>
          <a:prstGeom prst="rect">
            <a:avLst/>
          </a:prstGeom>
          <a:noFill/>
        </p:spPr>
        <p:txBody>
          <a:bodyPr wrap="square" rtlCol="0">
            <a:spAutoFit/>
          </a:bodyPr>
          <a:lstStyle/>
          <a:p>
            <a:r>
              <a:rPr lang="it-IT" sz="2400" dirty="0" smtClean="0"/>
              <a:t>Ingrandendo un’immagine (o parti di essa) diminuirà la sua risoluzione (e viceversa) </a:t>
            </a:r>
          </a:p>
          <a:p>
            <a:r>
              <a:rPr lang="it-IT" sz="2400" dirty="0" smtClean="0"/>
              <a:t>L’effetto</a:t>
            </a:r>
            <a:r>
              <a:rPr lang="it-IT" sz="2400" i="1" dirty="0" smtClean="0"/>
              <a:t> </a:t>
            </a:r>
            <a:r>
              <a:rPr lang="it-IT" sz="2400" dirty="0" smtClean="0"/>
              <a:t>sgranato risultante è quello </a:t>
            </a:r>
            <a:r>
              <a:rPr lang="it-IT" sz="2400" dirty="0"/>
              <a:t>in cui i singoli quadratini diventano </a:t>
            </a:r>
            <a:r>
              <a:rPr lang="it-IT" sz="2400" dirty="0" smtClean="0"/>
              <a:t>visibili (si veda l’immagine ingrandita a destra).</a:t>
            </a:r>
            <a:endParaRPr lang="it-IT" sz="2400" dirty="0"/>
          </a:p>
        </p:txBody>
      </p:sp>
      <p:sp>
        <p:nvSpPr>
          <p:cNvPr id="3" name="CasellaDiTesto 2"/>
          <p:cNvSpPr txBox="1"/>
          <p:nvPr/>
        </p:nvSpPr>
        <p:spPr>
          <a:xfrm>
            <a:off x="517236" y="5420366"/>
            <a:ext cx="4756728" cy="1477328"/>
          </a:xfrm>
          <a:prstGeom prst="rect">
            <a:avLst/>
          </a:prstGeom>
          <a:noFill/>
        </p:spPr>
        <p:txBody>
          <a:bodyPr wrap="square" rtlCol="0">
            <a:spAutoFit/>
          </a:bodyPr>
          <a:lstStyle/>
          <a:p>
            <a:r>
              <a:rPr lang="it-IT" dirty="0"/>
              <a:t>Una risoluzione </a:t>
            </a:r>
            <a:r>
              <a:rPr lang="it-IT" dirty="0" smtClean="0"/>
              <a:t>a schermo di </a:t>
            </a:r>
            <a:r>
              <a:rPr lang="it-IT" dirty="0"/>
              <a:t>300 </a:t>
            </a:r>
            <a:r>
              <a:rPr lang="it-IT" dirty="0" smtClean="0"/>
              <a:t>PPI (Pixel </a:t>
            </a:r>
            <a:r>
              <a:rPr lang="it-IT" dirty="0"/>
              <a:t>P</a:t>
            </a:r>
            <a:r>
              <a:rPr lang="it-IT" dirty="0" smtClean="0"/>
              <a:t>er </a:t>
            </a:r>
            <a:r>
              <a:rPr lang="it-IT" dirty="0" err="1"/>
              <a:t>I</a:t>
            </a:r>
            <a:r>
              <a:rPr lang="it-IT" dirty="0" err="1" smtClean="0"/>
              <a:t>nch</a:t>
            </a:r>
            <a:r>
              <a:rPr lang="it-IT" dirty="0" smtClean="0"/>
              <a:t>) è </a:t>
            </a:r>
            <a:r>
              <a:rPr lang="it-IT" dirty="0"/>
              <a:t>considerata lo standard di qualità per una buona stampa mentre per lo schermo sono sufficienti 72 dpi per ottenere una buona qualità visiva.</a:t>
            </a:r>
          </a:p>
        </p:txBody>
      </p:sp>
      <p:sp>
        <p:nvSpPr>
          <p:cNvPr id="4" name="CasellaDiTesto 3"/>
          <p:cNvSpPr txBox="1"/>
          <p:nvPr/>
        </p:nvSpPr>
        <p:spPr>
          <a:xfrm>
            <a:off x="7398327" y="708600"/>
            <a:ext cx="4451928" cy="1477328"/>
          </a:xfrm>
          <a:prstGeom prst="rect">
            <a:avLst/>
          </a:prstGeom>
          <a:noFill/>
        </p:spPr>
        <p:txBody>
          <a:bodyPr wrap="square" rtlCol="0">
            <a:spAutoFit/>
          </a:bodyPr>
          <a:lstStyle/>
          <a:p>
            <a:r>
              <a:rPr lang="it-IT" dirty="0"/>
              <a:t>Il profilo di colore usato più spesso nelle immagini bitmap è l’RGB </a:t>
            </a:r>
            <a:r>
              <a:rPr lang="it-IT" dirty="0" smtClean="0"/>
              <a:t>(</a:t>
            </a:r>
            <a:r>
              <a:rPr lang="it-IT" dirty="0" err="1" smtClean="0"/>
              <a:t>Red</a:t>
            </a:r>
            <a:r>
              <a:rPr lang="it-IT" dirty="0" smtClean="0"/>
              <a:t>/Green/Blue) perché </a:t>
            </a:r>
            <a:r>
              <a:rPr lang="it-IT" dirty="0"/>
              <a:t>è il profilo che le schede grafiche dei computer utilizzano per generare l’immagine stessa su schermo.</a:t>
            </a:r>
          </a:p>
        </p:txBody>
      </p:sp>
      <p:pic>
        <p:nvPicPr>
          <p:cNvPr id="5"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464713" y="1982728"/>
            <a:ext cx="406400" cy="406400"/>
          </a:xfrm>
          <a:prstGeom prst="rect">
            <a:avLst/>
          </a:prstGeom>
        </p:spPr>
      </p:pic>
      <p:pic>
        <p:nvPicPr>
          <p:cNvPr id="6" name="Segnale acust. registr.">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4203175" y="4450820"/>
            <a:ext cx="406400" cy="406400"/>
          </a:xfrm>
          <a:prstGeom prst="rect">
            <a:avLst/>
          </a:prstGeom>
        </p:spPr>
      </p:pic>
    </p:spTree>
    <p:extLst>
      <p:ext uri="{BB962C8B-B14F-4D97-AF65-F5344CB8AC3E}">
        <p14:creationId xmlns:p14="http://schemas.microsoft.com/office/powerpoint/2010/main" val="2863311972"/>
      </p:ext>
    </p:extLst>
  </p:cSld>
  <p:clrMapOvr>
    <a:masterClrMapping/>
  </p:clrMapOvr>
  <p:transition advTm="51000">
    <p:fade thruBlk="1"/>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94963" fill="hold"/>
                                        <p:tgtEl>
                                          <p:spTgt spid="5"/>
                                        </p:tgtEl>
                                      </p:cBhvr>
                                    </p:cmd>
                                  </p:childTnLst>
                                </p:cTn>
                              </p:par>
                            </p:childTnLst>
                          </p:cTn>
                        </p:par>
                      </p:childTnLst>
                    </p:cTn>
                  </p:par>
                </p:childTnLst>
              </p:cTn>
              <p:nextCondLst>
                <p:cond evt="onClick" delay="0">
                  <p:tgtEl>
                    <p:spTgt spid="5"/>
                  </p:tgtEl>
                </p:cond>
              </p:nextCondLst>
            </p:seq>
            <p:audio>
              <p:cMediaNode vol="52041">
                <p:cTn id="8" fill="hold" display="0">
                  <p:stCondLst>
                    <p:cond delay="indefinite"/>
                  </p:stCondLst>
                  <p:endCondLst>
                    <p:cond evt="onStopAudio" delay="0">
                      <p:tgtEl>
                        <p:sldTgt/>
                      </p:tgtEl>
                    </p:cond>
                  </p:endCondLst>
                </p:cTn>
                <p:tgtEl>
                  <p:spTgt spid="5"/>
                </p:tgtEl>
              </p:cMediaNode>
            </p:audio>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1923" fill="hold"/>
                                        <p:tgtEl>
                                          <p:spTgt spid="6"/>
                                        </p:tgtEl>
                                      </p:cBhvr>
                                    </p:cmd>
                                  </p:childTnLst>
                                </p:cTn>
                              </p:par>
                            </p:childTnLst>
                          </p:cTn>
                        </p:par>
                      </p:childTnLst>
                    </p:cTn>
                  </p:par>
                </p:childTnLst>
              </p:cTn>
              <p:nextCondLst>
                <p:cond evt="onClick" delay="0">
                  <p:tgtEl>
                    <p:spTgt spid="6"/>
                  </p:tgtEl>
                </p:cond>
              </p:nextCondLst>
            </p:seq>
            <p:audio>
              <p:cMediaNode vol="44898">
                <p:cTn id="14"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magine 100"/>
          <p:cNvPicPr/>
          <p:nvPr/>
        </p:nvPicPr>
        <p:blipFill>
          <a:blip r:embed="rId5"/>
          <a:stretch/>
        </p:blipFill>
        <p:spPr>
          <a:xfrm>
            <a:off x="6171811" y="3657431"/>
            <a:ext cx="3809946" cy="2701842"/>
          </a:xfrm>
          <a:prstGeom prst="rect">
            <a:avLst/>
          </a:prstGeom>
          <a:ln>
            <a:noFill/>
          </a:ln>
        </p:spPr>
      </p:pic>
      <p:pic>
        <p:nvPicPr>
          <p:cNvPr id="102" name="Immagine 101"/>
          <p:cNvPicPr/>
          <p:nvPr/>
        </p:nvPicPr>
        <p:blipFill>
          <a:blip r:embed="rId6"/>
          <a:stretch/>
        </p:blipFill>
        <p:spPr>
          <a:xfrm>
            <a:off x="6171811" y="914113"/>
            <a:ext cx="3806680" cy="2802103"/>
          </a:xfrm>
          <a:prstGeom prst="rect">
            <a:avLst/>
          </a:prstGeom>
          <a:ln>
            <a:noFill/>
          </a:ln>
        </p:spPr>
      </p:pic>
      <p:sp>
        <p:nvSpPr>
          <p:cNvPr id="103" name="TextShape 1"/>
          <p:cNvSpPr txBox="1"/>
          <p:nvPr/>
        </p:nvSpPr>
        <p:spPr>
          <a:xfrm>
            <a:off x="1523520" y="-326"/>
            <a:ext cx="9144393" cy="762250"/>
          </a:xfrm>
          <a:prstGeom prst="rect">
            <a:avLst/>
          </a:prstGeom>
          <a:noFill/>
          <a:ln>
            <a:noFill/>
          </a:ln>
        </p:spPr>
        <p:txBody>
          <a:bodyPr lIns="81646" tIns="42456" rIns="81646" bIns="42456" anchor="ctr"/>
          <a:lstStyle/>
          <a:p>
            <a:pPr algn="ctr"/>
            <a:r>
              <a:rPr lang="it-IT" sz="3992" spc="-1">
                <a:solidFill>
                  <a:srgbClr val="000000"/>
                </a:solidFill>
                <a:uFill>
                  <a:solidFill>
                    <a:srgbClr val="FFFFFF"/>
                  </a:solidFill>
                </a:uFill>
                <a:latin typeface="Arial"/>
              </a:rPr>
              <a:t>Vettoriale e Raster</a:t>
            </a:r>
          </a:p>
        </p:txBody>
      </p:sp>
      <p:pic>
        <p:nvPicPr>
          <p:cNvPr id="104" name="Immagine 103"/>
          <p:cNvPicPr/>
          <p:nvPr/>
        </p:nvPicPr>
        <p:blipFill>
          <a:blip r:embed="rId7"/>
          <a:stretch/>
        </p:blipFill>
        <p:spPr>
          <a:xfrm>
            <a:off x="2285444" y="838019"/>
            <a:ext cx="3152856" cy="5182258"/>
          </a:xfrm>
          <a:prstGeom prst="rect">
            <a:avLst/>
          </a:prstGeom>
          <a:ln w="57240">
            <a:solidFill>
              <a:srgbClr val="99FF33"/>
            </a:solidFill>
            <a:miter/>
          </a:ln>
        </p:spPr>
      </p:pic>
      <p:sp>
        <p:nvSpPr>
          <p:cNvPr id="105" name="CustomShape 2"/>
          <p:cNvSpPr/>
          <p:nvPr/>
        </p:nvSpPr>
        <p:spPr>
          <a:xfrm>
            <a:off x="1873620" y="5867108"/>
            <a:ext cx="4061417" cy="451668"/>
          </a:xfrm>
          <a:custGeom>
            <a:avLst/>
            <a:gdLst/>
            <a:ahLst/>
            <a:cxnLst/>
            <a:rect l="l" t="t" r="r" b="b"/>
            <a:pathLst>
              <a:path w="21600" h="21600">
                <a:moveTo>
                  <a:pt x="0" y="0"/>
                </a:moveTo>
                <a:lnTo>
                  <a:pt x="21600" y="0"/>
                </a:lnTo>
                <a:lnTo>
                  <a:pt x="21600" y="21600"/>
                </a:lnTo>
                <a:lnTo>
                  <a:pt x="0" y="21600"/>
                </a:lnTo>
                <a:lnTo>
                  <a:pt x="0" y="0"/>
                </a:lnTo>
                <a:close/>
              </a:path>
            </a:pathLst>
          </a:custGeom>
          <a:solidFill>
            <a:srgbClr val="3399FF"/>
          </a:solidFill>
          <a:ln w="9360">
            <a:solidFill>
              <a:srgbClr val="3333CC"/>
            </a:solidFill>
            <a:miter/>
          </a:ln>
        </p:spPr>
        <p:style>
          <a:lnRef idx="0">
            <a:scrgbClr r="0" g="0" b="0"/>
          </a:lnRef>
          <a:fillRef idx="0">
            <a:scrgbClr r="0" g="0" b="0"/>
          </a:fillRef>
          <a:effectRef idx="0">
            <a:scrgbClr r="0" g="0" b="0"/>
          </a:effectRef>
          <a:fontRef idx="minor"/>
        </p:style>
        <p:txBody>
          <a:bodyPr wrap="none" lIns="81646" tIns="42456" rIns="81646" bIns="42456"/>
          <a:lstStyle/>
          <a:p>
            <a:pPr algn="ctr"/>
            <a:r>
              <a:rPr lang="it-IT" sz="2404" b="1" spc="-1">
                <a:solidFill>
                  <a:srgbClr val="99CCFF"/>
                </a:solidFill>
                <a:uFill>
                  <a:solidFill>
                    <a:srgbClr val="FFFFFF"/>
                  </a:solidFill>
                </a:uFill>
                <a:latin typeface="Times New Roman"/>
              </a:rPr>
              <a:t>Mappe vettoriali da immagini</a:t>
            </a:r>
            <a:endParaRPr lang="it-IT" sz="2177" spc="-1">
              <a:solidFill>
                <a:srgbClr val="FFFFFF"/>
              </a:solidFill>
              <a:uFill>
                <a:solidFill>
                  <a:srgbClr val="FFFFFF"/>
                </a:solidFill>
              </a:uFill>
              <a:latin typeface="Times New Roman"/>
            </a:endParaRPr>
          </a:p>
        </p:txBody>
      </p:sp>
      <p:sp>
        <p:nvSpPr>
          <p:cNvPr id="106" name="CustomShape 3"/>
          <p:cNvSpPr/>
          <p:nvPr/>
        </p:nvSpPr>
        <p:spPr>
          <a:xfrm>
            <a:off x="7229622" y="5719818"/>
            <a:ext cx="2058142" cy="361857"/>
          </a:xfrm>
          <a:custGeom>
            <a:avLst/>
            <a:gdLst/>
            <a:ahLst/>
            <a:cxnLst/>
            <a:rect l="l" t="t" r="r" b="b"/>
            <a:pathLst>
              <a:path w="21600" h="21600">
                <a:moveTo>
                  <a:pt x="0" y="0"/>
                </a:moveTo>
                <a:lnTo>
                  <a:pt x="21600" y="0"/>
                </a:lnTo>
                <a:lnTo>
                  <a:pt x="21600" y="21600"/>
                </a:lnTo>
                <a:lnTo>
                  <a:pt x="0" y="21600"/>
                </a:lnTo>
                <a:lnTo>
                  <a:pt x="0" y="0"/>
                </a:lnTo>
                <a:close/>
              </a:path>
            </a:pathLst>
          </a:custGeom>
          <a:solidFill>
            <a:srgbClr val="3399FF"/>
          </a:solidFill>
          <a:ln w="9360">
            <a:solidFill>
              <a:srgbClr val="3333CC"/>
            </a:solidFill>
            <a:miter/>
          </a:ln>
        </p:spPr>
        <p:style>
          <a:lnRef idx="0">
            <a:scrgbClr r="0" g="0" b="0"/>
          </a:lnRef>
          <a:fillRef idx="0">
            <a:scrgbClr r="0" g="0" b="0"/>
          </a:fillRef>
          <a:effectRef idx="0">
            <a:scrgbClr r="0" g="0" b="0"/>
          </a:effectRef>
          <a:fontRef idx="minor"/>
        </p:style>
        <p:txBody>
          <a:bodyPr wrap="none" lIns="81646" tIns="42456" rIns="81646" bIns="42456"/>
          <a:lstStyle/>
          <a:p>
            <a:pPr algn="ctr"/>
            <a:r>
              <a:rPr lang="it-IT" sz="1814" b="1" spc="-1">
                <a:solidFill>
                  <a:srgbClr val="99CCFF"/>
                </a:solidFill>
                <a:uFill>
                  <a:solidFill>
                    <a:srgbClr val="FFFFFF"/>
                  </a:solidFill>
                </a:uFill>
                <a:latin typeface="Times New Roman"/>
              </a:rPr>
              <a:t>Equivalente Raster</a:t>
            </a:r>
            <a:endParaRPr lang="it-IT" sz="2177" spc="-1">
              <a:solidFill>
                <a:srgbClr val="FFFFFF"/>
              </a:solidFill>
              <a:uFill>
                <a:solidFill>
                  <a:srgbClr val="FFFFFF"/>
                </a:solidFill>
              </a:uFill>
              <a:latin typeface="Times New Roman"/>
            </a:endParaRPr>
          </a:p>
        </p:txBody>
      </p:sp>
      <p:sp>
        <p:nvSpPr>
          <p:cNvPr id="107" name="CustomShape 4"/>
          <p:cNvSpPr/>
          <p:nvPr/>
        </p:nvSpPr>
        <p:spPr>
          <a:xfrm>
            <a:off x="7905653" y="3048022"/>
            <a:ext cx="1968331" cy="361857"/>
          </a:xfrm>
          <a:custGeom>
            <a:avLst/>
            <a:gdLst/>
            <a:ahLst/>
            <a:cxnLst/>
            <a:rect l="l" t="t" r="r" b="b"/>
            <a:pathLst>
              <a:path w="21600" h="21600">
                <a:moveTo>
                  <a:pt x="0" y="0"/>
                </a:moveTo>
                <a:lnTo>
                  <a:pt x="21600" y="0"/>
                </a:lnTo>
                <a:lnTo>
                  <a:pt x="21600" y="21600"/>
                </a:lnTo>
                <a:lnTo>
                  <a:pt x="0" y="21600"/>
                </a:lnTo>
                <a:lnTo>
                  <a:pt x="0" y="0"/>
                </a:lnTo>
                <a:close/>
              </a:path>
            </a:pathLst>
          </a:custGeom>
          <a:solidFill>
            <a:srgbClr val="3399FF"/>
          </a:solidFill>
          <a:ln w="9360">
            <a:solidFill>
              <a:srgbClr val="3333CC"/>
            </a:solidFill>
            <a:miter/>
          </a:ln>
        </p:spPr>
        <p:style>
          <a:lnRef idx="0">
            <a:scrgbClr r="0" g="0" b="0"/>
          </a:lnRef>
          <a:fillRef idx="0">
            <a:scrgbClr r="0" g="0" b="0"/>
          </a:fillRef>
          <a:effectRef idx="0">
            <a:scrgbClr r="0" g="0" b="0"/>
          </a:effectRef>
          <a:fontRef idx="minor"/>
        </p:style>
        <p:txBody>
          <a:bodyPr wrap="none" lIns="81646" tIns="42456" rIns="81646" bIns="42456"/>
          <a:lstStyle/>
          <a:p>
            <a:pPr algn="ctr"/>
            <a:r>
              <a:rPr lang="it-IT" sz="1814" b="1" spc="-1">
                <a:solidFill>
                  <a:srgbClr val="99CCFF"/>
                </a:solidFill>
                <a:uFill>
                  <a:solidFill>
                    <a:srgbClr val="FFFFFF"/>
                  </a:solidFill>
                </a:uFill>
                <a:latin typeface="Times New Roman"/>
              </a:rPr>
              <a:t>Modello vettoriale</a:t>
            </a:r>
            <a:endParaRPr lang="it-IT" sz="2177" spc="-1">
              <a:solidFill>
                <a:srgbClr val="FFFFFF"/>
              </a:solidFill>
              <a:uFill>
                <a:solidFill>
                  <a:srgbClr val="FFFFFF"/>
                </a:solidFill>
              </a:uFill>
              <a:latin typeface="Times New Roman"/>
            </a:endParaRPr>
          </a:p>
        </p:txBody>
      </p:sp>
      <p:sp>
        <p:nvSpPr>
          <p:cNvPr id="108" name="CustomShape 5"/>
          <p:cNvSpPr/>
          <p:nvPr/>
        </p:nvSpPr>
        <p:spPr>
          <a:xfrm>
            <a:off x="8153206" y="6324655"/>
            <a:ext cx="184194" cy="36708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109" name="CustomShape 6"/>
          <p:cNvSpPr/>
          <p:nvPr/>
        </p:nvSpPr>
        <p:spPr>
          <a:xfrm>
            <a:off x="8088868" y="6477170"/>
            <a:ext cx="1604514" cy="223384"/>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81646" tIns="42456" rIns="81646" bIns="42456"/>
          <a:lstStyle/>
          <a:p>
            <a:pPr algn="ctr">
              <a:lnSpc>
                <a:spcPct val="100000"/>
              </a:lnSpc>
            </a:pPr>
            <a:r>
              <a:rPr lang="it-IT" sz="907" b="1" i="1" spc="-1">
                <a:solidFill>
                  <a:srgbClr val="000066"/>
                </a:solidFill>
                <a:uFill>
                  <a:solidFill>
                    <a:srgbClr val="FFFFFF"/>
                  </a:solidFill>
                </a:uFill>
                <a:latin typeface="Tahoma"/>
              </a:rPr>
              <a:t>Images from Venigalla</a:t>
            </a:r>
            <a:endParaRPr lang="it-IT" sz="2177" spc="-1">
              <a:solidFill>
                <a:srgbClr val="FFFFFF"/>
              </a:solidFill>
              <a:uFill>
                <a:solidFill>
                  <a:srgbClr val="FFFFFF"/>
                </a:solidFill>
              </a:uFill>
              <a:latin typeface="Times New Roman"/>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8909" y="2844822"/>
            <a:ext cx="406400" cy="406400"/>
          </a:xfrm>
          <a:prstGeom prst="rect">
            <a:avLst/>
          </a:prstGeom>
        </p:spPr>
      </p:pic>
    </p:spTree>
    <p:extLst>
      <p:ext uri="{BB962C8B-B14F-4D97-AF65-F5344CB8AC3E}">
        <p14:creationId xmlns:p14="http://schemas.microsoft.com/office/powerpoint/2010/main" val="28949418"/>
      </p:ext>
    </p:extLst>
  </p:cSld>
  <p:clrMapOvr>
    <a:masterClrMapping/>
  </p:clrMapOvr>
  <p:transition advTm="121000">
    <p:fade thruBlk="1"/>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24754"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523520" y="-326"/>
            <a:ext cx="9144393" cy="76225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1646" tIns="42456" rIns="81646" bIns="42456" anchor="ctr"/>
          <a:lstStyle/>
          <a:p>
            <a:pPr algn="ctr">
              <a:lnSpc>
                <a:spcPct val="100000"/>
              </a:lnSpc>
            </a:pPr>
            <a:r>
              <a:rPr lang="it-IT" sz="2540" spc="-1" dirty="0" err="1" smtClean="0">
                <a:uFill>
                  <a:solidFill>
                    <a:srgbClr val="FFFFFF"/>
                  </a:solidFill>
                </a:uFill>
                <a:latin typeface="Arial Black"/>
              </a:rPr>
              <a:t>Vector</a:t>
            </a:r>
            <a:r>
              <a:rPr lang="it-IT" sz="2540" spc="-1" dirty="0" smtClean="0">
                <a:uFill>
                  <a:solidFill>
                    <a:srgbClr val="FFFFFF"/>
                  </a:solidFill>
                </a:uFill>
                <a:latin typeface="Arial Black"/>
              </a:rPr>
              <a:t> vs </a:t>
            </a:r>
            <a:r>
              <a:rPr lang="it-IT" sz="2540" spc="-1" dirty="0" err="1" smtClean="0">
                <a:uFill>
                  <a:solidFill>
                    <a:srgbClr val="FFFFFF"/>
                  </a:solidFill>
                </a:uFill>
                <a:latin typeface="Arial Black"/>
              </a:rPr>
              <a:t>Raster</a:t>
            </a:r>
            <a:endParaRPr lang="it-IT" sz="2177" spc="-1" dirty="0">
              <a:uFill>
                <a:solidFill>
                  <a:srgbClr val="FFFFFF"/>
                </a:solidFill>
              </a:uFill>
              <a:latin typeface="Times New Roman"/>
            </a:endParaRPr>
          </a:p>
        </p:txBody>
      </p:sp>
      <p:sp>
        <p:nvSpPr>
          <p:cNvPr id="3" name="CasellaDiTesto 2"/>
          <p:cNvSpPr txBox="1"/>
          <p:nvPr/>
        </p:nvSpPr>
        <p:spPr>
          <a:xfrm>
            <a:off x="240146" y="761924"/>
            <a:ext cx="5163128" cy="3194721"/>
          </a:xfrm>
          <a:prstGeom prst="rect">
            <a:avLst/>
          </a:prstGeom>
          <a:noFill/>
        </p:spPr>
        <p:txBody>
          <a:bodyPr wrap="square" rtlCol="0">
            <a:spAutoFit/>
          </a:bodyPr>
          <a:lstStyle/>
          <a:p>
            <a:pPr>
              <a:lnSpc>
                <a:spcPct val="90000"/>
              </a:lnSpc>
              <a:buClr>
                <a:srgbClr val="000000"/>
              </a:buClr>
            </a:pPr>
            <a:r>
              <a:rPr lang="it-IT" sz="2400" spc="-1" dirty="0" smtClean="0">
                <a:uFill>
                  <a:solidFill>
                    <a:srgbClr val="FFFFFF"/>
                  </a:solidFill>
                </a:uFill>
                <a:latin typeface="Arial"/>
              </a:rPr>
              <a:t>Vettoriale</a:t>
            </a:r>
            <a:r>
              <a:rPr lang="it-IT" sz="2400" spc="-1" dirty="0" smtClean="0">
                <a:solidFill>
                  <a:srgbClr val="000000"/>
                </a:solidFill>
                <a:uFill>
                  <a:solidFill>
                    <a:srgbClr val="FFFFFF"/>
                  </a:solidFill>
                </a:uFill>
                <a:latin typeface="Arial"/>
              </a:rPr>
              <a:t> </a:t>
            </a:r>
            <a:r>
              <a:rPr lang="it-IT" sz="2400" b="1" spc="-1" dirty="0" smtClean="0">
                <a:solidFill>
                  <a:srgbClr val="FF0000"/>
                </a:solidFill>
                <a:uFill>
                  <a:solidFill>
                    <a:srgbClr val="FFFFFF"/>
                  </a:solidFill>
                </a:uFill>
                <a:latin typeface="Arial"/>
              </a:rPr>
              <a:t>pro</a:t>
            </a:r>
            <a:r>
              <a:rPr lang="it-IT" sz="2400" spc="-1" dirty="0" smtClean="0">
                <a:solidFill>
                  <a:srgbClr val="000000"/>
                </a:solidFill>
                <a:uFill>
                  <a:solidFill>
                    <a:srgbClr val="FFFFFF"/>
                  </a:solidFill>
                </a:uFill>
                <a:latin typeface="Arial"/>
              </a:rPr>
              <a:t>:</a:t>
            </a:r>
          </a:p>
          <a:p>
            <a:pPr>
              <a:lnSpc>
                <a:spcPct val="90000"/>
              </a:lnSpc>
              <a:buClr>
                <a:srgbClr val="000000"/>
              </a:buClr>
            </a:pPr>
            <a:endParaRPr lang="it-IT" sz="2000" spc="-1" dirty="0" smtClean="0">
              <a:solidFill>
                <a:srgbClr val="000000"/>
              </a:solidFill>
              <a:uFill>
                <a:solidFill>
                  <a:srgbClr val="FFFFFF"/>
                </a:solidFill>
              </a:uFill>
              <a:latin typeface="Arial"/>
            </a:endParaRPr>
          </a:p>
          <a:p>
            <a:pPr marL="285750" indent="-285750">
              <a:lnSpc>
                <a:spcPct val="90000"/>
              </a:lnSpc>
              <a:buClr>
                <a:srgbClr val="000000"/>
              </a:buClr>
              <a:buFont typeface="Arial" panose="020B0604020202020204" pitchFamily="34" charset="0"/>
              <a:buChar char="•"/>
            </a:pPr>
            <a:r>
              <a:rPr lang="it-IT" sz="2000" spc="-1" dirty="0" smtClean="0">
                <a:solidFill>
                  <a:srgbClr val="000000"/>
                </a:solidFill>
                <a:uFill>
                  <a:solidFill>
                    <a:srgbClr val="FFFFFF"/>
                  </a:solidFill>
                </a:uFill>
                <a:latin typeface="Arial"/>
              </a:rPr>
              <a:t>Alta </a:t>
            </a:r>
            <a:r>
              <a:rPr lang="it-IT" sz="2000" spc="-1" dirty="0">
                <a:solidFill>
                  <a:srgbClr val="000000"/>
                </a:solidFill>
                <a:uFill>
                  <a:solidFill>
                    <a:srgbClr val="FFFFFF"/>
                  </a:solidFill>
                </a:uFill>
                <a:latin typeface="Arial"/>
              </a:rPr>
              <a:t>risoluzione</a:t>
            </a:r>
          </a:p>
          <a:p>
            <a:pPr marL="285750" indent="-285750">
              <a:lnSpc>
                <a:spcPct val="90000"/>
              </a:lnSpc>
              <a:buClr>
                <a:srgbClr val="000000"/>
              </a:buClr>
              <a:buFont typeface="Arial" panose="020B0604020202020204" pitchFamily="34" charset="0"/>
              <a:buChar char="•"/>
            </a:pPr>
            <a:r>
              <a:rPr lang="it-IT" sz="2000" spc="-1" dirty="0">
                <a:solidFill>
                  <a:srgbClr val="000000"/>
                </a:solidFill>
                <a:uFill>
                  <a:solidFill>
                    <a:srgbClr val="FFFFFF"/>
                  </a:solidFill>
                </a:uFill>
                <a:latin typeface="Arial"/>
              </a:rPr>
              <a:t>Funziona meglio per produrre le carte geografiche</a:t>
            </a:r>
          </a:p>
          <a:p>
            <a:pPr marL="285750" indent="-285750">
              <a:lnSpc>
                <a:spcPct val="90000"/>
              </a:lnSpc>
              <a:buClr>
                <a:srgbClr val="000000"/>
              </a:buClr>
              <a:buFont typeface="Arial" panose="020B0604020202020204" pitchFamily="34" charset="0"/>
              <a:buChar char="•"/>
            </a:pPr>
            <a:r>
              <a:rPr lang="it-IT" sz="2000" spc="-1" dirty="0">
                <a:solidFill>
                  <a:srgbClr val="000000"/>
                </a:solidFill>
                <a:uFill>
                  <a:solidFill>
                    <a:srgbClr val="FFFFFF"/>
                  </a:solidFill>
                </a:uFill>
                <a:latin typeface="Arial"/>
              </a:rPr>
              <a:t>Può memorizzare facilmente attributi (elementi discreti)</a:t>
            </a:r>
          </a:p>
          <a:p>
            <a:pPr marL="285750" indent="-285750">
              <a:lnSpc>
                <a:spcPct val="90000"/>
              </a:lnSpc>
              <a:buClr>
                <a:srgbClr val="000000"/>
              </a:buClr>
              <a:buFont typeface="Arial" panose="020B0604020202020204" pitchFamily="34" charset="0"/>
              <a:buChar char="•"/>
            </a:pPr>
            <a:r>
              <a:rPr lang="it-IT" sz="2000" spc="-1" dirty="0" smtClean="0">
                <a:solidFill>
                  <a:srgbClr val="000000"/>
                </a:solidFill>
                <a:uFill>
                  <a:solidFill>
                    <a:srgbClr val="FFFFFF"/>
                  </a:solidFill>
                </a:uFill>
                <a:latin typeface="Arial"/>
              </a:rPr>
              <a:t>I </a:t>
            </a:r>
            <a:r>
              <a:rPr lang="it-IT" sz="2000" spc="-1" dirty="0">
                <a:solidFill>
                  <a:srgbClr val="000000"/>
                </a:solidFill>
                <a:uFill>
                  <a:solidFill>
                    <a:srgbClr val="FFFFFF"/>
                  </a:solidFill>
                </a:uFill>
                <a:latin typeface="Arial"/>
              </a:rPr>
              <a:t>file vettoriali occupano poca memoria</a:t>
            </a:r>
          </a:p>
          <a:p>
            <a:pPr marL="285750" indent="-285750">
              <a:lnSpc>
                <a:spcPct val="90000"/>
              </a:lnSpc>
              <a:buClr>
                <a:srgbClr val="000000"/>
              </a:buClr>
              <a:buFont typeface="Arial" panose="020B0604020202020204" pitchFamily="34" charset="0"/>
              <a:buChar char="•"/>
            </a:pPr>
            <a:r>
              <a:rPr lang="it-IT" sz="2000" spc="-1" dirty="0">
                <a:solidFill>
                  <a:srgbClr val="000000"/>
                </a:solidFill>
                <a:uFill>
                  <a:solidFill>
                    <a:srgbClr val="FFFFFF"/>
                  </a:solidFill>
                </a:uFill>
                <a:latin typeface="Arial"/>
              </a:rPr>
              <a:t>I confini degli elementi geografici sono disegnati in modo più accurato rispetto al </a:t>
            </a:r>
            <a:r>
              <a:rPr lang="it-IT" sz="2000" spc="-1" dirty="0" err="1" smtClean="0">
                <a:solidFill>
                  <a:srgbClr val="000000"/>
                </a:solidFill>
                <a:uFill>
                  <a:solidFill>
                    <a:srgbClr val="FFFFFF"/>
                  </a:solidFill>
                </a:uFill>
                <a:latin typeface="Arial"/>
              </a:rPr>
              <a:t>raster</a:t>
            </a:r>
            <a:endParaRPr lang="it-IT" sz="2000" spc="-1" dirty="0" smtClean="0">
              <a:solidFill>
                <a:srgbClr val="000000"/>
              </a:solidFill>
              <a:uFill>
                <a:solidFill>
                  <a:srgbClr val="FFFFFF"/>
                </a:solidFill>
              </a:uFill>
              <a:latin typeface="Arial"/>
            </a:endParaRPr>
          </a:p>
        </p:txBody>
      </p:sp>
      <p:sp>
        <p:nvSpPr>
          <p:cNvPr id="7" name="CasellaDiTesto 6"/>
          <p:cNvSpPr txBox="1"/>
          <p:nvPr/>
        </p:nvSpPr>
        <p:spPr>
          <a:xfrm>
            <a:off x="5851237" y="905088"/>
            <a:ext cx="5163128" cy="2548390"/>
          </a:xfrm>
          <a:prstGeom prst="rect">
            <a:avLst/>
          </a:prstGeom>
          <a:noFill/>
        </p:spPr>
        <p:txBody>
          <a:bodyPr wrap="square" rtlCol="0">
            <a:spAutoFit/>
          </a:bodyPr>
          <a:lstStyle/>
          <a:p>
            <a:pPr>
              <a:lnSpc>
                <a:spcPct val="90000"/>
              </a:lnSpc>
              <a:buClr>
                <a:srgbClr val="000000"/>
              </a:buClr>
            </a:pPr>
            <a:r>
              <a:rPr lang="it-IT" sz="2400" spc="-1" dirty="0" smtClean="0">
                <a:solidFill>
                  <a:srgbClr val="000000"/>
                </a:solidFill>
                <a:uFill>
                  <a:solidFill>
                    <a:srgbClr val="FFFFFF"/>
                  </a:solidFill>
                </a:uFill>
                <a:latin typeface="Arial"/>
              </a:rPr>
              <a:t>Vettoriale </a:t>
            </a:r>
            <a:r>
              <a:rPr lang="it-IT" sz="2400" b="1" spc="-1" dirty="0" smtClean="0">
                <a:solidFill>
                  <a:srgbClr val="FF0000"/>
                </a:solidFill>
                <a:uFill>
                  <a:solidFill>
                    <a:srgbClr val="FFFFFF"/>
                  </a:solidFill>
                </a:uFill>
                <a:latin typeface="Arial"/>
              </a:rPr>
              <a:t>contro</a:t>
            </a:r>
            <a:r>
              <a:rPr lang="it-IT" sz="2400" spc="-1" dirty="0" smtClean="0">
                <a:solidFill>
                  <a:srgbClr val="000000"/>
                </a:solidFill>
                <a:uFill>
                  <a:solidFill>
                    <a:srgbClr val="FFFFFF"/>
                  </a:solidFill>
                </a:uFill>
                <a:latin typeface="Arial"/>
              </a:rPr>
              <a:t>:</a:t>
            </a:r>
          </a:p>
          <a:p>
            <a:pPr>
              <a:lnSpc>
                <a:spcPct val="90000"/>
              </a:lnSpc>
              <a:buClr>
                <a:srgbClr val="000000"/>
              </a:buClr>
            </a:pPr>
            <a:endParaRPr lang="it-IT" sz="2000" spc="-1" dirty="0" smtClean="0">
              <a:solidFill>
                <a:srgbClr val="000000"/>
              </a:solidFill>
              <a:uFill>
                <a:solidFill>
                  <a:srgbClr val="FFFFFF"/>
                </a:solidFill>
              </a:uFill>
              <a:latin typeface="Arial"/>
            </a:endParaRPr>
          </a:p>
          <a:p>
            <a:pPr marL="285750" indent="-285750">
              <a:buClr>
                <a:srgbClr val="000000"/>
              </a:buClr>
              <a:buFont typeface="Arial" panose="020B0604020202020204" pitchFamily="34" charset="0"/>
              <a:buChar char="•"/>
            </a:pPr>
            <a:r>
              <a:rPr lang="it-IT" sz="2000" spc="-1" dirty="0">
                <a:solidFill>
                  <a:srgbClr val="000000"/>
                </a:solidFill>
                <a:uFill>
                  <a:solidFill>
                    <a:srgbClr val="FFFFFF"/>
                  </a:solidFill>
                </a:uFill>
                <a:latin typeface="Arial"/>
              </a:rPr>
              <a:t>Le strutture dei dati possono essere </a:t>
            </a:r>
            <a:r>
              <a:rPr lang="it-IT" sz="2000" spc="-1" dirty="0" smtClean="0">
                <a:solidFill>
                  <a:srgbClr val="000000"/>
                </a:solidFill>
                <a:uFill>
                  <a:solidFill>
                    <a:srgbClr val="FFFFFF"/>
                  </a:solidFill>
                </a:uFill>
                <a:latin typeface="Arial"/>
              </a:rPr>
              <a:t>complesse:  molto </a:t>
            </a:r>
            <a:r>
              <a:rPr lang="it-IT" sz="2000" spc="-1" dirty="0">
                <a:solidFill>
                  <a:srgbClr val="000000"/>
                </a:solidFill>
                <a:uFill>
                  <a:solidFill>
                    <a:srgbClr val="FFFFFF"/>
                  </a:solidFill>
                </a:uFill>
                <a:latin typeface="Arial"/>
              </a:rPr>
              <a:t>lavoro di CPU per </a:t>
            </a:r>
            <a:r>
              <a:rPr lang="it-IT" sz="2000" spc="-1" dirty="0" smtClean="0">
                <a:solidFill>
                  <a:srgbClr val="000000"/>
                </a:solidFill>
                <a:uFill>
                  <a:solidFill>
                    <a:srgbClr val="FFFFFF"/>
                  </a:solidFill>
                </a:uFill>
                <a:latin typeface="Arial"/>
              </a:rPr>
              <a:t>elaborarli.</a:t>
            </a:r>
            <a:endParaRPr lang="it-IT" sz="2000" spc="-1" dirty="0">
              <a:solidFill>
                <a:srgbClr val="000000"/>
              </a:solidFill>
              <a:uFill>
                <a:solidFill>
                  <a:srgbClr val="FFFFFF"/>
                </a:solidFill>
              </a:uFill>
              <a:latin typeface="Arial"/>
            </a:endParaRPr>
          </a:p>
          <a:p>
            <a:pPr marL="285750" indent="-285750">
              <a:buClr>
                <a:srgbClr val="000000"/>
              </a:buClr>
              <a:buFont typeface="Arial" panose="020B0604020202020204" pitchFamily="34" charset="0"/>
              <a:buChar char="•"/>
            </a:pPr>
            <a:r>
              <a:rPr lang="it-IT" sz="2000" spc="-1" dirty="0" smtClean="0">
                <a:solidFill>
                  <a:srgbClr val="000000"/>
                </a:solidFill>
                <a:uFill>
                  <a:solidFill>
                    <a:srgbClr val="FFFFFF"/>
                  </a:solidFill>
                </a:uFill>
                <a:latin typeface="Arial"/>
              </a:rPr>
              <a:t>Inserire </a:t>
            </a:r>
            <a:r>
              <a:rPr lang="it-IT" sz="2000" spc="-1" dirty="0">
                <a:solidFill>
                  <a:srgbClr val="000000"/>
                </a:solidFill>
                <a:uFill>
                  <a:solidFill>
                    <a:srgbClr val="FFFFFF"/>
                  </a:solidFill>
                </a:uFill>
                <a:latin typeface="Arial"/>
              </a:rPr>
              <a:t>dati è costoso e </a:t>
            </a:r>
            <a:r>
              <a:rPr lang="it-IT" sz="2000" spc="-1" dirty="0" smtClean="0">
                <a:solidFill>
                  <a:srgbClr val="000000"/>
                </a:solidFill>
                <a:uFill>
                  <a:solidFill>
                    <a:srgbClr val="FFFFFF"/>
                  </a:solidFill>
                </a:uFill>
                <a:latin typeface="Arial"/>
              </a:rPr>
              <a:t>lungo.</a:t>
            </a:r>
            <a:endParaRPr lang="it-IT" sz="2000" spc="-1" dirty="0">
              <a:solidFill>
                <a:srgbClr val="000000"/>
              </a:solidFill>
              <a:uFill>
                <a:solidFill>
                  <a:srgbClr val="FFFFFF"/>
                </a:solidFill>
              </a:uFill>
              <a:latin typeface="Arial"/>
            </a:endParaRPr>
          </a:p>
          <a:p>
            <a:pPr marL="285750" indent="-285750">
              <a:buClr>
                <a:srgbClr val="000000"/>
              </a:buClr>
              <a:buFont typeface="Arial" panose="020B0604020202020204" pitchFamily="34" charset="0"/>
              <a:buChar char="•"/>
            </a:pPr>
            <a:r>
              <a:rPr lang="it-IT" sz="2000" spc="-1" dirty="0" smtClean="0">
                <a:solidFill>
                  <a:srgbClr val="000000"/>
                </a:solidFill>
                <a:uFill>
                  <a:solidFill>
                    <a:srgbClr val="FFFFFF"/>
                  </a:solidFill>
                </a:uFill>
                <a:latin typeface="Arial"/>
              </a:rPr>
              <a:t>Problemi </a:t>
            </a:r>
            <a:r>
              <a:rPr lang="it-IT" sz="2000" spc="-1" dirty="0">
                <a:solidFill>
                  <a:srgbClr val="000000"/>
                </a:solidFill>
                <a:uFill>
                  <a:solidFill>
                    <a:srgbClr val="FFFFFF"/>
                  </a:solidFill>
                </a:uFill>
                <a:latin typeface="Arial"/>
              </a:rPr>
              <a:t>connessi alla qualità del dato (es.: “</a:t>
            </a:r>
            <a:r>
              <a:rPr lang="it-IT" sz="2000" spc="-1" dirty="0" err="1">
                <a:solidFill>
                  <a:srgbClr val="000000"/>
                </a:solidFill>
                <a:uFill>
                  <a:solidFill>
                    <a:srgbClr val="FFFFFF"/>
                  </a:solidFill>
                </a:uFill>
                <a:latin typeface="Arial"/>
              </a:rPr>
              <a:t>overlap</a:t>
            </a:r>
            <a:r>
              <a:rPr lang="it-IT" sz="2000" spc="-1" dirty="0">
                <a:solidFill>
                  <a:srgbClr val="000000"/>
                </a:solidFill>
                <a:uFill>
                  <a:solidFill>
                    <a:srgbClr val="FFFFFF"/>
                  </a:solidFill>
                </a:uFill>
                <a:latin typeface="Arial"/>
              </a:rPr>
              <a:t>” e “</a:t>
            </a:r>
            <a:r>
              <a:rPr lang="it-IT" sz="2000" spc="-1" dirty="0" err="1">
                <a:solidFill>
                  <a:srgbClr val="000000"/>
                </a:solidFill>
                <a:uFill>
                  <a:solidFill>
                    <a:srgbClr val="FFFFFF"/>
                  </a:solidFill>
                </a:uFill>
                <a:latin typeface="Arial"/>
              </a:rPr>
              <a:t>sliver</a:t>
            </a:r>
            <a:r>
              <a:rPr lang="it-IT" sz="2000" spc="-1" dirty="0" smtClean="0">
                <a:solidFill>
                  <a:srgbClr val="000000"/>
                </a:solidFill>
                <a:uFill>
                  <a:solidFill>
                    <a:srgbClr val="FFFFFF"/>
                  </a:solidFill>
                </a:uFill>
                <a:latin typeface="Arial"/>
              </a:rPr>
              <a:t>”).</a:t>
            </a:r>
            <a:endParaRPr lang="it-IT" sz="2000" spc="-1" dirty="0">
              <a:solidFill>
                <a:srgbClr val="000000"/>
              </a:solidFill>
              <a:uFill>
                <a:solidFill>
                  <a:srgbClr val="FFFFFF"/>
                </a:solidFill>
              </a:uFill>
              <a:latin typeface="Arial"/>
            </a:endParaRPr>
          </a:p>
        </p:txBody>
      </p:sp>
      <p:pic>
        <p:nvPicPr>
          <p:cNvPr id="8" name="Immagine 7"/>
          <p:cNvPicPr/>
          <p:nvPr/>
        </p:nvPicPr>
        <p:blipFill>
          <a:blip r:embed="rId4"/>
          <a:stretch/>
        </p:blipFill>
        <p:spPr>
          <a:xfrm>
            <a:off x="7784222" y="4207936"/>
            <a:ext cx="4420440" cy="2551320"/>
          </a:xfrm>
          <a:prstGeom prst="rect">
            <a:avLst/>
          </a:prstGeom>
          <a:ln>
            <a:noFill/>
          </a:ln>
        </p:spPr>
      </p:pic>
      <p:pic>
        <p:nvPicPr>
          <p:cNvPr id="9" name="Immagine 8"/>
          <p:cNvPicPr/>
          <p:nvPr/>
        </p:nvPicPr>
        <p:blipFill>
          <a:blip r:embed="rId5"/>
          <a:stretch/>
        </p:blipFill>
        <p:spPr>
          <a:xfrm>
            <a:off x="4229797" y="4228816"/>
            <a:ext cx="3242880" cy="2530440"/>
          </a:xfrm>
          <a:prstGeom prst="rect">
            <a:avLst/>
          </a:prstGeom>
          <a:ln>
            <a:noFill/>
          </a:ln>
        </p:spPr>
      </p:pic>
      <p:cxnSp>
        <p:nvCxnSpPr>
          <p:cNvPr id="16" name="Connettore 2 15"/>
          <p:cNvCxnSpPr/>
          <p:nvPr/>
        </p:nvCxnSpPr>
        <p:spPr>
          <a:xfrm flipH="1">
            <a:off x="6025663" y="3398078"/>
            <a:ext cx="1055857" cy="8307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7" idx="2"/>
          </p:cNvCxnSpPr>
          <p:nvPr/>
        </p:nvCxnSpPr>
        <p:spPr>
          <a:xfrm>
            <a:off x="8432801" y="3453478"/>
            <a:ext cx="1635759" cy="7753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48873" y="4805218"/>
            <a:ext cx="406400" cy="406400"/>
          </a:xfrm>
          <a:prstGeom prst="rect">
            <a:avLst/>
          </a:prstGeom>
        </p:spPr>
      </p:pic>
    </p:spTree>
    <p:extLst>
      <p:ext uri="{BB962C8B-B14F-4D97-AF65-F5344CB8AC3E}">
        <p14:creationId xmlns:p14="http://schemas.microsoft.com/office/powerpoint/2010/main" val="2294262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30" fill="hold"/>
                                        <p:tgtEl>
                                          <p:spTgt spid="4"/>
                                        </p:tgtEl>
                                      </p:cBhvr>
                                    </p:cmd>
                                  </p:childTnLst>
                                </p:cTn>
                              </p:par>
                            </p:childTnLst>
                          </p:cTn>
                        </p:par>
                      </p:childTnLst>
                    </p:cTn>
                  </p:par>
                </p:childTnLst>
              </p:cTn>
              <p:nextCondLst>
                <p:cond evt="onClick" delay="0">
                  <p:tgtEl>
                    <p:spTgt spid="4"/>
                  </p:tgtEl>
                </p:cond>
              </p:nextCondLst>
            </p:seq>
            <p:audio>
              <p:cMediaNode vol="55102">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523520" y="-326"/>
            <a:ext cx="9144393" cy="76225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1646" tIns="42456" rIns="81646" bIns="42456" anchor="ctr"/>
          <a:lstStyle/>
          <a:p>
            <a:pPr algn="ctr">
              <a:lnSpc>
                <a:spcPct val="100000"/>
              </a:lnSpc>
            </a:pPr>
            <a:r>
              <a:rPr lang="it-IT" sz="2540" spc="-1" dirty="0" err="1" smtClean="0">
                <a:uFill>
                  <a:solidFill>
                    <a:srgbClr val="FFFFFF"/>
                  </a:solidFill>
                </a:uFill>
                <a:latin typeface="Arial Black"/>
              </a:rPr>
              <a:t>Vector</a:t>
            </a:r>
            <a:r>
              <a:rPr lang="it-IT" sz="2540" spc="-1" dirty="0" smtClean="0">
                <a:uFill>
                  <a:solidFill>
                    <a:srgbClr val="FFFFFF"/>
                  </a:solidFill>
                </a:uFill>
                <a:latin typeface="Arial Black"/>
              </a:rPr>
              <a:t> vs </a:t>
            </a:r>
            <a:r>
              <a:rPr lang="it-IT" sz="2540" spc="-1" dirty="0" err="1" smtClean="0">
                <a:uFill>
                  <a:solidFill>
                    <a:srgbClr val="FFFFFF"/>
                  </a:solidFill>
                </a:uFill>
                <a:latin typeface="Arial Black"/>
              </a:rPr>
              <a:t>Raster</a:t>
            </a:r>
            <a:endParaRPr lang="it-IT" sz="2177" spc="-1" dirty="0">
              <a:uFill>
                <a:solidFill>
                  <a:srgbClr val="FFFFFF"/>
                </a:solidFill>
              </a:uFill>
              <a:latin typeface="Times New Roman"/>
            </a:endParaRPr>
          </a:p>
        </p:txBody>
      </p:sp>
      <p:sp>
        <p:nvSpPr>
          <p:cNvPr id="3" name="CasellaDiTesto 2"/>
          <p:cNvSpPr txBox="1"/>
          <p:nvPr/>
        </p:nvSpPr>
        <p:spPr>
          <a:xfrm>
            <a:off x="121920" y="1046480"/>
            <a:ext cx="5994400" cy="2339102"/>
          </a:xfrm>
          <a:prstGeom prst="rect">
            <a:avLst/>
          </a:prstGeom>
          <a:noFill/>
        </p:spPr>
        <p:txBody>
          <a:bodyPr wrap="square" rtlCol="0">
            <a:spAutoFit/>
          </a:bodyPr>
          <a:lstStyle/>
          <a:p>
            <a:pPr>
              <a:buClr>
                <a:srgbClr val="000000"/>
              </a:buClr>
            </a:pPr>
            <a:r>
              <a:rPr lang="it-IT" sz="2000" spc="-1" dirty="0" err="1" smtClean="0">
                <a:uFill>
                  <a:solidFill>
                    <a:srgbClr val="FFFFFF"/>
                  </a:solidFill>
                </a:uFill>
                <a:latin typeface="Arial"/>
              </a:rPr>
              <a:t>Raster</a:t>
            </a:r>
            <a:r>
              <a:rPr lang="it-IT" sz="2000" spc="-1" dirty="0" smtClean="0">
                <a:solidFill>
                  <a:srgbClr val="000000"/>
                </a:solidFill>
                <a:uFill>
                  <a:solidFill>
                    <a:srgbClr val="FFFFFF"/>
                  </a:solidFill>
                </a:uFill>
                <a:latin typeface="Arial"/>
              </a:rPr>
              <a:t> </a:t>
            </a:r>
            <a:r>
              <a:rPr lang="it-IT" sz="2000" b="1" spc="-1" dirty="0">
                <a:solidFill>
                  <a:srgbClr val="FF0000"/>
                </a:solidFill>
                <a:uFill>
                  <a:solidFill>
                    <a:srgbClr val="FFFFFF"/>
                  </a:solidFill>
                </a:uFill>
                <a:latin typeface="Arial"/>
              </a:rPr>
              <a:t>pro</a:t>
            </a:r>
            <a:r>
              <a:rPr lang="it-IT" sz="2000" spc="-1" dirty="0">
                <a:solidFill>
                  <a:srgbClr val="000000"/>
                </a:solidFill>
                <a:uFill>
                  <a:solidFill>
                    <a:srgbClr val="FFFFFF"/>
                  </a:solidFill>
                </a:uFill>
                <a:latin typeface="Arial"/>
              </a:rPr>
              <a:t>:</a:t>
            </a:r>
          </a:p>
          <a:p>
            <a:pPr marL="323640" indent="-323640">
              <a:buClr>
                <a:srgbClr val="000000"/>
              </a:buClr>
              <a:buFont typeface="Tahoma"/>
              <a:buChar char="•"/>
            </a:pPr>
            <a:endParaRPr lang="en-US" spc="-1" dirty="0" smtClean="0">
              <a:solidFill>
                <a:srgbClr val="000000"/>
              </a:solidFill>
              <a:uFill>
                <a:solidFill>
                  <a:srgbClr val="FFFFFF"/>
                </a:solidFill>
              </a:uFill>
              <a:latin typeface="Arial"/>
            </a:endParaRPr>
          </a:p>
          <a:p>
            <a:pPr marL="285750" indent="-285750">
              <a:buClr>
                <a:srgbClr val="000000"/>
              </a:buClr>
              <a:buFont typeface="Arial" panose="020B0604020202020204" pitchFamily="34" charset="0"/>
              <a:buChar char="•"/>
            </a:pPr>
            <a:r>
              <a:rPr lang="it-IT" spc="-1" dirty="0" smtClean="0">
                <a:solidFill>
                  <a:srgbClr val="000000"/>
                </a:solidFill>
                <a:uFill>
                  <a:solidFill>
                    <a:srgbClr val="FFFFFF"/>
                  </a:solidFill>
                </a:uFill>
                <a:latin typeface="Arial"/>
              </a:rPr>
              <a:t>Struttura dati semplice</a:t>
            </a:r>
            <a:endParaRPr lang="it-IT" sz="1600" spc="-1" dirty="0" smtClean="0">
              <a:solidFill>
                <a:srgbClr val="000000"/>
              </a:solidFill>
              <a:uFill>
                <a:solidFill>
                  <a:srgbClr val="FFFFFF"/>
                </a:solidFill>
              </a:uFill>
              <a:latin typeface="Arial"/>
            </a:endParaRPr>
          </a:p>
          <a:p>
            <a:pPr marL="285750" indent="-285750">
              <a:buClr>
                <a:srgbClr val="000000"/>
              </a:buClr>
              <a:buFont typeface="Arial" panose="020B0604020202020204" pitchFamily="34" charset="0"/>
              <a:buChar char="•"/>
            </a:pPr>
            <a:r>
              <a:rPr lang="it-IT" spc="-1" dirty="0" smtClean="0">
                <a:solidFill>
                  <a:srgbClr val="000000"/>
                </a:solidFill>
                <a:uFill>
                  <a:solidFill>
                    <a:srgbClr val="FFFFFF"/>
                  </a:solidFill>
                </a:uFill>
                <a:latin typeface="Arial"/>
              </a:rPr>
              <a:t>Le analisi spaziali sono spesso più semplici</a:t>
            </a:r>
            <a:endParaRPr lang="it-IT" sz="1600" spc="-1" dirty="0" smtClean="0">
              <a:solidFill>
                <a:srgbClr val="000000"/>
              </a:solidFill>
              <a:uFill>
                <a:solidFill>
                  <a:srgbClr val="FFFFFF"/>
                </a:solidFill>
              </a:uFill>
              <a:latin typeface="Arial"/>
            </a:endParaRPr>
          </a:p>
          <a:p>
            <a:pPr marL="285750" indent="-285750">
              <a:buClr>
                <a:srgbClr val="000000"/>
              </a:buClr>
              <a:buFont typeface="Arial" panose="020B0604020202020204" pitchFamily="34" charset="0"/>
              <a:buChar char="•"/>
            </a:pPr>
            <a:r>
              <a:rPr lang="it-IT" spc="-1" dirty="0" smtClean="0">
                <a:solidFill>
                  <a:srgbClr val="000000"/>
                </a:solidFill>
                <a:uFill>
                  <a:solidFill>
                    <a:srgbClr val="FFFFFF"/>
                  </a:solidFill>
                </a:uFill>
                <a:latin typeface="Arial"/>
              </a:rPr>
              <a:t>La sovrapposizione di dati vettoriali su basi </a:t>
            </a:r>
            <a:r>
              <a:rPr lang="it-IT" spc="-1" dirty="0" err="1" smtClean="0">
                <a:solidFill>
                  <a:srgbClr val="000000"/>
                </a:solidFill>
                <a:uFill>
                  <a:solidFill>
                    <a:srgbClr val="FFFFFF"/>
                  </a:solidFill>
                </a:uFill>
                <a:latin typeface="Arial"/>
              </a:rPr>
              <a:t>raster</a:t>
            </a:r>
            <a:r>
              <a:rPr lang="it-IT" spc="-1" dirty="0" smtClean="0">
                <a:solidFill>
                  <a:srgbClr val="000000"/>
                </a:solidFill>
                <a:uFill>
                  <a:solidFill>
                    <a:srgbClr val="FFFFFF"/>
                  </a:solidFill>
                </a:uFill>
                <a:latin typeface="Arial"/>
              </a:rPr>
              <a:t> permette analisi visive veloci </a:t>
            </a:r>
            <a:endParaRPr lang="it-IT" sz="1400" spc="-1" dirty="0" smtClean="0">
              <a:solidFill>
                <a:srgbClr val="000000"/>
              </a:solidFill>
              <a:uFill>
                <a:solidFill>
                  <a:srgbClr val="FFFFFF"/>
                </a:solidFill>
              </a:uFill>
              <a:latin typeface="Arial"/>
            </a:endParaRPr>
          </a:p>
          <a:p>
            <a:pPr marL="285750" indent="-285750">
              <a:buClr>
                <a:srgbClr val="000000"/>
              </a:buClr>
              <a:buFont typeface="Arial" panose="020B0604020202020204" pitchFamily="34" charset="0"/>
              <a:buChar char="•"/>
            </a:pPr>
            <a:r>
              <a:rPr lang="it-IT" spc="-1" dirty="0" smtClean="0">
                <a:solidFill>
                  <a:srgbClr val="000000"/>
                </a:solidFill>
                <a:uFill>
                  <a:solidFill>
                    <a:srgbClr val="FFFFFF"/>
                  </a:solidFill>
                </a:uFill>
                <a:latin typeface="Arial"/>
              </a:rPr>
              <a:t>Funziona meglio per rappresentare superfici continue</a:t>
            </a:r>
            <a:r>
              <a:rPr lang="it-IT" sz="1600" spc="-1" dirty="0" smtClean="0">
                <a:solidFill>
                  <a:srgbClr val="000000"/>
                </a:solidFill>
                <a:uFill>
                  <a:solidFill>
                    <a:srgbClr val="FFFFFF"/>
                  </a:solidFill>
                </a:uFill>
                <a:latin typeface="Arial"/>
              </a:rPr>
              <a:t>. </a:t>
            </a:r>
            <a:r>
              <a:rPr lang="it-IT" spc="-1" dirty="0" smtClean="0">
                <a:solidFill>
                  <a:srgbClr val="000000"/>
                </a:solidFill>
                <a:uFill>
                  <a:solidFill>
                    <a:srgbClr val="FFFFFF"/>
                  </a:solidFill>
                </a:uFill>
                <a:latin typeface="Arial"/>
              </a:rPr>
              <a:t>Es.: DEM</a:t>
            </a:r>
            <a:endParaRPr lang="it-IT" sz="1400" spc="-1" dirty="0">
              <a:solidFill>
                <a:srgbClr val="000000"/>
              </a:solidFill>
              <a:uFill>
                <a:solidFill>
                  <a:srgbClr val="FFFFFF"/>
                </a:solidFill>
              </a:uFill>
              <a:latin typeface="Arial"/>
            </a:endParaRPr>
          </a:p>
        </p:txBody>
      </p:sp>
      <p:pic>
        <p:nvPicPr>
          <p:cNvPr id="4" name="Immagine 3"/>
          <p:cNvPicPr/>
          <p:nvPr/>
        </p:nvPicPr>
        <p:blipFill>
          <a:blip r:embed="rId4"/>
          <a:stretch/>
        </p:blipFill>
        <p:spPr>
          <a:xfrm>
            <a:off x="121920" y="3385582"/>
            <a:ext cx="4429760" cy="3472418"/>
          </a:xfrm>
          <a:prstGeom prst="rect">
            <a:avLst/>
          </a:prstGeom>
          <a:ln>
            <a:noFill/>
          </a:ln>
        </p:spPr>
      </p:pic>
      <p:sp>
        <p:nvSpPr>
          <p:cNvPr id="5" name="CasellaDiTesto 4"/>
          <p:cNvSpPr txBox="1"/>
          <p:nvPr/>
        </p:nvSpPr>
        <p:spPr>
          <a:xfrm>
            <a:off x="6116320" y="944880"/>
            <a:ext cx="5953760" cy="3416320"/>
          </a:xfrm>
          <a:prstGeom prst="rect">
            <a:avLst/>
          </a:prstGeom>
          <a:noFill/>
        </p:spPr>
        <p:txBody>
          <a:bodyPr wrap="square" rtlCol="0">
            <a:spAutoFit/>
          </a:bodyPr>
          <a:lstStyle/>
          <a:p>
            <a:r>
              <a:rPr lang="it-IT" sz="2000" spc="-1" dirty="0" err="1">
                <a:uFill>
                  <a:solidFill>
                    <a:srgbClr val="FFFFFF"/>
                  </a:solidFill>
                </a:uFill>
                <a:latin typeface="Arial"/>
              </a:rPr>
              <a:t>Raster</a:t>
            </a:r>
            <a:r>
              <a:rPr lang="it-IT" sz="2000" spc="-1" dirty="0">
                <a:solidFill>
                  <a:srgbClr val="000000"/>
                </a:solidFill>
                <a:uFill>
                  <a:solidFill>
                    <a:srgbClr val="FFFFFF"/>
                  </a:solidFill>
                </a:uFill>
                <a:latin typeface="Arial"/>
              </a:rPr>
              <a:t> </a:t>
            </a:r>
            <a:r>
              <a:rPr lang="it-IT" sz="2000" b="1" spc="-1" dirty="0" smtClean="0">
                <a:solidFill>
                  <a:srgbClr val="FF0000"/>
                </a:solidFill>
                <a:uFill>
                  <a:solidFill>
                    <a:srgbClr val="FFFFFF"/>
                  </a:solidFill>
                </a:uFill>
                <a:latin typeface="Arial"/>
              </a:rPr>
              <a:t>contro</a:t>
            </a:r>
            <a:r>
              <a:rPr lang="it-IT" sz="2000" spc="-1" dirty="0" smtClean="0">
                <a:solidFill>
                  <a:srgbClr val="000000"/>
                </a:solidFill>
                <a:uFill>
                  <a:solidFill>
                    <a:srgbClr val="FFFFFF"/>
                  </a:solidFill>
                </a:uFill>
                <a:latin typeface="Arial"/>
              </a:rPr>
              <a:t>:</a:t>
            </a:r>
          </a:p>
          <a:p>
            <a:endParaRPr lang="it-IT" spc="-1" dirty="0" smtClean="0">
              <a:solidFill>
                <a:srgbClr val="000000"/>
              </a:solidFill>
              <a:uFill>
                <a:solidFill>
                  <a:srgbClr val="FFFFFF"/>
                </a:solidFill>
              </a:uFill>
              <a:latin typeface="Arial"/>
            </a:endParaRPr>
          </a:p>
          <a:p>
            <a:pPr marL="285750" indent="-285750">
              <a:buClr>
                <a:srgbClr val="000000"/>
              </a:buClr>
              <a:buFont typeface="Arial" panose="020B0604020202020204" pitchFamily="34" charset="0"/>
              <a:buChar char="•"/>
            </a:pPr>
            <a:r>
              <a:rPr lang="it-IT" spc="-1" dirty="0" smtClean="0">
                <a:uFill>
                  <a:solidFill>
                    <a:srgbClr val="FFFFFF"/>
                  </a:solidFill>
                </a:uFill>
                <a:latin typeface="Arial"/>
              </a:rPr>
              <a:t>Necessita di molta memoria di massa</a:t>
            </a:r>
          </a:p>
          <a:p>
            <a:pPr marL="285750" indent="-285750">
              <a:buClr>
                <a:srgbClr val="000000"/>
              </a:buClr>
              <a:buFont typeface="Arial" panose="020B0604020202020204" pitchFamily="34" charset="0"/>
              <a:buChar char="•"/>
            </a:pPr>
            <a:r>
              <a:rPr lang="it-IT" spc="-1" dirty="0" smtClean="0">
                <a:uFill>
                  <a:solidFill>
                    <a:srgbClr val="FFFFFF"/>
                  </a:solidFill>
                </a:uFill>
                <a:latin typeface="Arial"/>
              </a:rPr>
              <a:t>La risoluzione spaziale può essere scarsa a  certi ingrandimenti, ovvero se l'ampiezza delle celle della griglia non è appropriata per lo studio</a:t>
            </a:r>
          </a:p>
          <a:p>
            <a:pPr marL="285750" lvl="1" indent="-285750">
              <a:buClr>
                <a:srgbClr val="000066"/>
              </a:buClr>
              <a:buFont typeface="Arial" panose="020B0604020202020204" pitchFamily="34" charset="0"/>
              <a:buChar char="•"/>
            </a:pPr>
            <a:r>
              <a:rPr lang="it-IT" spc="-1" dirty="0" smtClean="0">
                <a:uFill>
                  <a:solidFill>
                    <a:srgbClr val="FFFFFF"/>
                  </a:solidFill>
                </a:uFill>
                <a:latin typeface="Arial"/>
              </a:rPr>
              <a:t>Si può attribuire sono un attributo per pixel. Problema dei pixel misti </a:t>
            </a:r>
          </a:p>
          <a:p>
            <a:pPr marL="0" lvl="1">
              <a:buClr>
                <a:srgbClr val="000066"/>
              </a:buClr>
            </a:pPr>
            <a:endParaRPr lang="it-IT" spc="-1" dirty="0">
              <a:uFill>
                <a:solidFill>
                  <a:srgbClr val="FFFFFF"/>
                </a:solidFill>
              </a:uFill>
              <a:latin typeface="Arial"/>
            </a:endParaRPr>
          </a:p>
          <a:p>
            <a:endParaRPr lang="it-IT" spc="-1" dirty="0">
              <a:solidFill>
                <a:srgbClr val="000000"/>
              </a:solidFill>
              <a:uFill>
                <a:solidFill>
                  <a:srgbClr val="FFFFFF"/>
                </a:solidFill>
              </a:uFill>
              <a:latin typeface="Arial"/>
            </a:endParaRPr>
          </a:p>
          <a:p>
            <a:endParaRPr lang="it-IT" spc="-1" dirty="0">
              <a:solidFill>
                <a:srgbClr val="000000"/>
              </a:solidFill>
              <a:uFill>
                <a:solidFill>
                  <a:srgbClr val="FFFFFF"/>
                </a:solidFill>
              </a:uFill>
              <a:latin typeface="Arial"/>
            </a:endParaRPr>
          </a:p>
          <a:p>
            <a:endParaRPr lang="it-IT" dirty="0"/>
          </a:p>
        </p:txBody>
      </p:sp>
      <p:pic>
        <p:nvPicPr>
          <p:cNvPr id="6" name="Immagine 5"/>
          <p:cNvPicPr/>
          <p:nvPr/>
        </p:nvPicPr>
        <p:blipFill>
          <a:blip r:embed="rId5"/>
          <a:stretch/>
        </p:blipFill>
        <p:spPr>
          <a:xfrm>
            <a:off x="5232401" y="3385582"/>
            <a:ext cx="6837680" cy="2415778"/>
          </a:xfrm>
          <a:prstGeom prst="rect">
            <a:avLst/>
          </a:prstGeom>
          <a:ln>
            <a:noFill/>
          </a:ln>
        </p:spPr>
      </p:pic>
      <p:pic>
        <p:nvPicPr>
          <p:cNvPr id="7" name="Immagine 6"/>
          <p:cNvPicPr/>
          <p:nvPr/>
        </p:nvPicPr>
        <p:blipFill>
          <a:blip r:embed="rId6"/>
          <a:stretch/>
        </p:blipFill>
        <p:spPr>
          <a:xfrm>
            <a:off x="7268736" y="5925486"/>
            <a:ext cx="4679616" cy="763348"/>
          </a:xfrm>
          <a:prstGeom prst="rect">
            <a:avLst/>
          </a:prstGeom>
          <a:ln>
            <a:noFill/>
          </a:ln>
        </p:spPr>
      </p:pic>
      <p:pic>
        <p:nvPicPr>
          <p:cNvPr id="8"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69854" y="6103960"/>
            <a:ext cx="406400" cy="406400"/>
          </a:xfrm>
          <a:prstGeom prst="rect">
            <a:avLst/>
          </a:prstGeom>
        </p:spPr>
      </p:pic>
    </p:spTree>
    <p:extLst>
      <p:ext uri="{BB962C8B-B14F-4D97-AF65-F5344CB8AC3E}">
        <p14:creationId xmlns:p14="http://schemas.microsoft.com/office/powerpoint/2010/main" val="270806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812" fill="hold"/>
                                        <p:tgtEl>
                                          <p:spTgt spid="8"/>
                                        </p:tgtEl>
                                      </p:cBhvr>
                                    </p:cmd>
                                  </p:childTnLst>
                                </p:cTn>
                              </p:par>
                            </p:childTnLst>
                          </p:cTn>
                        </p:par>
                      </p:childTnLst>
                    </p:cTn>
                  </p:par>
                </p:childTnLst>
              </p:cTn>
              <p:nextCondLst>
                <p:cond evt="onClick" delay="0">
                  <p:tgtEl>
                    <p:spTgt spid="8"/>
                  </p:tgtEl>
                </p:cond>
              </p:nextCondLst>
            </p:seq>
            <p:audio>
              <p:cMediaNode vol="58163">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868218" y="182607"/>
            <a:ext cx="10788073" cy="1143000"/>
          </a:xfrm>
        </p:spPr>
        <p:txBody>
          <a:bodyPr wrap="square">
            <a:noAutofit/>
          </a:bodyPr>
          <a:lstStyle/>
          <a:p>
            <a:pPr lvl="0"/>
            <a:r>
              <a:rPr lang="it-IT" dirty="0" smtClean="0"/>
              <a:t>Sovrapposizione di strati in un GIS</a:t>
            </a:r>
            <a:endParaRPr lang="it-IT" dirty="0"/>
          </a:p>
        </p:txBody>
      </p:sp>
      <p:sp>
        <p:nvSpPr>
          <p:cNvPr id="3" name="Segnaposto testo 2"/>
          <p:cNvSpPr txBox="1">
            <a:spLocks noGrp="1"/>
          </p:cNvSpPr>
          <p:nvPr>
            <p:ph type="body" idx="4294967295"/>
          </p:nvPr>
        </p:nvSpPr>
        <p:spPr>
          <a:xfrm>
            <a:off x="581891" y="1547280"/>
            <a:ext cx="6504589" cy="4809715"/>
          </a:xfrm>
        </p:spPr>
        <p:txBody>
          <a:bodyPr wrap="square"/>
          <a:lstStyle/>
          <a:p>
            <a:pPr marL="0" indent="0">
              <a:spcBef>
                <a:spcPts val="697"/>
              </a:spcBef>
              <a:buClr>
                <a:srgbClr val="000000"/>
              </a:buClr>
              <a:buSzPct val="100000"/>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it-IT" sz="2800" dirty="0" smtClean="0"/>
              <a:t>In un GIS, diverse tipologie di informazioni geografiche sono memorizzate sotto forma di strati cartografici (vettoriali e </a:t>
            </a:r>
            <a:r>
              <a:rPr lang="it-IT" sz="2800" dirty="0" err="1" smtClean="0"/>
              <a:t>raster</a:t>
            </a:r>
            <a:r>
              <a:rPr lang="it-IT" sz="2800" dirty="0" smtClean="0"/>
              <a:t>)</a:t>
            </a:r>
          </a:p>
          <a:p>
            <a:pPr marL="341280" indent="-338400">
              <a:spcBef>
                <a:spcPts val="697"/>
              </a:spcBef>
              <a:tabLst>
                <a:tab pos="341280" algn="l"/>
                <a:tab pos="447480" algn="l"/>
                <a:tab pos="896760" algn="l"/>
                <a:tab pos="1346040" algn="l"/>
                <a:tab pos="1795320" algn="l"/>
                <a:tab pos="2244600" algn="l"/>
                <a:tab pos="2693880" algn="l"/>
                <a:tab pos="3143160" algn="l"/>
                <a:tab pos="3592439" algn="l"/>
                <a:tab pos="4041720" algn="l"/>
                <a:tab pos="4490999" algn="l"/>
                <a:tab pos="4939920" algn="l"/>
                <a:tab pos="5389200" algn="l"/>
                <a:tab pos="5838480" algn="l"/>
                <a:tab pos="6287760" algn="l"/>
                <a:tab pos="6737039" algn="l"/>
                <a:tab pos="7186320" algn="l"/>
                <a:tab pos="7635599" algn="l"/>
                <a:tab pos="8084880" algn="l"/>
                <a:tab pos="8534160" algn="l"/>
                <a:tab pos="8983440" algn="l"/>
              </a:tabLst>
            </a:pPr>
            <a:endParaRPr lang="it-IT" sz="2800" dirty="0" smtClean="0"/>
          </a:p>
          <a:p>
            <a:pPr marL="0" indent="0">
              <a:spcBef>
                <a:spcPts val="697"/>
              </a:spcBef>
              <a:buClr>
                <a:srgbClr val="000000"/>
              </a:buClr>
              <a:buSzPct val="100000"/>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it-IT" sz="2800" dirty="0" smtClean="0"/>
              <a:t>Ogni strato è collegato ad informazioni descrittive (attributi)</a:t>
            </a:r>
          </a:p>
          <a:p>
            <a:pPr marL="341280" indent="-338400">
              <a:spcBef>
                <a:spcPts val="697"/>
              </a:spcBef>
              <a:tabLst>
                <a:tab pos="341280" algn="l"/>
                <a:tab pos="447480" algn="l"/>
                <a:tab pos="896760" algn="l"/>
                <a:tab pos="1346040" algn="l"/>
                <a:tab pos="1795320" algn="l"/>
                <a:tab pos="2244600" algn="l"/>
                <a:tab pos="2693880" algn="l"/>
                <a:tab pos="3143160" algn="l"/>
                <a:tab pos="3592439" algn="l"/>
                <a:tab pos="4041720" algn="l"/>
                <a:tab pos="4490999" algn="l"/>
                <a:tab pos="4939920" algn="l"/>
                <a:tab pos="5389200" algn="l"/>
                <a:tab pos="5838480" algn="l"/>
                <a:tab pos="6287760" algn="l"/>
                <a:tab pos="6737039" algn="l"/>
                <a:tab pos="7186320" algn="l"/>
                <a:tab pos="7635599" algn="l"/>
                <a:tab pos="8084880" algn="l"/>
                <a:tab pos="8534160" algn="l"/>
                <a:tab pos="8983440" algn="l"/>
              </a:tabLst>
            </a:pPr>
            <a:endParaRPr lang="it-IT" sz="2800" dirty="0" smtClean="0"/>
          </a:p>
          <a:p>
            <a:pPr marL="0" indent="0">
              <a:spcBef>
                <a:spcPts val="697"/>
              </a:spcBef>
              <a:buClr>
                <a:srgbClr val="000000"/>
              </a:buClr>
              <a:buSzPct val="100000"/>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it-IT" sz="2800" dirty="0" smtClean="0"/>
              <a:t>Gli strati sono combinati sotto forma di una mappa</a:t>
            </a:r>
          </a:p>
          <a:p>
            <a:pPr indent="-338040">
              <a:spcBef>
                <a:spcPts val="697"/>
              </a:spcBef>
            </a:pPr>
            <a:endParaRPr lang="en-US" sz="2800" dirty="0"/>
          </a:p>
        </p:txBody>
      </p:sp>
      <p:pic>
        <p:nvPicPr>
          <p:cNvPr id="4" name="Immagine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7619880" y="2133721"/>
            <a:ext cx="2554560" cy="3467159"/>
          </a:xfrm>
          <a:prstGeom prst="rect">
            <a:avLst/>
          </a:prstGeom>
          <a:noFill/>
          <a:ln>
            <a:noFill/>
          </a:ln>
        </p:spPr>
      </p:pic>
    </p:spTree>
    <p:extLst>
      <p:ext uri="{BB962C8B-B14F-4D97-AF65-F5344CB8AC3E}">
        <p14:creationId xmlns:p14="http://schemas.microsoft.com/office/powerpoint/2010/main" val="3337493148"/>
      </p:ext>
    </p:extLst>
  </p:cSld>
  <p:clrMapOvr>
    <a:masterClrMapping/>
  </p:clrMapOvr>
  <p:transition>
    <p:fade/>
  </p:transition>
  <p:timing>
    <p:tnLst>
      <p:par>
        <p:cTn id="1" dur="indefinite" restart="never" fill="hold"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15637" y="68449"/>
            <a:ext cx="11166764" cy="6789551"/>
          </a:xfrm>
          <a:prstGeom prst="rect">
            <a:avLst/>
          </a:prstGeom>
          <a:noFill/>
        </p:spPr>
        <p:txBody>
          <a:bodyPr wrap="square" rtlCol="0">
            <a:spAutoFit/>
          </a:bodyPr>
          <a:lstStyle/>
          <a:p>
            <a:pPr>
              <a:lnSpc>
                <a:spcPct val="80000"/>
              </a:lnSpc>
              <a:buClr>
                <a:srgbClr val="000000"/>
              </a:buClr>
            </a:pPr>
            <a:r>
              <a:rPr lang="it-IT" sz="3200" spc="-1" dirty="0" smtClean="0">
                <a:solidFill>
                  <a:srgbClr val="000000"/>
                </a:solidFill>
                <a:uFill>
                  <a:solidFill>
                    <a:srgbClr val="FFFFFF"/>
                  </a:solidFill>
                </a:uFill>
                <a:latin typeface="Arial"/>
              </a:rPr>
              <a:t>Ricapitolando: due modelli per rappresentare il mondo reale</a:t>
            </a:r>
          </a:p>
          <a:p>
            <a:pPr>
              <a:lnSpc>
                <a:spcPct val="80000"/>
              </a:lnSpc>
              <a:buClr>
                <a:srgbClr val="000000"/>
              </a:buClr>
            </a:pPr>
            <a:endParaRPr lang="it-IT" sz="3200" spc="-1" dirty="0">
              <a:solidFill>
                <a:srgbClr val="000000"/>
              </a:solidFill>
              <a:uFill>
                <a:solidFill>
                  <a:srgbClr val="FFFFFF"/>
                </a:solidFill>
              </a:uFill>
              <a:latin typeface="Arial"/>
            </a:endParaRPr>
          </a:p>
          <a:p>
            <a:pPr marL="723600" lvl="1" indent="-266400">
              <a:lnSpc>
                <a:spcPct val="80000"/>
              </a:lnSpc>
              <a:buClr>
                <a:srgbClr val="000000"/>
              </a:buClr>
              <a:buFont typeface="Tahoma"/>
              <a:buChar char="•"/>
            </a:pPr>
            <a:r>
              <a:rPr lang="it-IT" sz="3200" b="1" u="sng" spc="-1" dirty="0" smtClean="0">
                <a:solidFill>
                  <a:srgbClr val="FF0000"/>
                </a:solidFill>
                <a:uFill>
                  <a:solidFill>
                    <a:srgbClr val="FFFFFF"/>
                  </a:solidFill>
                </a:uFill>
                <a:latin typeface="Arial"/>
              </a:rPr>
              <a:t>Discreto</a:t>
            </a:r>
            <a:r>
              <a:rPr lang="it-IT" sz="3200" spc="-1" dirty="0" smtClean="0">
                <a:solidFill>
                  <a:srgbClr val="000000"/>
                </a:solidFill>
                <a:uFill>
                  <a:solidFill>
                    <a:srgbClr val="FFFFFF"/>
                  </a:solidFill>
                </a:uFill>
                <a:latin typeface="Arial"/>
              </a:rPr>
              <a:t>: gli elementi geografici hanno confini ben definiti a tutti gli ingrandimenti; possono essere messi in categorie/classi (Montagne/Colline, Fiumi/Torrenti)</a:t>
            </a:r>
            <a:r>
              <a:rPr lang="it-IT" sz="2400" spc="-1" dirty="0" smtClean="0">
                <a:solidFill>
                  <a:srgbClr val="000000"/>
                </a:solidFill>
                <a:uFill>
                  <a:solidFill>
                    <a:srgbClr val="FFFFFF"/>
                  </a:solidFill>
                </a:uFill>
                <a:latin typeface="Arial"/>
              </a:rPr>
              <a:t>. </a:t>
            </a:r>
          </a:p>
          <a:p>
            <a:pPr lvl="1">
              <a:lnSpc>
                <a:spcPct val="80000"/>
              </a:lnSpc>
              <a:buClr>
                <a:srgbClr val="000000"/>
              </a:buClr>
            </a:pPr>
            <a:endParaRPr lang="it-IT" sz="3200" spc="-1" dirty="0" smtClean="0">
              <a:solidFill>
                <a:srgbClr val="000000"/>
              </a:solidFill>
              <a:uFill>
                <a:solidFill>
                  <a:srgbClr val="FFFFFF"/>
                </a:solidFill>
              </a:uFill>
              <a:latin typeface="Arial"/>
            </a:endParaRPr>
          </a:p>
          <a:p>
            <a:pPr lvl="1">
              <a:lnSpc>
                <a:spcPct val="80000"/>
              </a:lnSpc>
              <a:buClr>
                <a:srgbClr val="000000"/>
              </a:buClr>
            </a:pPr>
            <a:r>
              <a:rPr lang="it-IT" sz="3200" spc="-1" dirty="0" smtClean="0">
                <a:solidFill>
                  <a:srgbClr val="000000"/>
                </a:solidFill>
                <a:uFill>
                  <a:solidFill>
                    <a:srgbClr val="FFFFFF"/>
                  </a:solidFill>
                </a:uFill>
                <a:latin typeface="Arial"/>
              </a:rPr>
              <a:t>Città, fiumi, strade, circoscrizioni comunali, edifici sono elementi che si possono ben rappresentare con il modello discreto.</a:t>
            </a:r>
          </a:p>
          <a:p>
            <a:pPr marL="723600" lvl="1" indent="-266400">
              <a:lnSpc>
                <a:spcPct val="80000"/>
              </a:lnSpc>
              <a:buClr>
                <a:srgbClr val="000000"/>
              </a:buClr>
              <a:buFont typeface="Tahoma"/>
              <a:buChar char="•"/>
            </a:pPr>
            <a:endParaRPr lang="it-IT" sz="3200" u="sng" spc="-1" dirty="0" smtClean="0">
              <a:solidFill>
                <a:srgbClr val="000000"/>
              </a:solidFill>
              <a:uFill>
                <a:solidFill>
                  <a:srgbClr val="FFFFFF"/>
                </a:solidFill>
              </a:uFill>
              <a:latin typeface="Arial"/>
            </a:endParaRPr>
          </a:p>
          <a:p>
            <a:pPr marL="723600" lvl="1" indent="-266400">
              <a:lnSpc>
                <a:spcPct val="80000"/>
              </a:lnSpc>
              <a:buClr>
                <a:srgbClr val="000000"/>
              </a:buClr>
              <a:buFont typeface="Tahoma"/>
              <a:buChar char="•"/>
            </a:pPr>
            <a:r>
              <a:rPr lang="it-IT" sz="3200" b="1" u="sng" spc="-1" dirty="0" smtClean="0">
                <a:solidFill>
                  <a:srgbClr val="FF0000"/>
                </a:solidFill>
                <a:uFill>
                  <a:solidFill>
                    <a:srgbClr val="FFFFFF"/>
                  </a:solidFill>
                </a:uFill>
                <a:latin typeface="Arial"/>
              </a:rPr>
              <a:t>Continuo</a:t>
            </a:r>
            <a:r>
              <a:rPr lang="it-IT" sz="3200" u="sng" spc="-1" dirty="0" smtClean="0">
                <a:solidFill>
                  <a:srgbClr val="000000"/>
                </a:solidFill>
                <a:uFill>
                  <a:solidFill>
                    <a:srgbClr val="FFFFFF"/>
                  </a:solidFill>
                </a:uFill>
                <a:latin typeface="Arial"/>
              </a:rPr>
              <a:t>:</a:t>
            </a:r>
            <a:r>
              <a:rPr lang="it-IT" sz="3200" spc="-1" dirty="0" smtClean="0">
                <a:solidFill>
                  <a:srgbClr val="000000"/>
                </a:solidFill>
                <a:uFill>
                  <a:solidFill>
                    <a:srgbClr val="FFFFFF"/>
                  </a:solidFill>
                </a:uFill>
                <a:latin typeface="Arial"/>
              </a:rPr>
              <a:t> gli elementi geografici hanno confini poco precisi. Le superfici sono costituite da attributi, frutto di misurazioni, che variano in modo continuo. </a:t>
            </a:r>
          </a:p>
          <a:p>
            <a:pPr lvl="1">
              <a:lnSpc>
                <a:spcPct val="80000"/>
              </a:lnSpc>
              <a:buClr>
                <a:srgbClr val="000000"/>
              </a:buClr>
            </a:pPr>
            <a:endParaRPr lang="it-IT" sz="3200" spc="-1" dirty="0" smtClean="0">
              <a:solidFill>
                <a:srgbClr val="000000"/>
              </a:solidFill>
              <a:uFill>
                <a:solidFill>
                  <a:srgbClr val="FFFFFF"/>
                </a:solidFill>
              </a:uFill>
              <a:latin typeface="Arial"/>
            </a:endParaRPr>
          </a:p>
          <a:p>
            <a:pPr lvl="1">
              <a:lnSpc>
                <a:spcPct val="80000"/>
              </a:lnSpc>
              <a:buClr>
                <a:srgbClr val="000000"/>
              </a:buClr>
            </a:pPr>
            <a:r>
              <a:rPr lang="it-IT" sz="3200" spc="-1" dirty="0" smtClean="0">
                <a:solidFill>
                  <a:srgbClr val="000000"/>
                </a:solidFill>
                <a:uFill>
                  <a:solidFill>
                    <a:srgbClr val="FFFFFF"/>
                  </a:solidFill>
                </a:uFill>
                <a:latin typeface="Arial"/>
              </a:rPr>
              <a:t>Altitudine o temperatura in un certo territorio sono elementi che si possono ben rappresentare con il modello continuo.</a:t>
            </a:r>
            <a:endParaRPr lang="it-IT" sz="3200"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44122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06400" y="286327"/>
            <a:ext cx="11333018" cy="2456057"/>
          </a:xfrm>
          <a:prstGeom prst="rect">
            <a:avLst/>
          </a:prstGeom>
          <a:noFill/>
        </p:spPr>
        <p:txBody>
          <a:bodyPr wrap="square" rtlCol="0">
            <a:spAutoFit/>
          </a:bodyPr>
          <a:lstStyle/>
          <a:p>
            <a:pPr>
              <a:lnSpc>
                <a:spcPct val="80000"/>
              </a:lnSpc>
              <a:buClr>
                <a:srgbClr val="000000"/>
              </a:buClr>
            </a:pPr>
            <a:r>
              <a:rPr lang="it-IT" sz="3200" spc="-1" dirty="0">
                <a:solidFill>
                  <a:srgbClr val="000000"/>
                </a:solidFill>
                <a:uFill>
                  <a:solidFill>
                    <a:srgbClr val="FFFFFF"/>
                  </a:solidFill>
                </a:uFill>
                <a:latin typeface="Arial"/>
              </a:rPr>
              <a:t>Esiste una relazione </a:t>
            </a:r>
            <a:r>
              <a:rPr lang="it-IT" sz="3200" spc="-1" dirty="0" smtClean="0">
                <a:solidFill>
                  <a:srgbClr val="000000"/>
                </a:solidFill>
                <a:uFill>
                  <a:solidFill>
                    <a:srgbClr val="FFFFFF"/>
                  </a:solidFill>
                </a:uFill>
                <a:latin typeface="Arial"/>
              </a:rPr>
              <a:t>fra</a:t>
            </a:r>
          </a:p>
          <a:p>
            <a:pPr>
              <a:lnSpc>
                <a:spcPct val="80000"/>
              </a:lnSpc>
              <a:buClr>
                <a:srgbClr val="000000"/>
              </a:buClr>
            </a:pPr>
            <a:endParaRPr lang="it-IT" sz="3200" spc="-1" dirty="0">
              <a:solidFill>
                <a:srgbClr val="000000"/>
              </a:solidFill>
              <a:uFill>
                <a:solidFill>
                  <a:srgbClr val="FFFFFF"/>
                </a:solidFill>
              </a:uFill>
              <a:latin typeface="Arial"/>
            </a:endParaRPr>
          </a:p>
          <a:p>
            <a:pPr marL="723600" lvl="1" indent="-266400">
              <a:lnSpc>
                <a:spcPct val="80000"/>
              </a:lnSpc>
              <a:buClr>
                <a:srgbClr val="000000"/>
              </a:buClr>
              <a:buFont typeface="Tahoma"/>
              <a:buChar char="•"/>
            </a:pPr>
            <a:r>
              <a:rPr lang="it-IT" sz="3200" spc="-1" dirty="0" smtClean="0">
                <a:solidFill>
                  <a:srgbClr val="000000"/>
                </a:solidFill>
                <a:uFill>
                  <a:solidFill>
                    <a:srgbClr val="FFFFFF"/>
                  </a:solidFill>
                </a:uFill>
                <a:latin typeface="Arial"/>
              </a:rPr>
              <a:t>Struttura </a:t>
            </a:r>
            <a:r>
              <a:rPr lang="it-IT" sz="3200" spc="-1" dirty="0" err="1" smtClean="0">
                <a:solidFill>
                  <a:srgbClr val="000000"/>
                </a:solidFill>
                <a:uFill>
                  <a:solidFill>
                    <a:srgbClr val="FFFFFF"/>
                  </a:solidFill>
                </a:uFill>
                <a:latin typeface="Arial"/>
              </a:rPr>
              <a:t>raster</a:t>
            </a:r>
            <a:r>
              <a:rPr lang="it-IT" sz="3200" spc="-1" dirty="0" smtClean="0">
                <a:solidFill>
                  <a:srgbClr val="000000"/>
                </a:solidFill>
                <a:uFill>
                  <a:solidFill>
                    <a:srgbClr val="FFFFFF"/>
                  </a:solidFill>
                </a:uFill>
                <a:latin typeface="Arial"/>
              </a:rPr>
              <a:t> </a:t>
            </a:r>
            <a:r>
              <a:rPr lang="it-IT" sz="3200" spc="-1" dirty="0">
                <a:solidFill>
                  <a:srgbClr val="000000"/>
                </a:solidFill>
                <a:uFill>
                  <a:solidFill>
                    <a:srgbClr val="FFFFFF"/>
                  </a:solidFill>
                </a:uFill>
                <a:latin typeface="Arial"/>
              </a:rPr>
              <a:t>e caratteristiche territoriali che variano in modo continuo </a:t>
            </a:r>
            <a:endParaRPr lang="it-IT" sz="2800" spc="-1" dirty="0">
              <a:solidFill>
                <a:srgbClr val="000000"/>
              </a:solidFill>
              <a:uFill>
                <a:solidFill>
                  <a:srgbClr val="FFFFFF"/>
                </a:solidFill>
              </a:uFill>
              <a:latin typeface="Arial"/>
            </a:endParaRPr>
          </a:p>
          <a:p>
            <a:pPr marL="723600" lvl="1" indent="-266400">
              <a:lnSpc>
                <a:spcPct val="80000"/>
              </a:lnSpc>
              <a:buClr>
                <a:srgbClr val="000000"/>
              </a:buClr>
              <a:buFont typeface="Tahoma"/>
              <a:buChar char="•"/>
            </a:pPr>
            <a:endParaRPr lang="it-IT" sz="3200" spc="-1" dirty="0" smtClean="0">
              <a:solidFill>
                <a:srgbClr val="000000"/>
              </a:solidFill>
              <a:uFill>
                <a:solidFill>
                  <a:srgbClr val="FFFFFF"/>
                </a:solidFill>
              </a:uFill>
              <a:latin typeface="Arial"/>
            </a:endParaRPr>
          </a:p>
          <a:p>
            <a:pPr marL="723600" lvl="1" indent="-266400">
              <a:lnSpc>
                <a:spcPct val="80000"/>
              </a:lnSpc>
              <a:buClr>
                <a:srgbClr val="000000"/>
              </a:buClr>
              <a:buFont typeface="Tahoma"/>
              <a:buChar char="•"/>
            </a:pPr>
            <a:r>
              <a:rPr lang="it-IT" sz="3200" spc="-1" dirty="0" smtClean="0">
                <a:solidFill>
                  <a:srgbClr val="000000"/>
                </a:solidFill>
                <a:uFill>
                  <a:solidFill>
                    <a:srgbClr val="FFFFFF"/>
                  </a:solidFill>
                </a:uFill>
                <a:latin typeface="Arial"/>
              </a:rPr>
              <a:t>Struttura vettoriale </a:t>
            </a:r>
            <a:r>
              <a:rPr lang="it-IT" sz="3200" spc="-1" dirty="0">
                <a:solidFill>
                  <a:srgbClr val="000000"/>
                </a:solidFill>
                <a:uFill>
                  <a:solidFill>
                    <a:srgbClr val="FFFFFF"/>
                  </a:solidFill>
                </a:uFill>
                <a:latin typeface="Arial"/>
              </a:rPr>
              <a:t>e oggetti territoriali discreti </a:t>
            </a:r>
            <a:endParaRPr lang="it-IT" sz="2800" spc="-1" dirty="0">
              <a:solidFill>
                <a:srgbClr val="000000"/>
              </a:solidFill>
              <a:uFill>
                <a:solidFill>
                  <a:srgbClr val="FFFFFF"/>
                </a:solidFill>
              </a:uFill>
              <a:latin typeface="Arial"/>
            </a:endParaRPr>
          </a:p>
        </p:txBody>
      </p:sp>
      <p:sp>
        <p:nvSpPr>
          <p:cNvPr id="3" name="CasellaDiTesto 2"/>
          <p:cNvSpPr txBox="1"/>
          <p:nvPr/>
        </p:nvSpPr>
        <p:spPr>
          <a:xfrm>
            <a:off x="304800" y="2844799"/>
            <a:ext cx="11536218" cy="4031873"/>
          </a:xfrm>
          <a:prstGeom prst="rect">
            <a:avLst/>
          </a:prstGeom>
          <a:noFill/>
        </p:spPr>
        <p:txBody>
          <a:bodyPr wrap="square" rtlCol="0">
            <a:spAutoFit/>
          </a:bodyPr>
          <a:lstStyle/>
          <a:p>
            <a:pPr>
              <a:lnSpc>
                <a:spcPct val="80000"/>
              </a:lnSpc>
              <a:buClr>
                <a:srgbClr val="000000"/>
              </a:buClr>
            </a:pPr>
            <a:r>
              <a:rPr lang="it-IT" sz="3200" spc="-1" dirty="0">
                <a:solidFill>
                  <a:srgbClr val="000000"/>
                </a:solidFill>
                <a:uFill>
                  <a:solidFill>
                    <a:srgbClr val="FFFFFF"/>
                  </a:solidFill>
                </a:uFill>
                <a:latin typeface="Arial"/>
              </a:rPr>
              <a:t>Il</a:t>
            </a:r>
            <a:r>
              <a:rPr lang="it-IT" spc="-1" dirty="0">
                <a:solidFill>
                  <a:srgbClr val="000000"/>
                </a:solidFill>
                <a:uFill>
                  <a:solidFill>
                    <a:srgbClr val="FFFFFF"/>
                  </a:solidFill>
                </a:uFill>
                <a:latin typeface="Arial"/>
              </a:rPr>
              <a:t> </a:t>
            </a:r>
            <a:r>
              <a:rPr lang="it-IT" sz="3200" spc="-1" dirty="0">
                <a:solidFill>
                  <a:srgbClr val="000000"/>
                </a:solidFill>
                <a:uFill>
                  <a:solidFill>
                    <a:srgbClr val="FFFFFF"/>
                  </a:solidFill>
                </a:uFill>
                <a:latin typeface="Arial"/>
              </a:rPr>
              <a:t>modello </a:t>
            </a:r>
            <a:r>
              <a:rPr lang="it-IT" sz="3200" spc="-1" dirty="0" smtClean="0">
                <a:solidFill>
                  <a:srgbClr val="000000"/>
                </a:solidFill>
                <a:uFill>
                  <a:solidFill>
                    <a:srgbClr val="FFFFFF"/>
                  </a:solidFill>
                </a:uFill>
                <a:latin typeface="Arial"/>
              </a:rPr>
              <a:t>vettoriale </a:t>
            </a:r>
            <a:r>
              <a:rPr lang="it-IT" sz="3200" spc="-1" dirty="0">
                <a:solidFill>
                  <a:srgbClr val="000000"/>
                </a:solidFill>
                <a:uFill>
                  <a:solidFill>
                    <a:srgbClr val="FFFFFF"/>
                  </a:solidFill>
                </a:uFill>
                <a:latin typeface="Arial"/>
              </a:rPr>
              <a:t>e quello </a:t>
            </a:r>
            <a:r>
              <a:rPr lang="it-IT" sz="3200" spc="-1" dirty="0" err="1">
                <a:solidFill>
                  <a:srgbClr val="000000"/>
                </a:solidFill>
                <a:uFill>
                  <a:solidFill>
                    <a:srgbClr val="FFFFFF"/>
                  </a:solidFill>
                </a:uFill>
                <a:latin typeface="Arial"/>
              </a:rPr>
              <a:t>r</a:t>
            </a:r>
            <a:r>
              <a:rPr lang="it-IT" sz="3200" spc="-1" dirty="0" err="1" smtClean="0">
                <a:solidFill>
                  <a:srgbClr val="000000"/>
                </a:solidFill>
                <a:uFill>
                  <a:solidFill>
                    <a:srgbClr val="FFFFFF"/>
                  </a:solidFill>
                </a:uFill>
                <a:latin typeface="Arial"/>
              </a:rPr>
              <a:t>aster</a:t>
            </a:r>
            <a:r>
              <a:rPr lang="it-IT" sz="3200" spc="-1" dirty="0" smtClean="0">
                <a:solidFill>
                  <a:srgbClr val="000000"/>
                </a:solidFill>
                <a:uFill>
                  <a:solidFill>
                    <a:srgbClr val="FFFFFF"/>
                  </a:solidFill>
                </a:uFill>
                <a:latin typeface="Arial"/>
              </a:rPr>
              <a:t> </a:t>
            </a:r>
            <a:r>
              <a:rPr lang="it-IT" sz="3200" spc="-1" dirty="0">
                <a:solidFill>
                  <a:srgbClr val="000000"/>
                </a:solidFill>
                <a:uFill>
                  <a:solidFill>
                    <a:srgbClr val="FFFFFF"/>
                  </a:solidFill>
                </a:uFill>
                <a:latin typeface="Arial"/>
              </a:rPr>
              <a:t>possono registrare e gestire </a:t>
            </a:r>
            <a:r>
              <a:rPr lang="it-IT" sz="3200" spc="-1" dirty="0" smtClean="0">
                <a:solidFill>
                  <a:srgbClr val="000000"/>
                </a:solidFill>
                <a:uFill>
                  <a:solidFill>
                    <a:srgbClr val="FFFFFF"/>
                  </a:solidFill>
                </a:uFill>
                <a:latin typeface="Arial"/>
              </a:rPr>
              <a:t>rispettivamente le caratteristiche </a:t>
            </a:r>
            <a:r>
              <a:rPr lang="it-IT" sz="3200" spc="-1" dirty="0">
                <a:solidFill>
                  <a:srgbClr val="000000"/>
                </a:solidFill>
                <a:uFill>
                  <a:solidFill>
                    <a:srgbClr val="FFFFFF"/>
                  </a:solidFill>
                </a:uFill>
                <a:latin typeface="Arial"/>
              </a:rPr>
              <a:t>discrete </a:t>
            </a:r>
            <a:r>
              <a:rPr lang="it-IT" sz="3200" spc="-1" dirty="0" smtClean="0">
                <a:solidFill>
                  <a:srgbClr val="000000"/>
                </a:solidFill>
                <a:uFill>
                  <a:solidFill>
                    <a:srgbClr val="FFFFFF"/>
                  </a:solidFill>
                </a:uFill>
                <a:latin typeface="Arial"/>
              </a:rPr>
              <a:t>e </a:t>
            </a:r>
            <a:r>
              <a:rPr lang="it-IT" sz="3200" spc="-1" dirty="0">
                <a:solidFill>
                  <a:srgbClr val="000000"/>
                </a:solidFill>
                <a:uFill>
                  <a:solidFill>
                    <a:srgbClr val="FFFFFF"/>
                  </a:solidFill>
                </a:uFill>
                <a:latin typeface="Arial"/>
              </a:rPr>
              <a:t>continue dei dati </a:t>
            </a:r>
            <a:r>
              <a:rPr lang="it-IT" sz="3200" spc="-1" dirty="0" smtClean="0">
                <a:solidFill>
                  <a:srgbClr val="000000"/>
                </a:solidFill>
                <a:uFill>
                  <a:solidFill>
                    <a:srgbClr val="FFFFFF"/>
                  </a:solidFill>
                </a:uFill>
                <a:latin typeface="Arial"/>
              </a:rPr>
              <a:t>geografici</a:t>
            </a:r>
          </a:p>
          <a:p>
            <a:pPr>
              <a:lnSpc>
                <a:spcPct val="80000"/>
              </a:lnSpc>
              <a:buClr>
                <a:srgbClr val="000000"/>
              </a:buClr>
            </a:pPr>
            <a:endParaRPr lang="it-IT" sz="3200" spc="-1" dirty="0" smtClean="0">
              <a:solidFill>
                <a:srgbClr val="000000"/>
              </a:solidFill>
              <a:uFill>
                <a:solidFill>
                  <a:srgbClr val="FFFFFF"/>
                </a:solidFill>
              </a:uFill>
              <a:latin typeface="Arial"/>
            </a:endParaRPr>
          </a:p>
          <a:p>
            <a:pPr>
              <a:lnSpc>
                <a:spcPct val="80000"/>
              </a:lnSpc>
              <a:buClr>
                <a:srgbClr val="000000"/>
              </a:buClr>
            </a:pPr>
            <a:r>
              <a:rPr lang="it-IT" sz="3200" spc="-1" dirty="0" smtClean="0">
                <a:solidFill>
                  <a:srgbClr val="000000"/>
                </a:solidFill>
                <a:uFill>
                  <a:solidFill>
                    <a:srgbClr val="FFFFFF"/>
                  </a:solidFill>
                </a:uFill>
                <a:latin typeface="Arial"/>
              </a:rPr>
              <a:t>Quindi:</a:t>
            </a:r>
          </a:p>
          <a:p>
            <a:pPr>
              <a:lnSpc>
                <a:spcPct val="80000"/>
              </a:lnSpc>
              <a:buClr>
                <a:srgbClr val="000000"/>
              </a:buClr>
            </a:pPr>
            <a:endParaRPr lang="it-IT" sz="3200" spc="-1" dirty="0" smtClean="0">
              <a:solidFill>
                <a:srgbClr val="000000"/>
              </a:solidFill>
              <a:uFill>
                <a:solidFill>
                  <a:srgbClr val="FFFFFF"/>
                </a:solidFill>
              </a:uFill>
              <a:latin typeface="Arial"/>
            </a:endParaRPr>
          </a:p>
          <a:p>
            <a:pPr marL="457200" indent="-457200">
              <a:lnSpc>
                <a:spcPct val="80000"/>
              </a:lnSpc>
              <a:buClr>
                <a:srgbClr val="000000"/>
              </a:buClr>
              <a:buFont typeface="Arial" panose="020B0604020202020204" pitchFamily="34" charset="0"/>
              <a:buChar char="•"/>
            </a:pPr>
            <a:r>
              <a:rPr lang="it-IT" sz="3200" spc="-1" dirty="0" smtClean="0">
                <a:solidFill>
                  <a:srgbClr val="000000"/>
                </a:solidFill>
                <a:uFill>
                  <a:solidFill>
                    <a:srgbClr val="FFFFFF"/>
                  </a:solidFill>
                </a:uFill>
                <a:latin typeface="Arial"/>
              </a:rPr>
              <a:t>Modello discreto del mondo reale – struttura vettoriale dei dati grafici</a:t>
            </a:r>
          </a:p>
          <a:p>
            <a:pPr marL="457200" indent="-457200">
              <a:lnSpc>
                <a:spcPct val="80000"/>
              </a:lnSpc>
              <a:buClr>
                <a:srgbClr val="000000"/>
              </a:buClr>
              <a:buFont typeface="Arial" panose="020B0604020202020204" pitchFamily="34" charset="0"/>
              <a:buChar char="•"/>
            </a:pPr>
            <a:r>
              <a:rPr lang="it-IT" sz="3200" spc="-1" dirty="0">
                <a:solidFill>
                  <a:srgbClr val="000000"/>
                </a:solidFill>
                <a:uFill>
                  <a:solidFill>
                    <a:srgbClr val="FFFFFF"/>
                  </a:solidFill>
                </a:uFill>
                <a:latin typeface="Arial"/>
              </a:rPr>
              <a:t>Modello </a:t>
            </a:r>
            <a:r>
              <a:rPr lang="it-IT" sz="3200" spc="-1" dirty="0" smtClean="0">
                <a:solidFill>
                  <a:srgbClr val="000000"/>
                </a:solidFill>
                <a:uFill>
                  <a:solidFill>
                    <a:srgbClr val="FFFFFF"/>
                  </a:solidFill>
                </a:uFill>
                <a:latin typeface="Arial"/>
              </a:rPr>
              <a:t>continuo </a:t>
            </a:r>
            <a:r>
              <a:rPr lang="it-IT" sz="3200" spc="-1" dirty="0">
                <a:solidFill>
                  <a:srgbClr val="000000"/>
                </a:solidFill>
                <a:uFill>
                  <a:solidFill>
                    <a:srgbClr val="FFFFFF"/>
                  </a:solidFill>
                </a:uFill>
                <a:latin typeface="Arial"/>
              </a:rPr>
              <a:t>del mondo reale – </a:t>
            </a:r>
            <a:r>
              <a:rPr lang="it-IT" sz="3200" spc="-1" dirty="0" smtClean="0">
                <a:solidFill>
                  <a:srgbClr val="000000"/>
                </a:solidFill>
                <a:uFill>
                  <a:solidFill>
                    <a:srgbClr val="FFFFFF"/>
                  </a:solidFill>
                </a:uFill>
                <a:latin typeface="Arial"/>
              </a:rPr>
              <a:t>struttura </a:t>
            </a:r>
            <a:r>
              <a:rPr lang="it-IT" sz="3200" spc="-1" dirty="0" err="1" smtClean="0">
                <a:solidFill>
                  <a:srgbClr val="000000"/>
                </a:solidFill>
                <a:uFill>
                  <a:solidFill>
                    <a:srgbClr val="FFFFFF"/>
                  </a:solidFill>
                </a:uFill>
                <a:latin typeface="Arial"/>
              </a:rPr>
              <a:t>raster</a:t>
            </a:r>
            <a:r>
              <a:rPr lang="it-IT" sz="3200" spc="-1" dirty="0" smtClean="0">
                <a:solidFill>
                  <a:srgbClr val="000000"/>
                </a:solidFill>
                <a:uFill>
                  <a:solidFill>
                    <a:srgbClr val="FFFFFF"/>
                  </a:solidFill>
                </a:uFill>
                <a:latin typeface="Arial"/>
              </a:rPr>
              <a:t> dei dati grafici</a:t>
            </a:r>
            <a:endParaRPr lang="it-IT" sz="3200"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508252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147782" y="614218"/>
            <a:ext cx="12044218" cy="1163782"/>
          </a:xfrm>
        </p:spPr>
        <p:txBody>
          <a:bodyPr wrap="square">
            <a:noAutofit/>
          </a:bodyPr>
          <a:lstStyle/>
          <a:p>
            <a:pPr lvl="0" hangingPunct="1">
              <a:buClr>
                <a:srgbClr val="000000"/>
              </a:buClr>
              <a:tabLst/>
            </a:pPr>
            <a:r>
              <a:rPr lang="en-US" dirty="0" err="1"/>
              <a:t>Tipologie</a:t>
            </a:r>
            <a:r>
              <a:rPr lang="en-US" dirty="0"/>
              <a:t> </a:t>
            </a:r>
            <a:r>
              <a:rPr lang="en-US" dirty="0" err="1"/>
              <a:t>dei</a:t>
            </a:r>
            <a:r>
              <a:rPr lang="en-US" dirty="0"/>
              <a:t> </a:t>
            </a:r>
            <a:r>
              <a:rPr lang="en-US" dirty="0" err="1"/>
              <a:t>dati</a:t>
            </a:r>
            <a:r>
              <a:rPr lang="en-US" dirty="0"/>
              <a:t> in un </a:t>
            </a:r>
            <a:r>
              <a:rPr lang="en-US" dirty="0" smtClean="0"/>
              <a:t>GIS</a:t>
            </a:r>
            <a:br>
              <a:rPr lang="en-US" dirty="0" smtClean="0"/>
            </a:br>
            <a:r>
              <a:rPr lang="it-IT" sz="3200" kern="1200" spc="-1" dirty="0">
                <a:uFill>
                  <a:solidFill>
                    <a:srgbClr val="FFFFFF"/>
                  </a:solidFill>
                </a:uFill>
                <a:latin typeface="Arial"/>
                <a:ea typeface="+mn-ea"/>
                <a:cs typeface="+mn-cs"/>
              </a:rPr>
              <a:t>I dati hanno una </a:t>
            </a:r>
            <a:r>
              <a:rPr lang="it-IT" sz="3200" b="1" kern="1200" spc="-1" dirty="0">
                <a:solidFill>
                  <a:srgbClr val="FF0000"/>
                </a:solidFill>
                <a:uFill>
                  <a:solidFill>
                    <a:srgbClr val="FFFFFF"/>
                  </a:solidFill>
                </a:uFill>
                <a:latin typeface="Arial"/>
                <a:ea typeface="+mn-ea"/>
                <a:cs typeface="+mn-cs"/>
              </a:rPr>
              <a:t>posizione</a:t>
            </a:r>
            <a:r>
              <a:rPr lang="it-IT" sz="3200" kern="1200" spc="-1" dirty="0">
                <a:uFill>
                  <a:solidFill>
                    <a:srgbClr val="FFFFFF"/>
                  </a:solidFill>
                </a:uFill>
                <a:latin typeface="Arial"/>
                <a:ea typeface="+mn-ea"/>
                <a:cs typeface="+mn-cs"/>
              </a:rPr>
              <a:t>, un </a:t>
            </a:r>
            <a:r>
              <a:rPr lang="it-IT" sz="3200" b="1" kern="1200" spc="-1" dirty="0">
                <a:solidFill>
                  <a:srgbClr val="FF0000"/>
                </a:solidFill>
                <a:uFill>
                  <a:solidFill>
                    <a:srgbClr val="FFFFFF"/>
                  </a:solidFill>
                </a:uFill>
                <a:latin typeface="Arial"/>
                <a:ea typeface="+mn-ea"/>
                <a:cs typeface="+mn-cs"/>
              </a:rPr>
              <a:t>momento di acquisizione </a:t>
            </a:r>
            <a:r>
              <a:rPr lang="it-IT" sz="3200" kern="1200" spc="-1" dirty="0">
                <a:uFill>
                  <a:solidFill>
                    <a:srgbClr val="FFFFFF"/>
                  </a:solidFill>
                </a:uFill>
                <a:latin typeface="Arial"/>
                <a:ea typeface="+mn-ea"/>
                <a:cs typeface="+mn-cs"/>
              </a:rPr>
              <a:t>e delle informazioni collegate (</a:t>
            </a:r>
            <a:r>
              <a:rPr lang="it-IT" sz="3200" b="1" kern="1200" spc="-1" dirty="0">
                <a:solidFill>
                  <a:srgbClr val="FF0000"/>
                </a:solidFill>
                <a:uFill>
                  <a:solidFill>
                    <a:srgbClr val="FFFFFF"/>
                  </a:solidFill>
                </a:uFill>
                <a:latin typeface="Arial"/>
                <a:ea typeface="+mn-ea"/>
                <a:cs typeface="+mn-cs"/>
              </a:rPr>
              <a:t>attributi</a:t>
            </a:r>
            <a:r>
              <a:rPr lang="it-IT" sz="3200" kern="1200" spc="-1" dirty="0">
                <a:uFill>
                  <a:solidFill>
                    <a:srgbClr val="FFFFFF"/>
                  </a:solidFill>
                </a:uFill>
                <a:latin typeface="Arial"/>
                <a:ea typeface="+mn-ea"/>
                <a:cs typeface="+mn-cs"/>
              </a:rPr>
              <a:t>)</a:t>
            </a:r>
            <a:br>
              <a:rPr lang="it-IT" sz="3200" kern="1200" spc="-1" dirty="0">
                <a:uFill>
                  <a:solidFill>
                    <a:srgbClr val="FFFFFF"/>
                  </a:solidFill>
                </a:uFill>
                <a:latin typeface="Arial"/>
                <a:ea typeface="+mn-ea"/>
                <a:cs typeface="+mn-cs"/>
              </a:rPr>
            </a:br>
            <a:endParaRPr lang="en-US" dirty="0"/>
          </a:p>
        </p:txBody>
      </p:sp>
      <p:sp>
        <p:nvSpPr>
          <p:cNvPr id="3" name="Segnaposto testo 2"/>
          <p:cNvSpPr txBox="1">
            <a:spLocks noGrp="1"/>
          </p:cNvSpPr>
          <p:nvPr>
            <p:ph type="body" idx="4294967295"/>
          </p:nvPr>
        </p:nvSpPr>
        <p:spPr>
          <a:xfrm>
            <a:off x="258618" y="2258291"/>
            <a:ext cx="11933382" cy="4031673"/>
          </a:xfrm>
        </p:spPr>
        <p:txBody>
          <a:bodyPr wrap="square"/>
          <a:lstStyle/>
          <a:p>
            <a:pPr marL="0" indent="0">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dirty="0" err="1">
                <a:latin typeface="Arial" panose="020B0604020202020204" pitchFamily="34" charset="0"/>
                <a:cs typeface="Arial" panose="020B0604020202020204" pitchFamily="34" charset="0"/>
              </a:rPr>
              <a:t>Dati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grafici</a:t>
            </a:r>
            <a:endParaRPr lang="en-US" dirty="0">
              <a:latin typeface="Arial" panose="020B0604020202020204" pitchFamily="34" charset="0"/>
              <a:cs typeface="Arial" panose="020B0604020202020204" pitchFamily="34" charset="0"/>
            </a:endParaRPr>
          </a:p>
          <a:p>
            <a:pPr marL="742680" lvl="0" indent="-280800">
              <a:spcBef>
                <a:spcPts val="697"/>
              </a:spcBef>
              <a:tabLst>
                <a:tab pos="742680" algn="l"/>
                <a:tab pos="848880" algn="l"/>
                <a:tab pos="1298160" algn="l"/>
                <a:tab pos="1747440" algn="l"/>
                <a:tab pos="2196720" algn="l"/>
                <a:tab pos="2646000" algn="l"/>
                <a:tab pos="3095280" algn="l"/>
                <a:tab pos="3544560" algn="l"/>
                <a:tab pos="3993839" algn="l"/>
                <a:tab pos="4443120" algn="l"/>
                <a:tab pos="4892399" algn="l"/>
                <a:tab pos="5341320" algn="l"/>
                <a:tab pos="5790600" algn="l"/>
                <a:tab pos="6239880" algn="l"/>
                <a:tab pos="6689160" algn="l"/>
                <a:tab pos="7138439" algn="l"/>
                <a:tab pos="7587720" algn="l"/>
                <a:tab pos="8036999" algn="l"/>
                <a:tab pos="8486280" algn="l"/>
                <a:tab pos="8935560" algn="l"/>
                <a:tab pos="9384840" algn="l"/>
              </a:tabLst>
            </a:pPr>
            <a:r>
              <a:rPr lang="it-IT" spc="-1" dirty="0">
                <a:uFill>
                  <a:solidFill>
                    <a:srgbClr val="FFFFFF"/>
                  </a:solidFill>
                </a:uFill>
                <a:latin typeface="Arial" panose="020B0604020202020204" pitchFamily="34" charset="0"/>
                <a:ea typeface="DejaVu Sans"/>
                <a:cs typeface="Arial" panose="020B0604020202020204" pitchFamily="34" charset="0"/>
              </a:rPr>
              <a:t>I dati grafici sono una rappresentazione del mondo reale, un </a:t>
            </a:r>
            <a:r>
              <a:rPr lang="it-IT" spc="-1" dirty="0" smtClean="0">
                <a:uFill>
                  <a:solidFill>
                    <a:srgbClr val="FFFFFF"/>
                  </a:solidFill>
                </a:uFill>
                <a:latin typeface="Arial" panose="020B0604020202020204" pitchFamily="34" charset="0"/>
                <a:ea typeface="DejaVu Sans"/>
                <a:cs typeface="Arial" panose="020B0604020202020204" pitchFamily="34" charset="0"/>
              </a:rPr>
              <a:t>modello. </a:t>
            </a:r>
            <a:r>
              <a:rPr lang="en-US" dirty="0" err="1" smtClean="0">
                <a:latin typeface="Arial" panose="020B0604020202020204" pitchFamily="34" charset="0"/>
                <a:cs typeface="Arial" panose="020B0604020202020204" pitchFamily="34" charset="0"/>
              </a:rPr>
              <a:t>Sono</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gli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elementi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della</a:t>
            </a:r>
            <a:r>
              <a:rPr lang="en-US" dirty="0">
                <a:latin typeface="Arial" panose="020B0604020202020204" pitchFamily="34" charset="0"/>
                <a:cs typeface="Arial" panose="020B0604020202020204" pitchFamily="34" charset="0"/>
              </a:rPr>
              <a:t> carta </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es</a:t>
            </a:r>
            <a:r>
              <a:rPr lang="en-US" dirty="0">
                <a:latin typeface="Arial" panose="020B0604020202020204" pitchFamily="34" charset="0"/>
                <a:cs typeface="Arial" panose="020B0604020202020204" pitchFamily="34" charset="0"/>
              </a:rPr>
              <a:t>.: le </a:t>
            </a:r>
            <a:r>
              <a:rPr lang="en-US" dirty="0" err="1">
                <a:latin typeface="Arial" panose="020B0604020202020204" pitchFamily="34" charset="0"/>
                <a:cs typeface="Arial" panose="020B0604020202020204" pitchFamily="34" charset="0"/>
              </a:rPr>
              <a:t>circoscrizioni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comunali</a:t>
            </a:r>
            <a:r>
              <a:rPr lang="en-US" dirty="0">
                <a:latin typeface="Arial" panose="020B0604020202020204" pitchFamily="34" charset="0"/>
                <a:cs typeface="Arial" panose="020B0604020202020204" pitchFamily="34" charset="0"/>
              </a:rPr>
              <a:t> di </a:t>
            </a:r>
            <a:r>
              <a:rPr lang="en-US" dirty="0" err="1">
                <a:latin typeface="Arial" panose="020B0604020202020204" pitchFamily="34" charset="0"/>
                <a:cs typeface="Arial" panose="020B0604020202020204" pitchFamily="34" charset="0"/>
              </a:rPr>
              <a:t>una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regione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italiana</a:t>
            </a:r>
            <a:r>
              <a:rPr lang="en-US" dirty="0">
                <a:latin typeface="Arial" panose="020B0604020202020204" pitchFamily="34" charset="0"/>
                <a:cs typeface="Arial" panose="020B0604020202020204" pitchFamily="34" charset="0"/>
              </a:rPr>
              <a:t>)</a:t>
            </a:r>
          </a:p>
          <a:p>
            <a:pPr marL="0" indent="0">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dirty="0" err="1">
                <a:latin typeface="Arial" panose="020B0604020202020204" pitchFamily="34" charset="0"/>
                <a:cs typeface="Arial" panose="020B0604020202020204" pitchFamily="34" charset="0"/>
              </a:rPr>
              <a:t>Dati</a:t>
            </a:r>
            <a:r>
              <a:rPr lang="en-US" dirty="0">
                <a:latin typeface="Arial" panose="020B0604020202020204" pitchFamily="34" charset="0"/>
                <a:cs typeface="Arial" panose="020B0604020202020204" pitchFamily="34" charset="0"/>
              </a:rPr>
              <a:t> di </a:t>
            </a:r>
            <a:r>
              <a:rPr lang="en-US" dirty="0" err="1">
                <a:latin typeface="Arial" panose="020B0604020202020204" pitchFamily="34" charset="0"/>
                <a:cs typeface="Arial" panose="020B0604020202020204" pitchFamily="34" charset="0"/>
              </a:rPr>
              <a:t>tipo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attributo</a:t>
            </a:r>
            <a:endParaRPr lang="en-US" dirty="0">
              <a:latin typeface="Arial" panose="020B0604020202020204" pitchFamily="34" charset="0"/>
              <a:cs typeface="Arial" panose="020B0604020202020204" pitchFamily="34" charset="0"/>
            </a:endParaRPr>
          </a:p>
          <a:p>
            <a:pPr marL="742680" indent="-280800">
              <a:spcBef>
                <a:spcPts val="697"/>
              </a:spcBef>
              <a:tabLst>
                <a:tab pos="742680" algn="l"/>
                <a:tab pos="848880" algn="l"/>
                <a:tab pos="1298160" algn="l"/>
                <a:tab pos="1747440" algn="l"/>
                <a:tab pos="2196720" algn="l"/>
                <a:tab pos="2646000" algn="l"/>
                <a:tab pos="3095280" algn="l"/>
                <a:tab pos="3544560" algn="l"/>
                <a:tab pos="3993839" algn="l"/>
                <a:tab pos="4443120" algn="l"/>
                <a:tab pos="4892399" algn="l"/>
                <a:tab pos="5341320" algn="l"/>
                <a:tab pos="5790600" algn="l"/>
                <a:tab pos="6239880" algn="l"/>
                <a:tab pos="6689160" algn="l"/>
                <a:tab pos="7138439" algn="l"/>
                <a:tab pos="7587720" algn="l"/>
                <a:tab pos="8036999" algn="l"/>
                <a:tab pos="8486280" algn="l"/>
                <a:tab pos="8935560" algn="l"/>
                <a:tab pos="9384840" algn="l"/>
              </a:tabLst>
            </a:pPr>
            <a:r>
              <a:rPr lang="en-US" dirty="0" err="1">
                <a:latin typeface="Arial" panose="020B0604020202020204" pitchFamily="34" charset="0"/>
                <a:cs typeface="Arial" panose="020B0604020202020204" pitchFamily="34" charset="0"/>
              </a:rPr>
              <a:t>Esprimono</a:t>
            </a:r>
            <a:r>
              <a:rPr lang="en-US" dirty="0">
                <a:latin typeface="Arial" panose="020B0604020202020204" pitchFamily="34" charset="0"/>
                <a:cs typeface="Arial" panose="020B0604020202020204" pitchFamily="34" charset="0"/>
              </a:rPr>
              <a:t> le </a:t>
            </a:r>
            <a:r>
              <a:rPr lang="en-US" dirty="0" err="1">
                <a:latin typeface="Arial" panose="020B0604020202020204" pitchFamily="34" charset="0"/>
                <a:cs typeface="Arial" panose="020B0604020202020204" pitchFamily="34" charset="0"/>
              </a:rPr>
              <a:t>caratteristiche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degli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elementi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della</a:t>
            </a:r>
            <a:r>
              <a:rPr lang="en-US" dirty="0">
                <a:latin typeface="Arial" panose="020B0604020202020204" pitchFamily="34" charset="0"/>
                <a:cs typeface="Arial" panose="020B0604020202020204" pitchFamily="34" charset="0"/>
              </a:rPr>
              <a:t> carta (</a:t>
            </a:r>
            <a:r>
              <a:rPr lang="en-US" dirty="0" err="1">
                <a:latin typeface="Arial" panose="020B0604020202020204" pitchFamily="34" charset="0"/>
                <a:cs typeface="Arial" panose="020B0604020202020204" pitchFamily="34" charset="0"/>
              </a:rPr>
              <a: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nome</a:t>
            </a:r>
            <a:r>
              <a:rPr lang="en-US" dirty="0">
                <a:latin typeface="Arial" panose="020B0604020202020204" pitchFamily="34" charset="0"/>
                <a:cs typeface="Arial" panose="020B0604020202020204" pitchFamily="34" charset="0"/>
              </a:rPr>
              <a:t> del </a:t>
            </a:r>
            <a:r>
              <a:rPr lang="en-US" dirty="0" err="1">
                <a:latin typeface="Arial" panose="020B0604020202020204" pitchFamily="34" charset="0"/>
                <a:cs typeface="Arial" panose="020B0604020202020204" pitchFamily="34" charset="0"/>
              </a:rPr>
              <a:t>comune</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sua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popolazione</a:t>
            </a:r>
            <a:r>
              <a:rPr lang="en-US" dirty="0">
                <a:latin typeface="Arial" panose="020B0604020202020204" pitchFamily="34" charset="0"/>
                <a:cs typeface="Arial" panose="020B0604020202020204" pitchFamily="34" charset="0"/>
              </a:rPr>
              <a:t>, area, </a:t>
            </a:r>
            <a:r>
              <a:rPr lang="en-US" dirty="0" err="1">
                <a:latin typeface="Arial" panose="020B0604020202020204" pitchFamily="34" charset="0"/>
                <a:cs typeface="Arial" panose="020B0604020202020204" pitchFamily="34" charset="0"/>
              </a:rPr>
              <a:t>ecc</a:t>
            </a:r>
            <a:r>
              <a:rPr lang="en-US" dirty="0">
                <a:latin typeface="Arial" panose="020B0604020202020204" pitchFamily="34" charset="0"/>
                <a:cs typeface="Arial" panose="020B0604020202020204" pitchFamily="34" charset="0"/>
              </a:rPr>
              <a:t>..)</a:t>
            </a:r>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3928" y="6197240"/>
            <a:ext cx="406400" cy="406400"/>
          </a:xfrm>
          <a:prstGeom prst="rect">
            <a:avLst/>
          </a:prstGeom>
        </p:spPr>
      </p:pic>
    </p:spTree>
    <p:extLst>
      <p:ext uri="{BB962C8B-B14F-4D97-AF65-F5344CB8AC3E}">
        <p14:creationId xmlns:p14="http://schemas.microsoft.com/office/powerpoint/2010/main" val="4197055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22" fill="hold"/>
                                        <p:tgtEl>
                                          <p:spTgt spid="4"/>
                                        </p:tgtEl>
                                      </p:cBhvr>
                                    </p:cmd>
                                  </p:childTnLst>
                                </p:cTn>
                              </p:par>
                            </p:childTnLst>
                          </p:cTn>
                        </p:par>
                      </p:childTnLst>
                    </p:cTn>
                  </p:par>
                </p:childTnLst>
              </p:cTn>
              <p:nextCondLst>
                <p:cond evt="onClick" delay="0">
                  <p:tgtEl>
                    <p:spTgt spid="4"/>
                  </p:tgtEl>
                </p:cond>
              </p:nextCondLst>
            </p:seq>
            <p:audio>
              <p:cMediaNode vol="2551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p:nvPr/>
        </p:nvGraphicFramePr>
        <p:xfrm>
          <a:off x="5638801" y="4114801"/>
          <a:ext cx="6019919" cy="3070079"/>
        </p:xfrm>
        <a:graphic>
          <a:graphicData uri="http://schemas.openxmlformats.org/presentationml/2006/ole">
            <mc:AlternateContent xmlns:mc="http://schemas.openxmlformats.org/markup-compatibility/2006">
              <mc:Choice xmlns:v="urn:schemas-microsoft-com:vml" Requires="v">
                <p:oleObj spid="_x0000_s1102" r:id="rId6" imgW="6193942" imgH="3079006" progId="">
                  <p:embed/>
                </p:oleObj>
              </mc:Choice>
              <mc:Fallback>
                <p:oleObj r:id="rId6" imgW="6193942" imgH="3079006" progId="">
                  <p:embed/>
                  <p:pic>
                    <p:nvPicPr>
                      <p:cNvPr id="2" name="Oggetto 1"/>
                      <p:cNvPicPr/>
                      <p:nvPr/>
                    </p:nvPicPr>
                    <p:blipFill>
                      <a:blip r:embed="rId7"/>
                      <a:stretch>
                        <a:fillRect/>
                      </a:stretch>
                    </p:blipFill>
                    <p:spPr>
                      <a:xfrm>
                        <a:off x="5638801" y="4114801"/>
                        <a:ext cx="6019919" cy="3070079"/>
                      </a:xfrm>
                      <a:prstGeom prst="rect">
                        <a:avLst/>
                      </a:prstGeom>
                      <a:noFill/>
                      <a:ln>
                        <a:noFill/>
                      </a:ln>
                    </p:spPr>
                  </p:pic>
                </p:oleObj>
              </mc:Fallback>
            </mc:AlternateContent>
          </a:graphicData>
        </a:graphic>
      </p:graphicFrame>
      <p:pic>
        <p:nvPicPr>
          <p:cNvPr id="3" name="Immagine 2">
            <a:extLst>
              <a:ext uri="{FF2B5EF4-FFF2-40B4-BE49-F238E27FC236}">
                <a16:creationId xmlns:a16="http://schemas.microsoft.com/office/drawing/2014/main" id="{00000000-0000-0000-0000-000000000000}"/>
              </a:ext>
            </a:extLst>
          </p:cNvPr>
          <p:cNvPicPr>
            <a:picLocks noChangeAspect="1"/>
          </p:cNvPicPr>
          <p:nvPr/>
        </p:nvPicPr>
        <p:blipFill>
          <a:blip r:embed="rId8">
            <a:lum/>
            <a:alphaModFix/>
          </a:blip>
          <a:srcRect/>
          <a:stretch>
            <a:fillRect/>
          </a:stretch>
        </p:blipFill>
        <p:spPr>
          <a:xfrm>
            <a:off x="685920" y="-228600"/>
            <a:ext cx="6153120" cy="4238640"/>
          </a:xfrm>
          <a:prstGeom prst="rect">
            <a:avLst/>
          </a:prstGeom>
          <a:solidFill>
            <a:srgbClr val="FFFFCC"/>
          </a:solidFill>
          <a:ln>
            <a:noFill/>
          </a:ln>
        </p:spPr>
      </p:pic>
      <p:sp>
        <p:nvSpPr>
          <p:cNvPr id="4" name="Connettore diritto 3"/>
          <p:cNvSpPr/>
          <p:nvPr/>
        </p:nvSpPr>
        <p:spPr>
          <a:xfrm flipV="1">
            <a:off x="3886320" y="1442880"/>
            <a:ext cx="1440" cy="3362400"/>
          </a:xfrm>
          <a:prstGeom prst="line">
            <a:avLst/>
          </a:prstGeom>
          <a:noFill/>
          <a:ln w="9360">
            <a:solidFill>
              <a:srgbClr val="000000"/>
            </a:solidFill>
            <a:prstDash val="solid"/>
            <a:miter/>
            <a:tailEnd type="arrow"/>
          </a:ln>
        </p:spPr>
        <p:txBody>
          <a:bodyPr vert="horz" wrap="square" lIns="90000" tIns="46800" rIns="90000" bIns="46800" anchor="t" anchorCtr="0" compatLnSpc="1">
            <a:no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a:solidFill>
                <a:srgbClr val="000000"/>
              </a:solidFill>
              <a:latin typeface="Times New Roman" pitchFamily="18"/>
              <a:ea typeface="DejaVu Sans" pitchFamily="2"/>
              <a:cs typeface="DejaVu Sans" pitchFamily="2"/>
            </a:endParaRPr>
          </a:p>
        </p:txBody>
      </p:sp>
      <p:cxnSp>
        <p:nvCxnSpPr>
          <p:cNvPr id="5" name="Connettore 4 4"/>
          <p:cNvCxnSpPr/>
          <p:nvPr/>
        </p:nvCxnSpPr>
        <p:spPr>
          <a:xfrm>
            <a:off x="3886320" y="4804560"/>
            <a:ext cx="1447560" cy="378720"/>
          </a:xfrm>
          <a:prstGeom prst="bentConnector3">
            <a:avLst/>
          </a:prstGeom>
          <a:noFill/>
          <a:ln w="9360">
            <a:solidFill>
              <a:srgbClr val="000000"/>
            </a:solidFill>
            <a:prstDash val="solid"/>
            <a:miter/>
            <a:tailEnd type="arrow"/>
          </a:ln>
        </p:spPr>
      </p:cxnSp>
      <p:sp>
        <p:nvSpPr>
          <p:cNvPr id="6" name="Figura a mano libera 5"/>
          <p:cNvSpPr/>
          <p:nvPr/>
        </p:nvSpPr>
        <p:spPr>
          <a:xfrm>
            <a:off x="1904880" y="4648320"/>
            <a:ext cx="1752840" cy="1923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lgn="ctr" hangingPunct="0">
              <a:spcBef>
                <a:spcPts val="1247"/>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000">
                <a:solidFill>
                  <a:srgbClr val="000000"/>
                </a:solidFill>
                <a:latin typeface="Times New Roman" pitchFamily="18"/>
                <a:ea typeface="DejaVu Sans" pitchFamily="2"/>
                <a:cs typeface="DejaVu Sans" pitchFamily="2"/>
              </a:rPr>
              <a:t>Ogni riga della tabella corrisponde ad un singolo elemento della carta</a:t>
            </a:r>
          </a:p>
        </p:txBody>
      </p:sp>
      <p:sp>
        <p:nvSpPr>
          <p:cNvPr id="7" name="Figura a mano libera 6"/>
          <p:cNvSpPr/>
          <p:nvPr/>
        </p:nvSpPr>
        <p:spPr>
          <a:xfrm>
            <a:off x="7239001" y="457200"/>
            <a:ext cx="2743199"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a:solidFill>
                <a:srgbClr val="000000"/>
              </a:solidFill>
              <a:latin typeface="Times New Roman" pitchFamily="18"/>
              <a:ea typeface="DejaVu Sans" pitchFamily="2"/>
              <a:cs typeface="DejaVu Sans" pitchFamily="2"/>
            </a:endParaRPr>
          </a:p>
        </p:txBody>
      </p:sp>
      <p:sp>
        <p:nvSpPr>
          <p:cNvPr id="8" name="Figura a mano libera 7"/>
          <p:cNvSpPr/>
          <p:nvPr/>
        </p:nvSpPr>
        <p:spPr>
          <a:xfrm>
            <a:off x="7391279" y="1905120"/>
            <a:ext cx="2971800" cy="703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lgn="ctr" hangingPunct="0">
              <a:spcBef>
                <a:spcPts val="1247"/>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000">
                <a:solidFill>
                  <a:srgbClr val="000000"/>
                </a:solidFill>
                <a:latin typeface="Times New Roman" pitchFamily="18"/>
                <a:ea typeface="DejaVu Sans" pitchFamily="2"/>
                <a:cs typeface="DejaVu Sans" pitchFamily="2"/>
              </a:rPr>
              <a:t>I dati attributo vengono memorizzati in tabelle</a:t>
            </a:r>
          </a:p>
        </p:txBody>
      </p:sp>
      <p:sp>
        <p:nvSpPr>
          <p:cNvPr id="9" name="Connettore diritto 8"/>
          <p:cNvSpPr/>
          <p:nvPr/>
        </p:nvSpPr>
        <p:spPr>
          <a:xfrm>
            <a:off x="8534281" y="2743200"/>
            <a:ext cx="1799" cy="1143001"/>
          </a:xfrm>
          <a:prstGeom prst="line">
            <a:avLst/>
          </a:prstGeom>
          <a:noFill/>
          <a:ln w="9360">
            <a:solidFill>
              <a:srgbClr val="000000"/>
            </a:solidFill>
            <a:prstDash val="solid"/>
            <a:miter/>
            <a:tailEnd type="arrow"/>
          </a:ln>
        </p:spPr>
        <p:txBody>
          <a:bodyPr vert="horz" wrap="square" lIns="90000" tIns="46800" rIns="90000" bIns="46800" anchor="t" anchorCtr="0" compatLnSpc="1">
            <a:no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a:solidFill>
                <a:srgbClr val="000000"/>
              </a:solidFill>
              <a:latin typeface="Times New Roman" pitchFamily="18"/>
              <a:ea typeface="DejaVu Sans" pitchFamily="2"/>
              <a:cs typeface="DejaVu Sans" pitchFamily="2"/>
            </a:endParaRPr>
          </a:p>
        </p:txBody>
      </p:sp>
      <p:sp>
        <p:nvSpPr>
          <p:cNvPr id="10" name="Figura a mano libera 9"/>
          <p:cNvSpPr/>
          <p:nvPr/>
        </p:nvSpPr>
        <p:spPr>
          <a:xfrm>
            <a:off x="7391279" y="457200"/>
            <a:ext cx="281952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a:solidFill>
                <a:srgbClr val="000000"/>
              </a:solidFill>
              <a:latin typeface="Times New Roman" pitchFamily="18"/>
              <a:ea typeface="DejaVu Sans" pitchFamily="2"/>
              <a:cs typeface="DejaVu Sans" pitchFamily="2"/>
            </a:endParaRPr>
          </a:p>
        </p:txBody>
      </p:sp>
      <p:pic>
        <p:nvPicPr>
          <p:cNvPr id="11"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547928" y="3111500"/>
            <a:ext cx="406400" cy="406400"/>
          </a:xfrm>
          <a:prstGeom prst="rect">
            <a:avLst/>
          </a:prstGeom>
        </p:spPr>
      </p:pic>
    </p:spTree>
    <p:extLst>
      <p:ext uri="{BB962C8B-B14F-4D97-AF65-F5344CB8AC3E}">
        <p14:creationId xmlns:p14="http://schemas.microsoft.com/office/powerpoint/2010/main" val="94903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60" fill="hold"/>
                                        <p:tgtEl>
                                          <p:spTgt spid="11"/>
                                        </p:tgtEl>
                                      </p:cBhvr>
                                    </p:cmd>
                                  </p:childTnLst>
                                </p:cTn>
                              </p:par>
                            </p:childTnLst>
                          </p:cTn>
                        </p:par>
                      </p:childTnLst>
                    </p:cTn>
                  </p:par>
                </p:childTnLst>
              </p:cTn>
              <p:nextCondLst>
                <p:cond evt="onClick" delay="0">
                  <p:tgtEl>
                    <p:spTgt spid="11"/>
                  </p:tgtEl>
                </p:cond>
              </p:nextCondLst>
            </p:seq>
            <p:audio>
              <p:cMediaNode vol="32653">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6400920" y="1219320"/>
            <a:ext cx="3665520" cy="2662200"/>
          </a:xfrm>
          <a:prstGeom prst="rect">
            <a:avLst/>
          </a:prstGeom>
          <a:noFill/>
          <a:ln>
            <a:noFill/>
          </a:ln>
        </p:spPr>
      </p:pic>
      <p:pic>
        <p:nvPicPr>
          <p:cNvPr id="3" name="Immagine 2">
            <a:extLst>
              <a:ext uri="{FF2B5EF4-FFF2-40B4-BE49-F238E27FC236}">
                <a16:creationId xmlns:a16="http://schemas.microsoft.com/office/drawing/2014/main" id="{00000000-0000-0000-0000-000000000000}"/>
              </a:ext>
            </a:extLst>
          </p:cNvPr>
          <p:cNvPicPr>
            <a:picLocks noChangeAspect="1"/>
          </p:cNvPicPr>
          <p:nvPr/>
        </p:nvPicPr>
        <p:blipFill>
          <a:blip r:embed="rId7">
            <a:lum/>
            <a:alphaModFix/>
          </a:blip>
          <a:srcRect/>
          <a:stretch>
            <a:fillRect/>
          </a:stretch>
        </p:blipFill>
        <p:spPr>
          <a:xfrm>
            <a:off x="4343520" y="3962520"/>
            <a:ext cx="6156360" cy="2255760"/>
          </a:xfrm>
          <a:prstGeom prst="rect">
            <a:avLst/>
          </a:prstGeom>
          <a:noFill/>
          <a:ln>
            <a:noFill/>
          </a:ln>
        </p:spPr>
      </p:pic>
      <p:sp>
        <p:nvSpPr>
          <p:cNvPr id="4" name="Titolo 3"/>
          <p:cNvSpPr txBox="1">
            <a:spLocks noGrp="1"/>
          </p:cNvSpPr>
          <p:nvPr>
            <p:ph type="title" idx="4294967295"/>
          </p:nvPr>
        </p:nvSpPr>
        <p:spPr>
          <a:xfrm>
            <a:off x="2200563" y="154621"/>
            <a:ext cx="7772400" cy="1143000"/>
          </a:xfrm>
        </p:spPr>
        <p:txBody>
          <a:bodyPr wrap="square">
            <a:noAutofit/>
          </a:bodyPr>
          <a:lstStyle/>
          <a:p>
            <a:pPr lvl="0"/>
            <a:r>
              <a:rPr lang="en-US" dirty="0"/>
              <a:t>GIS – </a:t>
            </a:r>
            <a:r>
              <a:rPr lang="en-US" dirty="0" err="1"/>
              <a:t>Collegamenti</a:t>
            </a:r>
            <a:r>
              <a:rPr lang="en-US" dirty="0"/>
              <a:t> al database</a:t>
            </a:r>
          </a:p>
        </p:txBody>
      </p:sp>
      <p:sp>
        <p:nvSpPr>
          <p:cNvPr id="5" name="Segnaposto testo 4"/>
          <p:cNvSpPr txBox="1">
            <a:spLocks noGrp="1"/>
          </p:cNvSpPr>
          <p:nvPr>
            <p:ph type="body" idx="4294967295"/>
          </p:nvPr>
        </p:nvSpPr>
        <p:spPr>
          <a:xfrm>
            <a:off x="1752240" y="1599841"/>
            <a:ext cx="3886200" cy="1676519"/>
          </a:xfrm>
        </p:spPr>
        <p:txBody>
          <a:bodyPr wrap="square"/>
          <a:lstStyle/>
          <a:p>
            <a:pPr marL="0" indent="0">
              <a:spcBef>
                <a:spcPts val="598"/>
              </a:spcBef>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2400"/>
              <a:t>Il software GIS collega i dati geografici ai dati descrittivi:</a:t>
            </a:r>
          </a:p>
        </p:txBody>
      </p:sp>
      <p:sp>
        <p:nvSpPr>
          <p:cNvPr id="6" name="Connettore diritto 5"/>
          <p:cNvSpPr/>
          <p:nvPr/>
        </p:nvSpPr>
        <p:spPr>
          <a:xfrm flipV="1">
            <a:off x="3505080" y="2966760"/>
            <a:ext cx="4572000" cy="695161"/>
          </a:xfrm>
          <a:prstGeom prst="line">
            <a:avLst/>
          </a:prstGeom>
          <a:noFill/>
          <a:ln w="50760">
            <a:solidFill>
              <a:srgbClr val="FF00FF"/>
            </a:solidFill>
            <a:prstDash val="solid"/>
            <a:miter/>
            <a:tailEnd type="arrow"/>
          </a:ln>
        </p:spPr>
        <p:txBody>
          <a:bodyPr vert="horz" wrap="square" lIns="90000" tIns="46800" rIns="90000" bIns="46800" anchor="t" anchorCtr="0" compatLnSpc="1">
            <a:no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a:solidFill>
                <a:srgbClr val="000000"/>
              </a:solidFill>
              <a:latin typeface="Times New Roman" pitchFamily="18"/>
              <a:ea typeface="DejaVu Sans" pitchFamily="2"/>
              <a:cs typeface="DejaVu Sans" pitchFamily="2"/>
            </a:endParaRPr>
          </a:p>
        </p:txBody>
      </p:sp>
      <p:sp>
        <p:nvSpPr>
          <p:cNvPr id="7" name="Connettore diritto 6"/>
          <p:cNvSpPr/>
          <p:nvPr/>
        </p:nvSpPr>
        <p:spPr>
          <a:xfrm>
            <a:off x="3505080" y="3657600"/>
            <a:ext cx="1219320" cy="1600200"/>
          </a:xfrm>
          <a:prstGeom prst="line">
            <a:avLst/>
          </a:prstGeom>
          <a:noFill/>
          <a:ln w="50760">
            <a:solidFill>
              <a:srgbClr val="FF00FF"/>
            </a:solidFill>
            <a:prstDash val="solid"/>
            <a:miter/>
            <a:tailEnd type="arrow"/>
          </a:ln>
        </p:spPr>
        <p:txBody>
          <a:bodyPr vert="horz" wrap="square" lIns="90000" tIns="46800" rIns="90000" bIns="46800" anchor="t" anchorCtr="0" compatLnSpc="1">
            <a:no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a:solidFill>
                <a:srgbClr val="000000"/>
              </a:solidFill>
              <a:latin typeface="Times New Roman" pitchFamily="18"/>
              <a:ea typeface="DejaVu Sans" pitchFamily="2"/>
              <a:cs typeface="DejaVu Sans" pitchFamily="2"/>
            </a:endParaRPr>
          </a:p>
        </p:txBody>
      </p:sp>
      <p:graphicFrame>
        <p:nvGraphicFramePr>
          <p:cNvPr id="8" name="Oggetto 7"/>
          <p:cNvGraphicFramePr/>
          <p:nvPr/>
        </p:nvGraphicFramePr>
        <p:xfrm>
          <a:off x="1828920" y="2895479"/>
          <a:ext cx="2438280" cy="1681200"/>
        </p:xfrm>
        <a:graphic>
          <a:graphicData uri="http://schemas.openxmlformats.org/presentationml/2006/ole">
            <mc:AlternateContent xmlns:mc="http://schemas.openxmlformats.org/markup-compatibility/2006">
              <mc:Choice xmlns:v="urn:schemas-microsoft-com:vml" Requires="v">
                <p:oleObj spid="_x0000_s2126" r:id="rId8" imgW="15142839" imgH="3564000" progId="">
                  <p:embed/>
                </p:oleObj>
              </mc:Choice>
              <mc:Fallback>
                <p:oleObj r:id="rId8" imgW="15142839" imgH="3564000" progId="">
                  <p:embed/>
                  <p:pic>
                    <p:nvPicPr>
                      <p:cNvPr id="8" name="Oggetto 7"/>
                      <p:cNvPicPr/>
                      <p:nvPr/>
                    </p:nvPicPr>
                    <p:blipFill>
                      <a:blip r:embed="rId9"/>
                      <a:stretch>
                        <a:fillRect/>
                      </a:stretch>
                    </p:blipFill>
                    <p:spPr>
                      <a:xfrm>
                        <a:off x="1828920" y="2895479"/>
                        <a:ext cx="2438280" cy="1681200"/>
                      </a:xfrm>
                      <a:prstGeom prst="rect">
                        <a:avLst/>
                      </a:prstGeom>
                      <a:noFill/>
                      <a:ln>
                        <a:noFill/>
                      </a:ln>
                    </p:spPr>
                  </p:pic>
                </p:oleObj>
              </mc:Fallback>
            </mc:AlternateContent>
          </a:graphicData>
        </a:graphic>
      </p:graphicFrame>
      <p:pic>
        <p:nvPicPr>
          <p:cNvPr id="9"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422160" y="5257800"/>
            <a:ext cx="406400" cy="406400"/>
          </a:xfrm>
          <a:prstGeom prst="rect">
            <a:avLst/>
          </a:prstGeom>
        </p:spPr>
      </p:pic>
    </p:spTree>
    <p:extLst>
      <p:ext uri="{BB962C8B-B14F-4D97-AF65-F5344CB8AC3E}">
        <p14:creationId xmlns:p14="http://schemas.microsoft.com/office/powerpoint/2010/main" val="1307970262"/>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5644" fill="hold"/>
                                        <p:tgtEl>
                                          <p:spTgt spid="9"/>
                                        </p:tgtEl>
                                      </p:cBhvr>
                                    </p:cmd>
                                  </p:childTnLst>
                                </p:cTn>
                              </p:par>
                            </p:childTnLst>
                          </p:cTn>
                        </p:par>
                      </p:childTnLst>
                    </p:cTn>
                  </p:par>
                </p:childTnLst>
              </p:cTn>
              <p:nextCondLst>
                <p:cond evt="onClick" delay="0">
                  <p:tgtEl>
                    <p:spTgt spid="9"/>
                  </p:tgtEl>
                </p:cond>
              </p:nextCondLst>
            </p:seq>
            <p:audio>
              <p:cMediaNode vol="30612">
                <p:cTn id="20"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2004171" y="76566"/>
            <a:ext cx="7772400" cy="1143000"/>
          </a:xfrm>
        </p:spPr>
        <p:txBody>
          <a:bodyPr wrap="square">
            <a:noAutofit/>
          </a:bodyPr>
          <a:lstStyle/>
          <a:p>
            <a:pPr lvl="0"/>
            <a:r>
              <a:rPr lang="en-US" dirty="0"/>
              <a:t>GIS - </a:t>
            </a:r>
            <a:r>
              <a:rPr lang="en-US" dirty="0" err="1"/>
              <a:t>analisi</a:t>
            </a:r>
            <a:endParaRPr lang="en-US" dirty="0"/>
          </a:p>
        </p:txBody>
      </p:sp>
      <p:sp>
        <p:nvSpPr>
          <p:cNvPr id="3" name="Figura a mano libera 2"/>
          <p:cNvSpPr/>
          <p:nvPr/>
        </p:nvSpPr>
        <p:spPr>
          <a:xfrm>
            <a:off x="1009920" y="1303200"/>
            <a:ext cx="4495680" cy="1219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a:lnSpc>
                <a:spcPct val="90000"/>
              </a:lnSpc>
              <a:spcBef>
                <a:spcPts val="598"/>
              </a:spcBef>
              <a:buClr>
                <a:srgbClr val="FFFF00"/>
              </a:buClr>
              <a:buSzPct val="10000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400" dirty="0">
                <a:solidFill>
                  <a:srgbClr val="000000"/>
                </a:solidFill>
                <a:latin typeface="Arial" pitchFamily="34"/>
                <a:ea typeface="DejaVu Sans" pitchFamily="2"/>
                <a:cs typeface="DejaVu Sans" pitchFamily="2"/>
              </a:rPr>
              <a:t>Il  software GIS </a:t>
            </a:r>
            <a:r>
              <a:rPr lang="en-US" sz="2400" dirty="0" err="1">
                <a:solidFill>
                  <a:srgbClr val="000000"/>
                </a:solidFill>
                <a:latin typeface="Arial" pitchFamily="34"/>
                <a:ea typeface="DejaVu Sans" pitchFamily="2"/>
                <a:cs typeface="DejaVu Sans" pitchFamily="2"/>
              </a:rPr>
              <a:t>può</a:t>
            </a:r>
            <a:r>
              <a:rPr lang="en-US" sz="2400" dirty="0">
                <a:solidFill>
                  <a:srgbClr val="000000"/>
                </a:solidFill>
                <a:latin typeface="Arial" pitchFamily="34"/>
                <a:ea typeface="DejaVu Sans" pitchFamily="2"/>
                <a:cs typeface="DejaVu Sans" pitchFamily="2"/>
              </a:rPr>
              <a:t> </a:t>
            </a:r>
            <a:r>
              <a:rPr lang="en-US" sz="2400" dirty="0" err="1">
                <a:solidFill>
                  <a:srgbClr val="000000"/>
                </a:solidFill>
                <a:latin typeface="Arial" pitchFamily="34"/>
                <a:ea typeface="DejaVu Sans" pitchFamily="2"/>
                <a:cs typeface="DejaVu Sans" pitchFamily="2"/>
              </a:rPr>
              <a:t>rispondere</a:t>
            </a:r>
            <a:r>
              <a:rPr lang="en-US" sz="2400" dirty="0">
                <a:solidFill>
                  <a:srgbClr val="000000"/>
                </a:solidFill>
                <a:latin typeface="Arial" pitchFamily="34"/>
                <a:ea typeface="DejaVu Sans" pitchFamily="2"/>
                <a:cs typeface="DejaVu Sans" pitchFamily="2"/>
              </a:rPr>
              <a:t> a </a:t>
            </a:r>
            <a:r>
              <a:rPr lang="en-US" sz="2400" dirty="0" err="1">
                <a:solidFill>
                  <a:srgbClr val="000000"/>
                </a:solidFill>
                <a:latin typeface="Arial" pitchFamily="34"/>
                <a:ea typeface="DejaVu Sans" pitchFamily="2"/>
                <a:cs typeface="DejaVu Sans" pitchFamily="2"/>
              </a:rPr>
              <a:t>domande</a:t>
            </a:r>
            <a:r>
              <a:rPr lang="en-US" sz="2400" dirty="0">
                <a:solidFill>
                  <a:srgbClr val="000000"/>
                </a:solidFill>
                <a:latin typeface="Arial" pitchFamily="34"/>
                <a:ea typeface="DejaVu Sans" pitchFamily="2"/>
                <a:cs typeface="DejaVu Sans" pitchFamily="2"/>
              </a:rPr>
              <a:t> </a:t>
            </a:r>
            <a:r>
              <a:rPr lang="en-US" sz="2400" dirty="0" err="1">
                <a:solidFill>
                  <a:srgbClr val="000000"/>
                </a:solidFill>
                <a:latin typeface="Arial" pitchFamily="34"/>
                <a:ea typeface="DejaVu Sans" pitchFamily="2"/>
                <a:cs typeface="DejaVu Sans" pitchFamily="2"/>
              </a:rPr>
              <a:t>inerenti</a:t>
            </a:r>
            <a:r>
              <a:rPr lang="en-US" sz="2400" dirty="0">
                <a:solidFill>
                  <a:srgbClr val="000000"/>
                </a:solidFill>
                <a:latin typeface="Arial" pitchFamily="34"/>
                <a:ea typeface="DejaVu Sans" pitchFamily="2"/>
                <a:cs typeface="DejaVu Sans" pitchFamily="2"/>
              </a:rPr>
              <a:t> </a:t>
            </a:r>
            <a:r>
              <a:rPr lang="en-US" sz="2400" dirty="0" err="1">
                <a:solidFill>
                  <a:srgbClr val="000000"/>
                </a:solidFill>
                <a:latin typeface="Arial" pitchFamily="34"/>
                <a:ea typeface="DejaVu Sans" pitchFamily="2"/>
                <a:cs typeface="DejaVu Sans" pitchFamily="2"/>
              </a:rPr>
              <a:t>il</a:t>
            </a:r>
            <a:r>
              <a:rPr lang="en-US" sz="2400" dirty="0">
                <a:solidFill>
                  <a:srgbClr val="000000"/>
                </a:solidFill>
                <a:latin typeface="Arial" pitchFamily="34"/>
                <a:ea typeface="DejaVu Sans" pitchFamily="2"/>
                <a:cs typeface="DejaVu Sans" pitchFamily="2"/>
              </a:rPr>
              <a:t> </a:t>
            </a:r>
            <a:r>
              <a:rPr lang="en-US" sz="2400" dirty="0" err="1">
                <a:solidFill>
                  <a:srgbClr val="000000"/>
                </a:solidFill>
                <a:latin typeface="Arial" pitchFamily="34"/>
                <a:ea typeface="DejaVu Sans" pitchFamily="2"/>
                <a:cs typeface="DejaVu Sans" pitchFamily="2"/>
              </a:rPr>
              <a:t>mondo</a:t>
            </a:r>
            <a:r>
              <a:rPr lang="en-US" sz="2400" dirty="0">
                <a:solidFill>
                  <a:srgbClr val="000000"/>
                </a:solidFill>
                <a:latin typeface="Arial" pitchFamily="34"/>
                <a:ea typeface="DejaVu Sans" pitchFamily="2"/>
                <a:cs typeface="DejaVu Sans" pitchFamily="2"/>
              </a:rPr>
              <a:t> :</a:t>
            </a:r>
          </a:p>
        </p:txBody>
      </p:sp>
      <p:grpSp>
        <p:nvGrpSpPr>
          <p:cNvPr id="4" name="Gruppo 3"/>
          <p:cNvGrpSpPr/>
          <p:nvPr/>
        </p:nvGrpSpPr>
        <p:grpSpPr>
          <a:xfrm>
            <a:off x="1009920" y="2348882"/>
            <a:ext cx="4114800" cy="1581543"/>
            <a:chOff x="-514080" y="2348882"/>
            <a:chExt cx="4114800" cy="1581543"/>
          </a:xfrm>
        </p:grpSpPr>
        <p:sp>
          <p:nvSpPr>
            <p:cNvPr id="5" name="Figura a mano libera 4"/>
            <p:cNvSpPr/>
            <p:nvPr/>
          </p:nvSpPr>
          <p:spPr>
            <a:xfrm>
              <a:off x="-514080" y="2912581"/>
              <a:ext cx="4114800" cy="10178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sp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000" b="1" i="1" dirty="0" err="1" smtClean="0">
                  <a:solidFill>
                    <a:srgbClr val="000000"/>
                  </a:solidFill>
                  <a:latin typeface="Courier New" pitchFamily="49"/>
                  <a:ea typeface="DejaVu Sans" pitchFamily="2"/>
                  <a:cs typeface="DejaVu Sans" pitchFamily="2"/>
                </a:rPr>
                <a:t>Quali</a:t>
              </a:r>
              <a:r>
                <a:rPr lang="en-US" sz="2000" b="1" i="1" dirty="0" smtClean="0">
                  <a:solidFill>
                    <a:srgbClr val="000000"/>
                  </a:solidFill>
                  <a:latin typeface="Courier New" pitchFamily="49"/>
                  <a:ea typeface="DejaVu Sans" pitchFamily="2"/>
                  <a:cs typeface="DejaVu Sans" pitchFamily="2"/>
                </a:rPr>
                <a:t> </a:t>
              </a:r>
              <a:r>
                <a:rPr lang="en-US" sz="2000" b="1" i="1" dirty="0" err="1" smtClean="0">
                  <a:solidFill>
                    <a:srgbClr val="000000"/>
                  </a:solidFill>
                  <a:latin typeface="Courier New" pitchFamily="49"/>
                  <a:ea typeface="DejaVu Sans" pitchFamily="2"/>
                  <a:cs typeface="DejaVu Sans" pitchFamily="2"/>
                </a:rPr>
                <a:t>stati</a:t>
              </a:r>
              <a:r>
                <a:rPr lang="en-US" sz="2000" b="1" i="1" dirty="0" smtClean="0">
                  <a:solidFill>
                    <a:srgbClr val="000000"/>
                  </a:solidFill>
                  <a:latin typeface="Courier New" pitchFamily="49"/>
                  <a:ea typeface="DejaVu Sans" pitchFamily="2"/>
                  <a:cs typeface="DejaVu Sans" pitchFamily="2"/>
                </a:rPr>
                <a:t> del Canada </a:t>
              </a:r>
              <a:r>
                <a:rPr lang="en-US" sz="2000" b="1" i="1" dirty="0" err="1" smtClean="0">
                  <a:solidFill>
                    <a:srgbClr val="000000"/>
                  </a:solidFill>
                  <a:latin typeface="Courier New" pitchFamily="49"/>
                  <a:ea typeface="DejaVu Sans" pitchFamily="2"/>
                  <a:cs typeface="DejaVu Sans" pitchFamily="2"/>
                </a:rPr>
                <a:t>confinano</a:t>
              </a:r>
              <a:r>
                <a:rPr lang="en-US" sz="2000" b="1" i="1" dirty="0" smtClean="0">
                  <a:solidFill>
                    <a:srgbClr val="000000"/>
                  </a:solidFill>
                  <a:latin typeface="Courier New" pitchFamily="49"/>
                  <a:ea typeface="DejaVu Sans" pitchFamily="2"/>
                  <a:cs typeface="DejaVu Sans" pitchFamily="2"/>
                </a:rPr>
                <a:t> </a:t>
              </a:r>
              <a:r>
                <a:rPr lang="en-US" sz="2000" b="1" i="1" dirty="0">
                  <a:solidFill>
                    <a:srgbClr val="000000"/>
                  </a:solidFill>
                  <a:latin typeface="Courier New" pitchFamily="49"/>
                  <a:ea typeface="DejaVu Sans" pitchFamily="2"/>
                  <a:cs typeface="DejaVu Sans" pitchFamily="2"/>
                </a:rPr>
                <a:t>con la British Colombia?</a:t>
              </a:r>
            </a:p>
          </p:txBody>
        </p:sp>
        <p:sp>
          <p:nvSpPr>
            <p:cNvPr id="6" name="Figura a mano libera 5"/>
            <p:cNvSpPr/>
            <p:nvPr/>
          </p:nvSpPr>
          <p:spPr>
            <a:xfrm>
              <a:off x="-470575" y="2348882"/>
              <a:ext cx="3667320" cy="452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342720" indent="-338040">
                <a:lnSpc>
                  <a:spcPct val="90000"/>
                </a:lnSpc>
                <a:spcBef>
                  <a:spcPts val="598"/>
                </a:spcBef>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US" sz="2400">
                  <a:solidFill>
                    <a:srgbClr val="000000"/>
                  </a:solidFill>
                  <a:latin typeface="Arial" pitchFamily="34"/>
                  <a:ea typeface="DejaVu Sans" pitchFamily="2"/>
                  <a:cs typeface="DejaVu Sans" pitchFamily="2"/>
                </a:rPr>
                <a:t>Domande geografiche:</a:t>
              </a:r>
            </a:p>
          </p:txBody>
        </p:sp>
      </p:grpSp>
      <p:grpSp>
        <p:nvGrpSpPr>
          <p:cNvPr id="7" name="Gruppo 6"/>
          <p:cNvGrpSpPr/>
          <p:nvPr/>
        </p:nvGrpSpPr>
        <p:grpSpPr>
          <a:xfrm>
            <a:off x="6006360" y="1039951"/>
            <a:ext cx="4674960" cy="1459658"/>
            <a:chOff x="4482360" y="1039950"/>
            <a:chExt cx="4674960" cy="1459658"/>
          </a:xfrm>
        </p:grpSpPr>
        <p:sp>
          <p:nvSpPr>
            <p:cNvPr id="8" name="Figura a mano libera 7"/>
            <p:cNvSpPr/>
            <p:nvPr/>
          </p:nvSpPr>
          <p:spPr>
            <a:xfrm>
              <a:off x="4482360" y="1481764"/>
              <a:ext cx="4674960" cy="10178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sp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000" b="1" i="1" dirty="0" err="1">
                  <a:solidFill>
                    <a:srgbClr val="000000"/>
                  </a:solidFill>
                  <a:latin typeface="Courier New" pitchFamily="49"/>
                  <a:ea typeface="DejaVu Sans" pitchFamily="2"/>
                  <a:cs typeface="DejaVu Sans" pitchFamily="2"/>
                </a:rPr>
                <a:t>Quali</a:t>
              </a:r>
              <a:r>
                <a:rPr lang="en-US" sz="2000" b="1" i="1" dirty="0">
                  <a:solidFill>
                    <a:srgbClr val="000000"/>
                  </a:solidFill>
                  <a:latin typeface="Courier New" pitchFamily="49"/>
                  <a:ea typeface="DejaVu Sans" pitchFamily="2"/>
                  <a:cs typeface="DejaVu Sans" pitchFamily="2"/>
                </a:rPr>
                <a:t> </a:t>
              </a:r>
              <a:r>
                <a:rPr lang="en-US" sz="2000" b="1" i="1" dirty="0" err="1">
                  <a:solidFill>
                    <a:srgbClr val="000000"/>
                  </a:solidFill>
                  <a:latin typeface="Courier New" pitchFamily="49"/>
                  <a:ea typeface="DejaVu Sans" pitchFamily="2"/>
                  <a:cs typeface="DejaVu Sans" pitchFamily="2"/>
                </a:rPr>
                <a:t>stati</a:t>
              </a:r>
              <a:r>
                <a:rPr lang="en-US" sz="2000" b="1" i="1" dirty="0">
                  <a:solidFill>
                    <a:srgbClr val="000000"/>
                  </a:solidFill>
                  <a:latin typeface="Courier New" pitchFamily="49"/>
                  <a:ea typeface="DejaVu Sans" pitchFamily="2"/>
                  <a:cs typeface="DejaVu Sans" pitchFamily="2"/>
                </a:rPr>
                <a:t> </a:t>
              </a:r>
              <a:r>
                <a:rPr lang="en-US" sz="2000" b="1" i="1" dirty="0" smtClean="0">
                  <a:solidFill>
                    <a:srgbClr val="000000"/>
                  </a:solidFill>
                  <a:latin typeface="Courier New" pitchFamily="49"/>
                  <a:ea typeface="DejaVu Sans" pitchFamily="2"/>
                  <a:cs typeface="DejaVu Sans" pitchFamily="2"/>
                </a:rPr>
                <a:t>del Canada </a:t>
              </a:r>
              <a:r>
                <a:rPr lang="en-US" sz="2000" b="1" i="1" dirty="0" err="1" smtClean="0">
                  <a:solidFill>
                    <a:srgbClr val="000000"/>
                  </a:solidFill>
                  <a:latin typeface="Courier New" pitchFamily="49"/>
                  <a:ea typeface="DejaVu Sans" pitchFamily="2"/>
                  <a:cs typeface="DejaVu Sans" pitchFamily="2"/>
                </a:rPr>
                <a:t>contano</a:t>
              </a:r>
              <a:r>
                <a:rPr lang="en-US" sz="2000" b="1" i="1" dirty="0" smtClean="0">
                  <a:solidFill>
                    <a:srgbClr val="000000"/>
                  </a:solidFill>
                  <a:latin typeface="Courier New" pitchFamily="49"/>
                  <a:ea typeface="DejaVu Sans" pitchFamily="2"/>
                  <a:cs typeface="DejaVu Sans" pitchFamily="2"/>
                </a:rPr>
                <a:t> </a:t>
              </a:r>
              <a:r>
                <a:rPr lang="en-US" sz="2000" b="1" i="1" dirty="0" err="1">
                  <a:solidFill>
                    <a:srgbClr val="000000"/>
                  </a:solidFill>
                  <a:latin typeface="Courier New" pitchFamily="49"/>
                  <a:ea typeface="DejaVu Sans" pitchFamily="2"/>
                  <a:cs typeface="DejaVu Sans" pitchFamily="2"/>
                </a:rPr>
                <a:t>più</a:t>
              </a:r>
              <a:r>
                <a:rPr lang="en-US" sz="2000" b="1" i="1" dirty="0">
                  <a:solidFill>
                    <a:srgbClr val="000000"/>
                  </a:solidFill>
                  <a:latin typeface="Courier New" pitchFamily="49"/>
                  <a:ea typeface="DejaVu Sans" pitchFamily="2"/>
                  <a:cs typeface="DejaVu Sans" pitchFamily="2"/>
                </a:rPr>
                <a:t> di 1,5 </a:t>
              </a:r>
              <a:r>
                <a:rPr lang="en-US" sz="2000" b="1" i="1" dirty="0" err="1">
                  <a:solidFill>
                    <a:srgbClr val="000000"/>
                  </a:solidFill>
                  <a:latin typeface="Courier New" pitchFamily="49"/>
                  <a:ea typeface="DejaVu Sans" pitchFamily="2"/>
                  <a:cs typeface="DejaVu Sans" pitchFamily="2"/>
                </a:rPr>
                <a:t>milioni</a:t>
              </a:r>
              <a:r>
                <a:rPr lang="en-US" sz="2000" b="1" i="1" dirty="0">
                  <a:solidFill>
                    <a:srgbClr val="000000"/>
                  </a:solidFill>
                  <a:latin typeface="Courier New" pitchFamily="49"/>
                  <a:ea typeface="DejaVu Sans" pitchFamily="2"/>
                  <a:cs typeface="DejaVu Sans" pitchFamily="2"/>
                </a:rPr>
                <a:t> di </a:t>
              </a:r>
              <a:r>
                <a:rPr lang="en-US" sz="2000" b="1" i="1" dirty="0" err="1">
                  <a:solidFill>
                    <a:srgbClr val="000000"/>
                  </a:solidFill>
                  <a:latin typeface="Courier New" pitchFamily="49"/>
                  <a:ea typeface="DejaVu Sans" pitchFamily="2"/>
                  <a:cs typeface="DejaVu Sans" pitchFamily="2"/>
                </a:rPr>
                <a:t>persone</a:t>
              </a:r>
              <a:r>
                <a:rPr lang="en-US" sz="2000" b="1" i="1" dirty="0">
                  <a:solidFill>
                    <a:srgbClr val="000000"/>
                  </a:solidFill>
                  <a:latin typeface="Courier New" pitchFamily="49"/>
                  <a:ea typeface="DejaVu Sans" pitchFamily="2"/>
                  <a:cs typeface="DejaVu Sans" pitchFamily="2"/>
                </a:rPr>
                <a:t>?</a:t>
              </a:r>
            </a:p>
          </p:txBody>
        </p:sp>
        <p:sp>
          <p:nvSpPr>
            <p:cNvPr id="9" name="Figura a mano libera 8"/>
            <p:cNvSpPr/>
            <p:nvPr/>
          </p:nvSpPr>
          <p:spPr>
            <a:xfrm>
              <a:off x="5575680" y="1039950"/>
              <a:ext cx="3416040" cy="452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342720" indent="-338040">
                <a:lnSpc>
                  <a:spcPct val="90000"/>
                </a:lnSpc>
                <a:spcBef>
                  <a:spcPts val="598"/>
                </a:spcBef>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US" sz="2400" dirty="0" err="1">
                  <a:solidFill>
                    <a:srgbClr val="000000"/>
                  </a:solidFill>
                  <a:latin typeface="Arial" pitchFamily="34"/>
                  <a:ea typeface="DejaVu Sans" pitchFamily="2"/>
                  <a:cs typeface="DejaVu Sans" pitchFamily="2"/>
                </a:rPr>
                <a:t>Domande</a:t>
              </a:r>
              <a:r>
                <a:rPr lang="en-US" sz="2400" dirty="0">
                  <a:solidFill>
                    <a:srgbClr val="000000"/>
                  </a:solidFill>
                  <a:latin typeface="Arial" pitchFamily="34"/>
                  <a:ea typeface="DejaVu Sans" pitchFamily="2"/>
                  <a:cs typeface="DejaVu Sans" pitchFamily="2"/>
                </a:rPr>
                <a:t> </a:t>
              </a:r>
              <a:r>
                <a:rPr lang="en-US" sz="2400" dirty="0" err="1">
                  <a:solidFill>
                    <a:srgbClr val="000000"/>
                  </a:solidFill>
                  <a:latin typeface="Arial" pitchFamily="34"/>
                  <a:ea typeface="DejaVu Sans" pitchFamily="2"/>
                  <a:cs typeface="DejaVu Sans" pitchFamily="2"/>
                </a:rPr>
                <a:t>sugli</a:t>
              </a:r>
              <a:r>
                <a:rPr lang="en-US" sz="2400" dirty="0">
                  <a:solidFill>
                    <a:srgbClr val="000000"/>
                  </a:solidFill>
                  <a:latin typeface="Arial" pitchFamily="34"/>
                  <a:ea typeface="DejaVu Sans" pitchFamily="2"/>
                  <a:cs typeface="DejaVu Sans" pitchFamily="2"/>
                </a:rPr>
                <a:t> </a:t>
              </a:r>
              <a:r>
                <a:rPr lang="en-US" sz="2400" dirty="0" err="1">
                  <a:solidFill>
                    <a:srgbClr val="000000"/>
                  </a:solidFill>
                  <a:latin typeface="Arial" pitchFamily="34"/>
                  <a:ea typeface="DejaVu Sans" pitchFamily="2"/>
                  <a:cs typeface="DejaVu Sans" pitchFamily="2"/>
                </a:rPr>
                <a:t>attributi</a:t>
              </a:r>
              <a:r>
                <a:rPr lang="en-US" sz="2400" dirty="0">
                  <a:solidFill>
                    <a:srgbClr val="000000"/>
                  </a:solidFill>
                  <a:latin typeface="Arial" pitchFamily="34"/>
                  <a:ea typeface="DejaVu Sans" pitchFamily="2"/>
                  <a:cs typeface="DejaVu Sans" pitchFamily="2"/>
                </a:rPr>
                <a:t>:</a:t>
              </a:r>
            </a:p>
          </p:txBody>
        </p:sp>
      </p:grpSp>
      <p:sp>
        <p:nvSpPr>
          <p:cNvPr id="10" name="Connettore diritto 9"/>
          <p:cNvSpPr/>
          <p:nvPr/>
        </p:nvSpPr>
        <p:spPr>
          <a:xfrm>
            <a:off x="6248281" y="2286001"/>
            <a:ext cx="1799" cy="3200399"/>
          </a:xfrm>
          <a:prstGeom prst="line">
            <a:avLst/>
          </a:prstGeom>
          <a:noFill/>
          <a:ln w="9360">
            <a:solidFill>
              <a:srgbClr val="000000"/>
            </a:solidFill>
            <a:prstDash val="solid"/>
            <a:miter/>
          </a:ln>
        </p:spPr>
        <p:txBody>
          <a:bodyPr vert="horz" wrap="square" lIns="90000" tIns="46800" rIns="90000" bIns="46800" anchor="t" anchorCtr="0" compatLnSpc="1">
            <a:noAutofit/>
          </a:bodyPr>
          <a:lstStyle/>
          <a:p>
            <a:pPr hangingPunct="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a:solidFill>
                <a:srgbClr val="000000"/>
              </a:solidFill>
              <a:latin typeface="Times New Roman" pitchFamily="18"/>
              <a:ea typeface="DejaVu Sans" pitchFamily="2"/>
              <a:cs typeface="DejaVu Sans" pitchFamily="2"/>
            </a:endParaRPr>
          </a:p>
        </p:txBody>
      </p:sp>
      <p:pic>
        <p:nvPicPr>
          <p:cNvPr id="11" name="Immagine 10">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7619881" y="2773440"/>
            <a:ext cx="2895839" cy="2103480"/>
          </a:xfrm>
          <a:prstGeom prst="rect">
            <a:avLst/>
          </a:prstGeom>
          <a:noFill/>
          <a:ln>
            <a:noFill/>
          </a:ln>
        </p:spPr>
      </p:pic>
      <p:pic>
        <p:nvPicPr>
          <p:cNvPr id="12" name="Immagine 11">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6324601" y="4586400"/>
            <a:ext cx="4038479" cy="1662119"/>
          </a:xfrm>
          <a:prstGeom prst="rect">
            <a:avLst/>
          </a:prstGeom>
          <a:noFill/>
          <a:ln>
            <a:noFill/>
          </a:ln>
        </p:spPr>
      </p:pic>
      <p:pic>
        <p:nvPicPr>
          <p:cNvPr id="13" name="Immagine 12">
            <a:extLst>
              <a:ext uri="{FF2B5EF4-FFF2-40B4-BE49-F238E27FC236}">
                <a16:creationId xmlns:a16="http://schemas.microsoft.com/office/drawing/2014/main" id="{00000000-0000-0000-0000-000000000000}"/>
              </a:ext>
            </a:extLst>
          </p:cNvPr>
          <p:cNvPicPr>
            <a:picLocks noChangeAspect="1"/>
          </p:cNvPicPr>
          <p:nvPr/>
        </p:nvPicPr>
        <p:blipFill>
          <a:blip r:embed="rId7">
            <a:lum/>
            <a:alphaModFix/>
          </a:blip>
          <a:srcRect/>
          <a:stretch>
            <a:fillRect/>
          </a:stretch>
        </p:blipFill>
        <p:spPr>
          <a:xfrm>
            <a:off x="1752601" y="4038480"/>
            <a:ext cx="4038479" cy="1689119"/>
          </a:xfrm>
          <a:prstGeom prst="rect">
            <a:avLst/>
          </a:prstGeom>
          <a:noFill/>
          <a:ln>
            <a:noFill/>
          </a:ln>
        </p:spPr>
      </p:pic>
      <p:pic>
        <p:nvPicPr>
          <p:cNvPr id="14" name="Immagine 13">
            <a:extLst>
              <a:ext uri="{FF2B5EF4-FFF2-40B4-BE49-F238E27FC236}">
                <a16:creationId xmlns:a16="http://schemas.microsoft.com/office/drawing/2014/main" id="{00000000-0000-0000-0000-000000000000}"/>
              </a:ext>
            </a:extLst>
          </p:cNvPr>
          <p:cNvPicPr>
            <a:picLocks noChangeAspect="1"/>
          </p:cNvPicPr>
          <p:nvPr/>
        </p:nvPicPr>
        <p:blipFill>
          <a:blip r:embed="rId8">
            <a:lum/>
            <a:alphaModFix/>
          </a:blip>
          <a:srcRect/>
          <a:stretch>
            <a:fillRect/>
          </a:stretch>
        </p:blipFill>
        <p:spPr>
          <a:xfrm>
            <a:off x="3268560" y="4632480"/>
            <a:ext cx="2751120" cy="1996920"/>
          </a:xfrm>
          <a:prstGeom prst="rect">
            <a:avLst/>
          </a:prstGeom>
          <a:noFill/>
          <a:ln>
            <a:noFill/>
          </a:ln>
        </p:spPr>
      </p:pic>
      <p:pic>
        <p:nvPicPr>
          <p:cNvPr id="1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6720" y="5913582"/>
            <a:ext cx="406400" cy="406400"/>
          </a:xfrm>
          <a:prstGeom prst="rect">
            <a:avLst/>
          </a:prstGeom>
        </p:spPr>
      </p:pic>
    </p:spTree>
    <p:extLst>
      <p:ext uri="{BB962C8B-B14F-4D97-AF65-F5344CB8AC3E}">
        <p14:creationId xmlns:p14="http://schemas.microsoft.com/office/powerpoint/2010/main" val="1051990119"/>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1+#ppt_h/2"/>
                                          </p:val>
                                        </p:tav>
                                        <p:tav tm="100000">
                                          <p:val>
                                            <p:strVal val="#ppt_y"/>
                                          </p:val>
                                        </p:tav>
                                      </p:tavLst>
                                    </p:anim>
                                  </p:childTnLst>
                                </p:cTn>
                              </p:par>
                              <p:par>
                                <p:cTn id="9" presetClass="entr"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1+#ppt_h/2"/>
                                          </p:val>
                                        </p:tav>
                                        <p:tav tm="100000">
                                          <p:val>
                                            <p:strVal val="#ppt_y"/>
                                          </p:val>
                                        </p:tav>
                                      </p:tavLst>
                                    </p:anim>
                                  </p:childTnLst>
                                </p:cTn>
                              </p:par>
                              <p:par>
                                <p:cTn id="13" presetClass="entr"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0-#ppt_w/2"/>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Class="entr"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1+#ppt_w/2"/>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childTnLst>
                                </p:cTn>
                              </p:par>
                              <p:par>
                                <p:cTn id="23" presetClass="entr"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1+#ppt_h/2"/>
                                          </p:val>
                                        </p:tav>
                                        <p:tav tm="100000">
                                          <p:val>
                                            <p:strVal val="#ppt_y"/>
                                          </p:val>
                                        </p:tav>
                                      </p:tavLst>
                                    </p:anim>
                                  </p:childTnLst>
                                </p:cTn>
                              </p:par>
                              <p:par>
                                <p:cTn id="27" presetClass="entr"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77246" fill="hold"/>
                                        <p:tgtEl>
                                          <p:spTgt spid="15"/>
                                        </p:tgtEl>
                                      </p:cBhvr>
                                    </p:cmd>
                                  </p:childTnLst>
                                </p:cTn>
                              </p:par>
                            </p:childTnLst>
                          </p:cTn>
                        </p:par>
                      </p:childTnLst>
                    </p:cTn>
                  </p:par>
                </p:childTnLst>
              </p:cTn>
              <p:nextCondLst>
                <p:cond evt="onClick" delay="0">
                  <p:tgtEl>
                    <p:spTgt spid="15"/>
                  </p:tgtEl>
                </p:cond>
              </p:nextCondLst>
            </p:seq>
            <p:audio>
              <p:cMediaNode vol="52041">
                <p:cTn id="36"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78691" y="249382"/>
            <a:ext cx="11508509" cy="1200329"/>
          </a:xfrm>
          <a:prstGeom prst="rect">
            <a:avLst/>
          </a:prstGeom>
          <a:noFill/>
        </p:spPr>
        <p:txBody>
          <a:bodyPr wrap="square" rtlCol="0">
            <a:spAutoFit/>
          </a:bodyPr>
          <a:lstStyle/>
          <a:p>
            <a:pPr lvl="0">
              <a:buClr>
                <a:srgbClr val="000000"/>
              </a:buClr>
              <a:buSzPct val="45000"/>
            </a:pPr>
            <a:r>
              <a:rPr lang="it-IT" sz="3600" spc="-1" dirty="0">
                <a:solidFill>
                  <a:srgbClr val="000000"/>
                </a:solidFill>
                <a:uFill>
                  <a:solidFill>
                    <a:srgbClr val="FFFFFF"/>
                  </a:solidFill>
                </a:uFill>
                <a:latin typeface="Arial"/>
                <a:ea typeface="DejaVu Sans"/>
                <a:cs typeface="DejaVu Sans"/>
              </a:rPr>
              <a:t>Rappresentazione digitale dei dati </a:t>
            </a:r>
            <a:r>
              <a:rPr lang="it-IT" sz="3600" spc="-1" dirty="0" smtClean="0">
                <a:solidFill>
                  <a:srgbClr val="000000"/>
                </a:solidFill>
                <a:uFill>
                  <a:solidFill>
                    <a:srgbClr val="FFFFFF"/>
                  </a:solidFill>
                </a:uFill>
                <a:latin typeface="Arial"/>
                <a:ea typeface="DejaVu Sans"/>
                <a:cs typeface="DejaVu Sans"/>
              </a:rPr>
              <a:t>grafici ovvero come i GIS gestiscono i dati grafici: strutture </a:t>
            </a:r>
            <a:r>
              <a:rPr lang="it-IT" sz="3600" b="1" spc="-1" dirty="0" smtClean="0">
                <a:solidFill>
                  <a:srgbClr val="FF0000"/>
                </a:solidFill>
                <a:uFill>
                  <a:solidFill>
                    <a:srgbClr val="FFFFFF"/>
                  </a:solidFill>
                </a:uFill>
                <a:latin typeface="Arial"/>
                <a:ea typeface="DejaVu Sans"/>
                <a:cs typeface="DejaVu Sans"/>
              </a:rPr>
              <a:t>vettoriali</a:t>
            </a:r>
            <a:r>
              <a:rPr lang="it-IT" sz="3600" spc="-1" dirty="0" smtClean="0">
                <a:solidFill>
                  <a:srgbClr val="000000"/>
                </a:solidFill>
                <a:uFill>
                  <a:solidFill>
                    <a:srgbClr val="FFFFFF"/>
                  </a:solidFill>
                </a:uFill>
                <a:latin typeface="Arial"/>
                <a:ea typeface="DejaVu Sans"/>
                <a:cs typeface="DejaVu Sans"/>
              </a:rPr>
              <a:t> e </a:t>
            </a:r>
            <a:r>
              <a:rPr lang="it-IT" sz="3600" b="1" spc="-1" dirty="0" err="1" smtClean="0">
                <a:solidFill>
                  <a:srgbClr val="FF0000"/>
                </a:solidFill>
                <a:uFill>
                  <a:solidFill>
                    <a:srgbClr val="FFFFFF"/>
                  </a:solidFill>
                </a:uFill>
                <a:latin typeface="Arial"/>
                <a:ea typeface="DejaVu Sans"/>
                <a:cs typeface="DejaVu Sans"/>
              </a:rPr>
              <a:t>raster</a:t>
            </a:r>
            <a:endParaRPr lang="it-IT" sz="2400" b="1" spc="-1" dirty="0">
              <a:solidFill>
                <a:srgbClr val="FF0000"/>
              </a:solidFill>
              <a:uFill>
                <a:solidFill>
                  <a:srgbClr val="FFFFFF"/>
                </a:solidFill>
              </a:uFill>
              <a:latin typeface="Arial"/>
              <a:ea typeface="DejaVu Sans"/>
              <a:cs typeface="DejaVu Sans"/>
            </a:endParaRPr>
          </a:p>
        </p:txBody>
      </p:sp>
      <p:pic>
        <p:nvPicPr>
          <p:cNvPr id="4" name="Immagine 3"/>
          <p:cNvPicPr>
            <a:picLocks noChangeAspect="1"/>
          </p:cNvPicPr>
          <p:nvPr/>
        </p:nvPicPr>
        <p:blipFill>
          <a:blip r:embed="rId4"/>
          <a:stretch>
            <a:fillRect/>
          </a:stretch>
        </p:blipFill>
        <p:spPr>
          <a:xfrm>
            <a:off x="4758542" y="1449711"/>
            <a:ext cx="7433458" cy="5578607"/>
          </a:xfrm>
          <a:prstGeom prst="rect">
            <a:avLst/>
          </a:prstGeom>
        </p:spPr>
      </p:pic>
      <p:sp>
        <p:nvSpPr>
          <p:cNvPr id="5" name="CasellaDiTesto 4"/>
          <p:cNvSpPr txBox="1"/>
          <p:nvPr/>
        </p:nvSpPr>
        <p:spPr>
          <a:xfrm>
            <a:off x="452583" y="3186545"/>
            <a:ext cx="4666178" cy="1815882"/>
          </a:xfrm>
          <a:prstGeom prst="rect">
            <a:avLst/>
          </a:prstGeom>
          <a:noFill/>
        </p:spPr>
        <p:txBody>
          <a:bodyPr wrap="square" rtlCol="0">
            <a:spAutoFit/>
          </a:bodyPr>
          <a:lstStyle/>
          <a:p>
            <a:r>
              <a:rPr lang="it-IT" sz="2800" dirty="0" smtClean="0"/>
              <a:t>I dati grafici in un GIS</a:t>
            </a:r>
          </a:p>
          <a:p>
            <a:pPr marL="285750" indent="-285750">
              <a:buFont typeface="Arial" panose="020B0604020202020204" pitchFamily="34" charset="0"/>
              <a:buChar char="•"/>
            </a:pPr>
            <a:r>
              <a:rPr lang="it-IT" sz="2800" dirty="0" smtClean="0"/>
              <a:t>Vettoriali – punto, linea, poligono</a:t>
            </a:r>
          </a:p>
          <a:p>
            <a:pPr marL="285750" indent="-285750">
              <a:buFont typeface="Arial" panose="020B0604020202020204" pitchFamily="34" charset="0"/>
              <a:buChar char="•"/>
            </a:pPr>
            <a:r>
              <a:rPr lang="it-IT" sz="2800" dirty="0" err="1" smtClean="0"/>
              <a:t>Raster</a:t>
            </a:r>
            <a:r>
              <a:rPr lang="it-IT" sz="2800" dirty="0" smtClean="0"/>
              <a:t> – griglie, celle</a:t>
            </a:r>
            <a:endParaRPr lang="it-IT" sz="2800" dirty="0"/>
          </a:p>
        </p:txBody>
      </p:sp>
      <p:pic>
        <p:nvPicPr>
          <p:cNvPr id="6"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4218" y="5507182"/>
            <a:ext cx="406400" cy="406400"/>
          </a:xfrm>
          <a:prstGeom prst="rect">
            <a:avLst/>
          </a:prstGeom>
        </p:spPr>
      </p:pic>
    </p:spTree>
    <p:extLst>
      <p:ext uri="{BB962C8B-B14F-4D97-AF65-F5344CB8AC3E}">
        <p14:creationId xmlns:p14="http://schemas.microsoft.com/office/powerpoint/2010/main" val="3975894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48" fill="hold"/>
                                        <p:tgtEl>
                                          <p:spTgt spid="6"/>
                                        </p:tgtEl>
                                      </p:cBhvr>
                                    </p:cmd>
                                  </p:childTnLst>
                                </p:cTn>
                              </p:par>
                            </p:childTnLst>
                          </p:cTn>
                        </p:par>
                      </p:childTnLst>
                    </p:cTn>
                  </p:par>
                </p:childTnLst>
              </p:cTn>
              <p:nextCondLst>
                <p:cond evt="onClick" delay="0">
                  <p:tgtEl>
                    <p:spTgt spid="6"/>
                  </p:tgtEl>
                </p:cond>
              </p:nextCondLst>
            </p:seq>
            <p:audio>
              <p:cMediaNode vol="18367">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1560465" y="147455"/>
            <a:ext cx="9144393" cy="762250"/>
          </a:xfrm>
          <a:prstGeom prst="rect">
            <a:avLst/>
          </a:prstGeom>
          <a:noFill/>
          <a:ln>
            <a:noFill/>
          </a:ln>
        </p:spPr>
        <p:txBody>
          <a:bodyPr lIns="81646" tIns="42456" rIns="81646" bIns="42456" anchor="ctr"/>
          <a:lstStyle/>
          <a:p>
            <a:pPr algn="ctr">
              <a:buClr>
                <a:srgbClr val="000000"/>
              </a:buClr>
              <a:buSzPct val="45000"/>
            </a:pPr>
            <a:r>
              <a:rPr lang="it-IT" sz="3992" spc="-1" dirty="0">
                <a:solidFill>
                  <a:srgbClr val="000000"/>
                </a:solidFill>
                <a:uFill>
                  <a:solidFill>
                    <a:srgbClr val="FFFFFF"/>
                  </a:solidFill>
                </a:uFill>
                <a:latin typeface="Arial"/>
              </a:rPr>
              <a:t>Modelli Vettoriale e </a:t>
            </a:r>
            <a:r>
              <a:rPr lang="it-IT" sz="3992" spc="-1" dirty="0" err="1">
                <a:solidFill>
                  <a:srgbClr val="000000"/>
                </a:solidFill>
                <a:uFill>
                  <a:solidFill>
                    <a:srgbClr val="FFFFFF"/>
                  </a:solidFill>
                </a:uFill>
                <a:latin typeface="Arial"/>
              </a:rPr>
              <a:t>Raster</a:t>
            </a:r>
            <a:endParaRPr lang="it-IT" sz="3992" spc="-1" dirty="0">
              <a:solidFill>
                <a:srgbClr val="000000"/>
              </a:solidFill>
              <a:uFill>
                <a:solidFill>
                  <a:srgbClr val="FFFFFF"/>
                </a:solidFill>
              </a:uFill>
              <a:latin typeface="Arial"/>
            </a:endParaRPr>
          </a:p>
        </p:txBody>
      </p:sp>
      <p:pic>
        <p:nvPicPr>
          <p:cNvPr id="93" name="Immagine 92"/>
          <p:cNvPicPr/>
          <p:nvPr/>
        </p:nvPicPr>
        <p:blipFill>
          <a:blip r:embed="rId5"/>
          <a:stretch/>
        </p:blipFill>
        <p:spPr>
          <a:xfrm>
            <a:off x="1731167" y="1149890"/>
            <a:ext cx="9047670" cy="5444873"/>
          </a:xfrm>
          <a:prstGeom prst="rect">
            <a:avLst/>
          </a:prstGeom>
          <a:ln>
            <a:noFill/>
          </a:ln>
        </p:spPr>
      </p:pic>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309" y="3872326"/>
            <a:ext cx="406400" cy="406400"/>
          </a:xfrm>
          <a:prstGeom prst="rect">
            <a:avLst/>
          </a:prstGeom>
        </p:spPr>
      </p:pic>
    </p:spTree>
    <p:extLst>
      <p:ext uri="{BB962C8B-B14F-4D97-AF65-F5344CB8AC3E}">
        <p14:creationId xmlns:p14="http://schemas.microsoft.com/office/powerpoint/2010/main" val="1996559003"/>
      </p:ext>
    </p:extLst>
  </p:cSld>
  <p:clrMapOvr>
    <a:masterClrMapping/>
  </p:clrMapOvr>
  <p:transition advTm="44000">
    <p:fade thruBlk="1"/>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97688" fill="hold"/>
                                        <p:tgtEl>
                                          <p:spTgt spid="2"/>
                                        </p:tgtEl>
                                      </p:cBhvr>
                                    </p:cmd>
                                  </p:childTnLst>
                                </p:cTn>
                              </p:par>
                            </p:childTnLst>
                          </p:cTn>
                        </p:par>
                      </p:childTnLst>
                    </p:cTn>
                  </p:par>
                </p:childTnLst>
              </p:cTn>
              <p:nextCondLst>
                <p:cond evt="onClick" delay="0">
                  <p:tgtEl>
                    <p:spTgt spid="2"/>
                  </p:tgtEl>
                </p:cond>
              </p:nextCondLst>
            </p:seq>
            <p:audio>
              <p:cMediaNode vol="31633">
                <p:cTn id="8"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6327" y="240145"/>
            <a:ext cx="11268364" cy="7294305"/>
          </a:xfrm>
          <a:prstGeom prst="rect">
            <a:avLst/>
          </a:prstGeom>
          <a:noFill/>
        </p:spPr>
        <p:txBody>
          <a:bodyPr wrap="square" rtlCol="0">
            <a:spAutoFit/>
          </a:bodyPr>
          <a:lstStyle/>
          <a:p>
            <a:pPr algn="ctr"/>
            <a:r>
              <a:rPr lang="it-IT" sz="3600" b="1" dirty="0" smtClean="0"/>
              <a:t>Modello vettoriale</a:t>
            </a:r>
          </a:p>
          <a:p>
            <a:r>
              <a:rPr lang="it-IT" sz="2400" dirty="0" smtClean="0"/>
              <a:t>Gli elementi geografici sono rappresentati mediante </a:t>
            </a:r>
            <a:r>
              <a:rPr lang="it-IT" sz="2400" b="1" dirty="0" smtClean="0">
                <a:solidFill>
                  <a:srgbClr val="FF0000"/>
                </a:solidFill>
              </a:rPr>
              <a:t>punti</a:t>
            </a:r>
            <a:r>
              <a:rPr lang="it-IT" sz="2400" dirty="0" smtClean="0"/>
              <a:t> </a:t>
            </a:r>
            <a:r>
              <a:rPr lang="it-IT" sz="2400" b="1" dirty="0" smtClean="0">
                <a:solidFill>
                  <a:srgbClr val="FF0000"/>
                </a:solidFill>
              </a:rPr>
              <a:t>linee</a:t>
            </a:r>
            <a:r>
              <a:rPr lang="it-IT" sz="2400" dirty="0" smtClean="0"/>
              <a:t> e </a:t>
            </a:r>
            <a:r>
              <a:rPr lang="it-IT" sz="2400" b="1" dirty="0" smtClean="0">
                <a:solidFill>
                  <a:srgbClr val="FF0000"/>
                </a:solidFill>
              </a:rPr>
              <a:t>poligoni</a:t>
            </a:r>
          </a:p>
          <a:p>
            <a:pPr marL="342900" indent="-342900">
              <a:buFont typeface="Arial" panose="020B0604020202020204" pitchFamily="34" charset="0"/>
              <a:buChar char="•"/>
            </a:pPr>
            <a:r>
              <a:rPr lang="it-IT" sz="2400" dirty="0" smtClean="0"/>
              <a:t>Un </a:t>
            </a:r>
            <a:r>
              <a:rPr lang="it-IT" sz="2400" b="1" dirty="0" smtClean="0">
                <a:solidFill>
                  <a:srgbClr val="FF0000"/>
                </a:solidFill>
              </a:rPr>
              <a:t>punto</a:t>
            </a:r>
            <a:r>
              <a:rPr lang="it-IT" sz="2400" dirty="0" smtClean="0"/>
              <a:t> si memorizza attraverso una coppia di coordinate.</a:t>
            </a:r>
          </a:p>
          <a:p>
            <a:pPr marL="342900" indent="-342900">
              <a:buFont typeface="Arial" panose="020B0604020202020204" pitchFamily="34" charset="0"/>
              <a:buChar char="•"/>
            </a:pPr>
            <a:r>
              <a:rPr lang="it-IT" sz="2400" dirty="0" smtClean="0"/>
              <a:t>Una </a:t>
            </a:r>
            <a:r>
              <a:rPr lang="it-IT" sz="2400" b="1" dirty="0" smtClean="0">
                <a:solidFill>
                  <a:srgbClr val="FF0000"/>
                </a:solidFill>
              </a:rPr>
              <a:t>linea</a:t>
            </a:r>
            <a:r>
              <a:rPr lang="it-IT" sz="2400" dirty="0" smtClean="0"/>
              <a:t> mediante due coppie di coordinate e un’equazione che le unisce (di primo grado o superiore).</a:t>
            </a:r>
          </a:p>
          <a:p>
            <a:pPr marL="342900" indent="-342900">
              <a:buFont typeface="Arial" panose="020B0604020202020204" pitchFamily="34" charset="0"/>
              <a:buChar char="•"/>
            </a:pPr>
            <a:r>
              <a:rPr lang="it-IT" sz="2400" dirty="0" smtClean="0"/>
              <a:t>Un </a:t>
            </a:r>
            <a:r>
              <a:rPr lang="it-IT" sz="2400" b="1" dirty="0" smtClean="0">
                <a:solidFill>
                  <a:srgbClr val="FF0000"/>
                </a:solidFill>
              </a:rPr>
              <a:t>poligono</a:t>
            </a:r>
            <a:r>
              <a:rPr lang="it-IT" sz="2400" dirty="0" smtClean="0"/>
              <a:t> (figura piana delimitata da una linea spezzata chiusa), mediante una serie di punti (coppie di coordinate), una serie di equazioni che li uniscono e la coincidenza del primo ed ultimo punto per la chiusura del poligono.</a:t>
            </a:r>
          </a:p>
          <a:p>
            <a:endParaRPr lang="it-IT" sz="2400" dirty="0" smtClean="0"/>
          </a:p>
          <a:p>
            <a:pPr lvl="0" algn="ctr"/>
            <a:r>
              <a:rPr lang="it-IT" sz="3600" b="1" dirty="0">
                <a:solidFill>
                  <a:prstClr val="black"/>
                </a:solidFill>
              </a:rPr>
              <a:t>Modello </a:t>
            </a:r>
            <a:r>
              <a:rPr lang="it-IT" sz="3600" b="1" dirty="0" err="1" smtClean="0">
                <a:solidFill>
                  <a:prstClr val="black"/>
                </a:solidFill>
              </a:rPr>
              <a:t>raster</a:t>
            </a:r>
            <a:endParaRPr lang="it-IT" sz="3600" b="1" dirty="0" smtClean="0">
              <a:solidFill>
                <a:prstClr val="black"/>
              </a:solidFill>
            </a:endParaRPr>
          </a:p>
          <a:p>
            <a:r>
              <a:rPr lang="it-IT" sz="2400" dirty="0" smtClean="0"/>
              <a:t>Prende </a:t>
            </a:r>
            <a:r>
              <a:rPr lang="it-IT" sz="2400" dirty="0"/>
              <a:t>il nome dalla parola inglese “</a:t>
            </a:r>
            <a:r>
              <a:rPr lang="it-IT" sz="2400" dirty="0" err="1"/>
              <a:t>raster</a:t>
            </a:r>
            <a:r>
              <a:rPr lang="it-IT" sz="2400" dirty="0"/>
              <a:t>” che significa</a:t>
            </a:r>
            <a:r>
              <a:rPr lang="it-IT" sz="2400" b="1" dirty="0"/>
              <a:t> </a:t>
            </a:r>
            <a:r>
              <a:rPr lang="it-IT" sz="2400" b="1" dirty="0">
                <a:solidFill>
                  <a:srgbClr val="FF0000"/>
                </a:solidFill>
              </a:rPr>
              <a:t>griglia</a:t>
            </a:r>
            <a:r>
              <a:rPr lang="it-IT" sz="2400" dirty="0"/>
              <a:t>. </a:t>
            </a:r>
            <a:endParaRPr lang="it-IT" sz="2400" dirty="0" smtClean="0"/>
          </a:p>
          <a:p>
            <a:r>
              <a:rPr lang="it-IT" sz="2400" dirty="0" smtClean="0">
                <a:solidFill>
                  <a:prstClr val="black"/>
                </a:solidFill>
              </a:rPr>
              <a:t>Gli </a:t>
            </a:r>
            <a:r>
              <a:rPr lang="it-IT" sz="2400" dirty="0">
                <a:solidFill>
                  <a:prstClr val="black"/>
                </a:solidFill>
              </a:rPr>
              <a:t>elementi geografici sono rappresentati mediante </a:t>
            </a:r>
            <a:r>
              <a:rPr lang="it-IT" sz="2400" dirty="0" smtClean="0">
                <a:solidFill>
                  <a:prstClr val="black"/>
                </a:solidFill>
              </a:rPr>
              <a:t>una griglia che suddivide il piano in una serie di </a:t>
            </a:r>
            <a:r>
              <a:rPr lang="it-IT" sz="2400" b="1" dirty="0" smtClean="0">
                <a:solidFill>
                  <a:srgbClr val="FF0000"/>
                </a:solidFill>
              </a:rPr>
              <a:t>celle</a:t>
            </a:r>
            <a:r>
              <a:rPr lang="it-IT" sz="2400" dirty="0" smtClean="0">
                <a:solidFill>
                  <a:prstClr val="black"/>
                </a:solidFill>
              </a:rPr>
              <a:t> di forma quadrata che, se visualizzati a schermo, sono i </a:t>
            </a:r>
            <a:r>
              <a:rPr lang="it-IT" sz="2400" b="1" dirty="0" smtClean="0">
                <a:solidFill>
                  <a:srgbClr val="FF0000"/>
                </a:solidFill>
              </a:rPr>
              <a:t>pixel</a:t>
            </a:r>
            <a:r>
              <a:rPr lang="it-IT" sz="2400" dirty="0" smtClean="0">
                <a:solidFill>
                  <a:prstClr val="black"/>
                </a:solidFill>
              </a:rPr>
              <a:t> che compongono il monitor</a:t>
            </a:r>
            <a:r>
              <a:rPr lang="it-IT" sz="2400" dirty="0" smtClean="0"/>
              <a:t>.</a:t>
            </a:r>
            <a:endParaRPr lang="it-IT" sz="2400" dirty="0"/>
          </a:p>
          <a:p>
            <a:r>
              <a:rPr lang="it-IT" sz="2400" dirty="0" smtClean="0"/>
              <a:t>Ad ognuno dei pixel è attribuito un valore numerico, al quale viene fatto corrispondere un profilo di colore mediante una tavola di </a:t>
            </a:r>
            <a:r>
              <a:rPr lang="it-IT" sz="2400" dirty="0" err="1" smtClean="0"/>
              <a:t>lookup</a:t>
            </a:r>
            <a:r>
              <a:rPr lang="it-IT" sz="2400" dirty="0" smtClean="0"/>
              <a:t>.</a:t>
            </a:r>
            <a:endParaRPr lang="it-IT" sz="2400" dirty="0" smtClean="0">
              <a:solidFill>
                <a:prstClr val="black"/>
              </a:solidFill>
            </a:endParaRPr>
          </a:p>
          <a:p>
            <a:pPr lvl="0"/>
            <a:endParaRPr lang="it-IT" sz="3600" b="1" dirty="0">
              <a:solidFill>
                <a:prstClr val="black"/>
              </a:solidFill>
            </a:endParaRPr>
          </a:p>
          <a:p>
            <a:endParaRPr lang="it-IT" sz="2400" dirty="0"/>
          </a:p>
        </p:txBody>
      </p:sp>
    </p:spTree>
    <p:extLst>
      <p:ext uri="{BB962C8B-B14F-4D97-AF65-F5344CB8AC3E}">
        <p14:creationId xmlns:p14="http://schemas.microsoft.com/office/powerpoint/2010/main" val="288224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Shape 1"/>
          <p:cNvSpPr txBox="1"/>
          <p:nvPr/>
        </p:nvSpPr>
        <p:spPr>
          <a:xfrm>
            <a:off x="1523520" y="-326"/>
            <a:ext cx="9144393" cy="762250"/>
          </a:xfrm>
          <a:prstGeom prst="rect">
            <a:avLst/>
          </a:prstGeom>
          <a:noFill/>
          <a:ln>
            <a:noFill/>
          </a:ln>
        </p:spPr>
        <p:txBody>
          <a:bodyPr lIns="81646" tIns="42456" rIns="81646" bIns="42456" anchor="ctr"/>
          <a:lstStyle/>
          <a:p>
            <a:pPr algn="ctr">
              <a:buClr>
                <a:srgbClr val="000000"/>
              </a:buClr>
              <a:buSzPct val="45000"/>
            </a:pPr>
            <a:r>
              <a:rPr lang="it-IT" sz="3992" spc="-1" dirty="0">
                <a:solidFill>
                  <a:srgbClr val="000000"/>
                </a:solidFill>
                <a:uFill>
                  <a:solidFill>
                    <a:srgbClr val="FFFFFF"/>
                  </a:solidFill>
                </a:uFill>
                <a:latin typeface="Arial"/>
              </a:rPr>
              <a:t>Modello dati </a:t>
            </a:r>
            <a:r>
              <a:rPr lang="it-IT" sz="3992" spc="-1" dirty="0" err="1">
                <a:solidFill>
                  <a:srgbClr val="000000"/>
                </a:solidFill>
                <a:uFill>
                  <a:solidFill>
                    <a:srgbClr val="FFFFFF"/>
                  </a:solidFill>
                </a:uFill>
                <a:latin typeface="Arial"/>
              </a:rPr>
              <a:t>Raster</a:t>
            </a:r>
            <a:endParaRPr lang="it-IT" sz="3992" spc="-1" dirty="0">
              <a:solidFill>
                <a:srgbClr val="000000"/>
              </a:solidFill>
              <a:uFill>
                <a:solidFill>
                  <a:srgbClr val="FFFFFF"/>
                </a:solidFill>
              </a:uFill>
              <a:latin typeface="Arial"/>
            </a:endParaRPr>
          </a:p>
        </p:txBody>
      </p:sp>
      <p:sp>
        <p:nvSpPr>
          <p:cNvPr id="119" name="TextShape 2"/>
          <p:cNvSpPr txBox="1"/>
          <p:nvPr/>
        </p:nvSpPr>
        <p:spPr>
          <a:xfrm>
            <a:off x="1667871" y="990208"/>
            <a:ext cx="8856998" cy="2074797"/>
          </a:xfrm>
          <a:prstGeom prst="rect">
            <a:avLst/>
          </a:prstGeom>
          <a:noFill/>
          <a:ln>
            <a:noFill/>
          </a:ln>
        </p:spPr>
        <p:txBody>
          <a:bodyPr lIns="81646" tIns="42456" rIns="81646" bIns="42456"/>
          <a:lstStyle/>
          <a:p>
            <a:pPr>
              <a:buClr>
                <a:srgbClr val="000000"/>
              </a:buClr>
            </a:pPr>
            <a:r>
              <a:rPr lang="it-IT" sz="2903" spc="-1" dirty="0">
                <a:solidFill>
                  <a:srgbClr val="000000"/>
                </a:solidFill>
                <a:uFill>
                  <a:solidFill>
                    <a:srgbClr val="FFFFFF"/>
                  </a:solidFill>
                </a:uFill>
                <a:latin typeface="Arial"/>
              </a:rPr>
              <a:t>Il mondo è strutturato in celle utilizzando una griglia</a:t>
            </a:r>
          </a:p>
          <a:p>
            <a:pPr marL="414772" lvl="1">
              <a:buClr>
                <a:srgbClr val="000000"/>
              </a:buClr>
            </a:pPr>
            <a:r>
              <a:rPr lang="it-IT" sz="2540" spc="-1" dirty="0">
                <a:solidFill>
                  <a:srgbClr val="000000"/>
                </a:solidFill>
                <a:uFill>
                  <a:solidFill>
                    <a:srgbClr val="FFFFFF"/>
                  </a:solidFill>
                </a:uFill>
                <a:latin typeface="Arial"/>
              </a:rPr>
              <a:t>Valori e attributi sono assegnati a ciascuna cella</a:t>
            </a:r>
          </a:p>
        </p:txBody>
      </p:sp>
      <p:pic>
        <p:nvPicPr>
          <p:cNvPr id="120" name="Immagine 119"/>
          <p:cNvPicPr/>
          <p:nvPr/>
        </p:nvPicPr>
        <p:blipFill>
          <a:blip r:embed="rId3"/>
          <a:stretch/>
        </p:blipFill>
        <p:spPr>
          <a:xfrm>
            <a:off x="3678985" y="2416733"/>
            <a:ext cx="4611713" cy="4114977"/>
          </a:xfrm>
          <a:prstGeom prst="rect">
            <a:avLst/>
          </a:prstGeom>
          <a:ln>
            <a:noFill/>
          </a:ln>
        </p:spPr>
      </p:pic>
    </p:spTree>
    <p:extLst>
      <p:ext uri="{BB962C8B-B14F-4D97-AF65-F5344CB8AC3E}">
        <p14:creationId xmlns:p14="http://schemas.microsoft.com/office/powerpoint/2010/main" val="4052235514"/>
      </p:ext>
    </p:extLst>
  </p:cSld>
  <p:clrMapOvr>
    <a:masterClrMapping/>
  </p:clrMapOvr>
  <p:transition advTm="63000">
    <p:fade thruBlk="1"/>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1298</Words>
  <Application>Microsoft Office PowerPoint</Application>
  <PresentationFormat>Widescreen</PresentationFormat>
  <Paragraphs>125</Paragraphs>
  <Slides>18</Slides>
  <Notes>12</Notes>
  <HiddenSlides>0</HiddenSlides>
  <MMClips>15</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0</vt:i4>
      </vt:variant>
      <vt:variant>
        <vt:lpstr>Titoli diapositive</vt:lpstr>
      </vt:variant>
      <vt:variant>
        <vt:i4>18</vt:i4>
      </vt:variant>
    </vt:vector>
  </HeadingPairs>
  <TitlesOfParts>
    <vt:vector size="26" baseType="lpstr">
      <vt:lpstr>Arial</vt:lpstr>
      <vt:lpstr>Arial Black</vt:lpstr>
      <vt:lpstr>Calibri</vt:lpstr>
      <vt:lpstr>Courier New</vt:lpstr>
      <vt:lpstr>DejaVu Sans</vt:lpstr>
      <vt:lpstr>Tahoma</vt:lpstr>
      <vt:lpstr>Times New Roman</vt:lpstr>
      <vt:lpstr>Default</vt:lpstr>
      <vt:lpstr>Un GIS ci permette di descrivere il mondo</vt:lpstr>
      <vt:lpstr>Tipologie dei dati in un GIS I dati hanno una posizione, un momento di acquisizione e delle informazioni collegate (attributi) </vt:lpstr>
      <vt:lpstr>Presentazione standard di PowerPoint</vt:lpstr>
      <vt:lpstr>GIS – Collegamenti al database</vt:lpstr>
      <vt:lpstr>GIS - analisi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Sovrapposizione di strati in un GIS</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 descrivere il mondo</dc:title>
  <dc:creator>Hewlett-Packard Company</dc:creator>
  <cp:lastModifiedBy>Hewlett-Packard Company</cp:lastModifiedBy>
  <cp:revision>71</cp:revision>
  <dcterms:created xsi:type="dcterms:W3CDTF">2020-04-13T15:16:11Z</dcterms:created>
  <dcterms:modified xsi:type="dcterms:W3CDTF">2020-04-16T10:25:06Z</dcterms:modified>
  <cp:contentStatus>Finale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