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6" r:id="rId2"/>
    <p:sldId id="277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36009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64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4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79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28139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87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17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99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0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615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237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8435CCA-A468-FE4D-BE0D-1504A07A57B1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78C9AE8-20CE-9847-9A60-F07E1E58E92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208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8"/>
    </mc:Choice>
    <mc:Fallback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27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461654" y="2809804"/>
            <a:ext cx="8977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Geografia culturale e globalizzazione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2"/>
    </mc:Choice>
    <mc:Fallback>
      <p:transition spd="slow" advTm="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439F5B-FDA0-EB48-9204-DC45955D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 culturale e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CBCF75-673C-B741-B53B-195879CE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Due esempi di come le culture locali si impongo sul globale e di come quest’ultimo si impone e distrugge le culture locali</a:t>
            </a:r>
          </a:p>
          <a:p>
            <a:r>
              <a:rPr lang="it-IT" sz="2400" dirty="0"/>
              <a:t>I </a:t>
            </a:r>
            <a:r>
              <a:rPr lang="it-IT" sz="2400" b="1" dirty="0"/>
              <a:t>tatuaggi </a:t>
            </a:r>
            <a:r>
              <a:rPr lang="it-IT" sz="2400" dirty="0"/>
              <a:t>e la diffusione dal locale (maori, Nuova Zelanda, viaggi Cook, fine XVIII secolo) al generale </a:t>
            </a:r>
          </a:p>
          <a:p>
            <a:r>
              <a:rPr lang="it-IT" sz="2400" b="1" dirty="0" err="1"/>
              <a:t>Adivasi</a:t>
            </a:r>
            <a:r>
              <a:rPr lang="it-IT" sz="2400" dirty="0"/>
              <a:t>, popolazioni native dell’India in cui la terra è considerata un dono trasmesso dagli antenati, che non può essere venduta né comperata, ma soltanto gestita per la comunità, presente e futura. Espropriate dai loro territori nel nome del guadagno, </a:t>
            </a:r>
            <a:r>
              <a:rPr lang="it-IT" sz="2400" dirty="0" smtClean="0"/>
              <a:t>sfollate </a:t>
            </a:r>
            <a:r>
              <a:rPr lang="it-IT" sz="2400" dirty="0"/>
              <a:t>verso altri centri, hanno perso la propria identità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5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33"/>
    </mc:Choice>
    <mc:Fallback>
      <p:transition spd="slow" advTm="250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147E3-5992-7446-B76C-4454D1BD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E35389-068A-A34F-83F1-16A35DFC5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Globalizzazione </a:t>
            </a:r>
            <a:r>
              <a:rPr lang="it-IT" sz="2400" dirty="0"/>
              <a:t>come insieme dei processi che favoriscono (e dipendono da) l’interconnessione e l’interdipendenza tra persone, luoghi, organizzazioni di tutto il mondo (es: cibo/vestiti)</a:t>
            </a:r>
          </a:p>
          <a:p>
            <a:r>
              <a:rPr lang="it-IT" sz="2400" dirty="0"/>
              <a:t>La globalizzazione odierna è il frutto della diffusione del capitalismo e del primato del mercato (commercio e finanzia internazionale) e dell’interconnessione </a:t>
            </a:r>
            <a:r>
              <a:rPr lang="it-IT" sz="2400" dirty="0" smtClean="0"/>
              <a:t>spaziale, </a:t>
            </a:r>
            <a:r>
              <a:rPr lang="it-IT" sz="2400" dirty="0"/>
              <a:t>anche fra lunghe distanze</a:t>
            </a:r>
          </a:p>
          <a:p>
            <a:r>
              <a:rPr lang="it-IT" sz="2400" dirty="0"/>
              <a:t>Già in precedenza </a:t>
            </a:r>
            <a:r>
              <a:rPr lang="it-IT" sz="2400" dirty="0" smtClean="0"/>
              <a:t>(es.: le </a:t>
            </a:r>
            <a:r>
              <a:rPr lang="it-IT" sz="2400" dirty="0"/>
              <a:t>spezie nel XV secolo)</a:t>
            </a:r>
          </a:p>
          <a:p>
            <a:r>
              <a:rPr lang="it-IT" sz="2400" dirty="0"/>
              <a:t>Oggi alta interdipendenza finanziaria, politica e culturale tra le diverse parti del mondo (</a:t>
            </a:r>
            <a:r>
              <a:rPr lang="it-IT" sz="2400" dirty="0">
                <a:sym typeface="Wingdings" pitchFamily="2" charset="2"/>
              </a:rPr>
              <a:t> compressione </a:t>
            </a:r>
            <a:r>
              <a:rPr lang="it-IT" sz="2400" dirty="0" smtClean="0">
                <a:sym typeface="Wingdings" pitchFamily="2" charset="2"/>
              </a:rPr>
              <a:t>spazio-temporale</a:t>
            </a:r>
            <a:r>
              <a:rPr lang="it-IT" sz="2400" dirty="0">
                <a:sym typeface="Wingdings" pitchFamily="2" charset="2"/>
              </a:rPr>
              <a:t>)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29"/>
    </mc:Choice>
    <mc:Fallback>
      <p:transition spd="slow" advTm="32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6C1459-A796-4B48-A115-8F27AFD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7B149-D58E-AD4C-8A3F-340A62181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Globalizzazione contemporanea implica:</a:t>
            </a:r>
          </a:p>
          <a:p>
            <a:r>
              <a:rPr lang="it-IT" sz="2400" dirty="0"/>
              <a:t>Espansione </a:t>
            </a:r>
            <a:r>
              <a:rPr lang="it-IT" sz="2400" b="1" dirty="0"/>
              <a:t>orizzontale</a:t>
            </a:r>
            <a:r>
              <a:rPr lang="it-IT" sz="2400" dirty="0"/>
              <a:t> (da luogo a luogo) con flussi veloci di beni, persone e idee</a:t>
            </a:r>
          </a:p>
          <a:p>
            <a:r>
              <a:rPr lang="it-IT" sz="2400" dirty="0"/>
              <a:t>Espansione </a:t>
            </a:r>
            <a:r>
              <a:rPr lang="it-IT" sz="2400" b="1" dirty="0"/>
              <a:t>verticale</a:t>
            </a:r>
            <a:r>
              <a:rPr lang="it-IT" sz="2400" dirty="0"/>
              <a:t> (da soggetti locali a organizzazioni sovranazionali) che collega strettamente i legami, vincolandoli </a:t>
            </a:r>
          </a:p>
          <a:p>
            <a:endParaRPr lang="it-IT" sz="800" dirty="0"/>
          </a:p>
          <a:p>
            <a:pPr marL="1520825" indent="-217488">
              <a:buFont typeface="Wingdings" pitchFamily="2" charset="2"/>
              <a:buChar char="à"/>
            </a:pPr>
            <a:r>
              <a:rPr lang="it-IT" sz="2400" dirty="0">
                <a:sym typeface="Wingdings" pitchFamily="2" charset="2"/>
              </a:rPr>
              <a:t>Processo di velocizzazione e di vincolo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6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64"/>
    </mc:Choice>
    <mc:Fallback>
      <p:transition spd="slow" advTm="13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551EA6-1805-9542-9B35-5AFAE3F4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EC2A73-FB64-854A-9D8B-9121075B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537" y="1917510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 smtClean="0"/>
              <a:t>Globalizzazione, </a:t>
            </a:r>
            <a:r>
              <a:rPr lang="it-IT" sz="2400" dirty="0"/>
              <a:t>causa ed effetto dell’interazione spaziale</a:t>
            </a:r>
            <a:r>
              <a:rPr lang="it-IT" sz="2400" dirty="0" smtClean="0"/>
              <a:t>, è </a:t>
            </a:r>
            <a:r>
              <a:rPr lang="it-IT" sz="2400" dirty="0"/>
              <a:t>favorita da: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Ricerca di mercati mondiali (capitalismo)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Innovazioni tecnologiche (spostamenti fisici e immateriali)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Riduzione dei tempi e </a:t>
            </a:r>
            <a:r>
              <a:rPr lang="it-IT" sz="2400" dirty="0" smtClean="0"/>
              <a:t>dei costi </a:t>
            </a:r>
            <a:r>
              <a:rPr lang="it-IT" sz="2400" dirty="0"/>
              <a:t>di trasporto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Aumento </a:t>
            </a:r>
            <a:r>
              <a:rPr lang="it-IT" sz="2400" dirty="0" smtClean="0"/>
              <a:t>dei flussi </a:t>
            </a:r>
            <a:r>
              <a:rPr lang="it-IT" sz="2400" dirty="0"/>
              <a:t>di capitale finanziario, degli investimenti e delle speculazioni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Diffusione di politiche cha hanno favorito i quattro fattori precedenti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1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39"/>
    </mc:Choice>
    <mc:Fallback>
      <p:transition spd="slow" advTm="22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0DFD6-4E75-0343-9D85-3BC0ED33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DCD41D-53A6-A549-964A-08AFFD71D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0538" indent="-446088">
              <a:buNone/>
            </a:pPr>
            <a:r>
              <a:rPr lang="it-IT" sz="2400" b="1" dirty="0"/>
              <a:t>Capitalismo</a:t>
            </a:r>
            <a:r>
              <a:rPr lang="it-IT" sz="2400" dirty="0"/>
              <a:t>: sistema economico e sociale in cui il capitale produttivo è detenuto di regola da </a:t>
            </a:r>
            <a:r>
              <a:rPr lang="it-IT" sz="2400" dirty="0" smtClean="0"/>
              <a:t>privati </a:t>
            </a:r>
            <a:r>
              <a:rPr lang="it-IT" sz="2400" dirty="0"/>
              <a:t>(individui o società) che </a:t>
            </a:r>
            <a:r>
              <a:rPr lang="it-IT" sz="2400" dirty="0" smtClean="0"/>
              <a:t>lo </a:t>
            </a:r>
            <a:r>
              <a:rPr lang="it-IT" sz="2400" dirty="0"/>
              <a:t>utilizzano per ottenere profitti dalla vendita di beni e servizi prodotti da lavoratori dipendenti, per poi reinvestirli in attività produttive e/o finanziarie al fine di accrescere il capitale stesso</a:t>
            </a:r>
          </a:p>
          <a:p>
            <a:pPr marL="490538" indent="-446088">
              <a:buNone/>
            </a:pPr>
            <a:r>
              <a:rPr lang="it-IT" sz="2400" b="1" dirty="0"/>
              <a:t>Capitale</a:t>
            </a:r>
            <a:r>
              <a:rPr lang="it-IT" sz="2400" dirty="0"/>
              <a:t>: insieme dei mezzi di produzione che, combinandosi con il lavoro, permettono la produzione di beni e servizi. Comprende il denaro (capitale finanziario), gli immobili, i macchinari, gli impianti produttivi, i brevetti, etc.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6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74"/>
    </mc:Choice>
    <mc:Fallback>
      <p:transition spd="slow" advTm="6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46183-D656-074D-A6EC-4A85FD46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B4232C-8C70-FA41-BB64-C62677C8B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/>
              <a:t>1995 </a:t>
            </a:r>
            <a:r>
              <a:rPr lang="it-IT" sz="2400" dirty="0">
                <a:sym typeface="Wingdings" pitchFamily="2" charset="2"/>
              </a:rPr>
              <a:t> </a:t>
            </a:r>
            <a:r>
              <a:rPr lang="it-IT" sz="2400" b="1" dirty="0"/>
              <a:t>World </a:t>
            </a:r>
            <a:r>
              <a:rPr lang="it-IT" sz="2400" b="1" dirty="0" err="1"/>
              <a:t>Trade</a:t>
            </a:r>
            <a:r>
              <a:rPr lang="it-IT" sz="2400" b="1" dirty="0"/>
              <a:t> Organization </a:t>
            </a:r>
            <a:r>
              <a:rPr lang="it-IT" sz="2400" dirty="0"/>
              <a:t>(WTO), comprende 150 paesi e ha come obiettivo istituire e attuare una regolamentazione in senso liberista del commercio internazionale</a:t>
            </a:r>
          </a:p>
          <a:p>
            <a:r>
              <a:rPr lang="it-IT" sz="2400" b="1" dirty="0"/>
              <a:t>Imprese multinazionali </a:t>
            </a:r>
            <a:r>
              <a:rPr lang="it-IT" sz="2400" dirty="0"/>
              <a:t>(o </a:t>
            </a:r>
            <a:r>
              <a:rPr lang="it-IT" sz="2400" dirty="0" err="1"/>
              <a:t>transanzionali</a:t>
            </a:r>
            <a:r>
              <a:rPr lang="it-IT" sz="2400" dirty="0"/>
              <a:t>) come strumento di affermazione della globalizzazione, attraverso concentrazioni produttive, investimenti all’estero e flussi di capitale</a:t>
            </a:r>
          </a:p>
          <a:p>
            <a:r>
              <a:rPr lang="it-IT" sz="2400" b="1" dirty="0"/>
              <a:t>Investimenti diretti all’estero </a:t>
            </a:r>
            <a:r>
              <a:rPr lang="it-IT" sz="2400" dirty="0"/>
              <a:t>(IDE) trasferimenti di denaro (proprio o a prestito) da un paese all’altro per produrre beni. Crea nuove economie ma alla fine </a:t>
            </a:r>
            <a:r>
              <a:rPr lang="it-IT" sz="2400" dirty="0" smtClean="0"/>
              <a:t>favorisce </a:t>
            </a:r>
            <a:r>
              <a:rPr lang="it-IT" sz="2400" dirty="0"/>
              <a:t>le imprese che re-incamerano gli utili (e la sede delle maggiori imprese multinazionali si trova nei Paesi dell’occidente</a:t>
            </a:r>
            <a:r>
              <a:rPr lang="it-IT" dirty="0"/>
              <a:t>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96"/>
    </mc:Choice>
    <mc:Fallback>
      <p:transition spd="slow" advTm="26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210</TotalTime>
  <Words>525</Words>
  <Application>Microsoft Office PowerPoint</Application>
  <PresentationFormat>Widescreen</PresentationFormat>
  <Paragraphs>38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Franklin Gothic Book</vt:lpstr>
      <vt:lpstr>Wingdings</vt:lpstr>
      <vt:lpstr>Crop</vt:lpstr>
      <vt:lpstr>Geografia  Sergio Zilli</vt:lpstr>
      <vt:lpstr>Presentazione n. 27 (con audio)</vt:lpstr>
      <vt:lpstr>Geografia culturale e globalizzazione</vt:lpstr>
      <vt:lpstr>Globalizzazione oggi</vt:lpstr>
      <vt:lpstr>Globalizzazione oggi</vt:lpstr>
      <vt:lpstr>Globalizzazione oggi</vt:lpstr>
      <vt:lpstr>Globalizzazione oggi</vt:lpstr>
      <vt:lpstr>Globalizzazione oggi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culturale e globalizzazione</dc:title>
  <dc:creator>sergio zilli</dc:creator>
  <cp:lastModifiedBy>sergio zilli</cp:lastModifiedBy>
  <cp:revision>21</cp:revision>
  <dcterms:created xsi:type="dcterms:W3CDTF">2020-04-16T15:23:18Z</dcterms:created>
  <dcterms:modified xsi:type="dcterms:W3CDTF">2020-04-16T18:59:42Z</dcterms:modified>
</cp:coreProperties>
</file>