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  <p:sldMasterId id="2147483696" r:id="rId4"/>
  </p:sldMasterIdLst>
  <p:sldIdLst>
    <p:sldId id="257" r:id="rId5"/>
    <p:sldId id="258" r:id="rId6"/>
    <p:sldId id="259" r:id="rId7"/>
    <p:sldId id="260" r:id="rId8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339" y="-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9FFE3-0099-4D51-BC04-7F627B33D9AD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16/04/2020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311EC-0154-4E6A-93DC-DB4271AC330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72318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9FFE3-0099-4D51-BC04-7F627B33D9AD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16/04/2020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311EC-0154-4E6A-93DC-DB4271AC330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64154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9FFE3-0099-4D51-BC04-7F627B33D9AD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16/04/2020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311EC-0154-4E6A-93DC-DB4271AC330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691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9FFE3-0099-4D51-BC04-7F627B33D9AD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16/04/2020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311EC-0154-4E6A-93DC-DB4271AC330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59181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9FFE3-0099-4D51-BC04-7F627B33D9AD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16/04/2020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311EC-0154-4E6A-93DC-DB4271AC330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03056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9FFE3-0099-4D51-BC04-7F627B33D9AD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16/04/2020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311EC-0154-4E6A-93DC-DB4271AC330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88941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9FFE3-0099-4D51-BC04-7F627B33D9AD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16/04/2020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311EC-0154-4E6A-93DC-DB4271AC330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57558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9FFE3-0099-4D51-BC04-7F627B33D9AD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16/04/2020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311EC-0154-4E6A-93DC-DB4271AC330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34556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9FFE3-0099-4D51-BC04-7F627B33D9AD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16/04/2020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311EC-0154-4E6A-93DC-DB4271AC330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606256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9FFE3-0099-4D51-BC04-7F627B33D9AD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16/04/2020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311EC-0154-4E6A-93DC-DB4271AC330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666294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9FFE3-0099-4D51-BC04-7F627B33D9AD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16/04/2020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311EC-0154-4E6A-93DC-DB4271AC330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25352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9FFE3-0099-4D51-BC04-7F627B33D9AD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16/04/2020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311EC-0154-4E6A-93DC-DB4271AC330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962034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9FFE3-0099-4D51-BC04-7F627B33D9AD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16/04/2020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311EC-0154-4E6A-93DC-DB4271AC330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431968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9FFE3-0099-4D51-BC04-7F627B33D9AD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16/04/2020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311EC-0154-4E6A-93DC-DB4271AC330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56293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9FFE3-0099-4D51-BC04-7F627B33D9AD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16/04/2020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311EC-0154-4E6A-93DC-DB4271AC330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986013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9FFE3-0099-4D51-BC04-7F627B33D9AD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16/04/2020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311EC-0154-4E6A-93DC-DB4271AC330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183410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9FFE3-0099-4D51-BC04-7F627B33D9AD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16/04/2020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311EC-0154-4E6A-93DC-DB4271AC330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625084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9FFE3-0099-4D51-BC04-7F627B33D9AD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16/04/2020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311EC-0154-4E6A-93DC-DB4271AC330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599450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9FFE3-0099-4D51-BC04-7F627B33D9AD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16/04/2020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311EC-0154-4E6A-93DC-DB4271AC330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33797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9FFE3-0099-4D51-BC04-7F627B33D9AD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16/04/2020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311EC-0154-4E6A-93DC-DB4271AC330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694311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9FFE3-0099-4D51-BC04-7F627B33D9AD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16/04/2020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311EC-0154-4E6A-93DC-DB4271AC330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879602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9FFE3-0099-4D51-BC04-7F627B33D9AD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16/04/2020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311EC-0154-4E6A-93DC-DB4271AC330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5551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9FFE3-0099-4D51-BC04-7F627B33D9AD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16/04/2020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311EC-0154-4E6A-93DC-DB4271AC330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870174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9FFE3-0099-4D51-BC04-7F627B33D9AD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16/04/2020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311EC-0154-4E6A-93DC-DB4271AC330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166517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9FFE3-0099-4D51-BC04-7F627B33D9AD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16/04/2020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311EC-0154-4E6A-93DC-DB4271AC330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023762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9FFE3-0099-4D51-BC04-7F627B33D9AD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16/04/2020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311EC-0154-4E6A-93DC-DB4271AC330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907987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9FFE3-0099-4D51-BC04-7F627B33D9AD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16/04/2020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311EC-0154-4E6A-93DC-DB4271AC330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667166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9FFE3-0099-4D51-BC04-7F627B33D9AD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16/04/2020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311EC-0154-4E6A-93DC-DB4271AC330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766294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9FFE3-0099-4D51-BC04-7F627B33D9AD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16/04/2020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311EC-0154-4E6A-93DC-DB4271AC330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380694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9FFE3-0099-4D51-BC04-7F627B33D9AD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16/04/2020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311EC-0154-4E6A-93DC-DB4271AC330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840759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9FFE3-0099-4D51-BC04-7F627B33D9AD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16/04/2020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311EC-0154-4E6A-93DC-DB4271AC330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644880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9FFE3-0099-4D51-BC04-7F627B33D9AD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16/04/2020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311EC-0154-4E6A-93DC-DB4271AC330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310370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9FFE3-0099-4D51-BC04-7F627B33D9AD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16/04/2020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311EC-0154-4E6A-93DC-DB4271AC330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08470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9FFE3-0099-4D51-BC04-7F627B33D9AD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16/04/2020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311EC-0154-4E6A-93DC-DB4271AC330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060775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9FFE3-0099-4D51-BC04-7F627B33D9AD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16/04/2020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311EC-0154-4E6A-93DC-DB4271AC330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681485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9FFE3-0099-4D51-BC04-7F627B33D9AD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16/04/2020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311EC-0154-4E6A-93DC-DB4271AC330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778208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9FFE3-0099-4D51-BC04-7F627B33D9AD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16/04/2020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311EC-0154-4E6A-93DC-DB4271AC330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8279529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9FFE3-0099-4D51-BC04-7F627B33D9AD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16/04/2020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311EC-0154-4E6A-93DC-DB4271AC330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6604299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9FFE3-0099-4D51-BC04-7F627B33D9AD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16/04/2020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311EC-0154-4E6A-93DC-DB4271AC330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0144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9FFE3-0099-4D51-BC04-7F627B33D9AD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16/04/2020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311EC-0154-4E6A-93DC-DB4271AC330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38766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9FFE3-0099-4D51-BC04-7F627B33D9AD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16/04/2020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311EC-0154-4E6A-93DC-DB4271AC330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06685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9FFE3-0099-4D51-BC04-7F627B33D9AD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16/04/2020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311EC-0154-4E6A-93DC-DB4271AC330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76565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9FFE3-0099-4D51-BC04-7F627B33D9AD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16/04/2020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311EC-0154-4E6A-93DC-DB4271AC330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02561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9FFE3-0099-4D51-BC04-7F627B33D9AD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16/04/2020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311EC-0154-4E6A-93DC-DB4271AC330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97147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  <a:lumMod val="52000"/>
                <a:lumOff val="48000"/>
                <a:alpha val="0"/>
              </a:schemeClr>
            </a:gs>
            <a:gs pos="25000">
              <a:schemeClr val="accent5">
                <a:lumMod val="60000"/>
                <a:lumOff val="4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9FFE3-0099-4D51-BC04-7F627B33D9AD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16/04/2020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E311EC-0154-4E6A-93DC-DB4271AC330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48967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  <a:lumMod val="52000"/>
                <a:lumOff val="48000"/>
                <a:alpha val="0"/>
              </a:schemeClr>
            </a:gs>
            <a:gs pos="25000">
              <a:schemeClr val="accent5">
                <a:lumMod val="60000"/>
                <a:lumOff val="4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9FFE3-0099-4D51-BC04-7F627B33D9AD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16/04/2020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E311EC-0154-4E6A-93DC-DB4271AC330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27676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  <a:lumMod val="52000"/>
                <a:lumOff val="48000"/>
                <a:alpha val="0"/>
              </a:schemeClr>
            </a:gs>
            <a:gs pos="25000">
              <a:schemeClr val="accent5">
                <a:lumMod val="60000"/>
                <a:lumOff val="4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9FFE3-0099-4D51-BC04-7F627B33D9AD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16/04/2020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E311EC-0154-4E6A-93DC-DB4271AC330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2273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  <a:lumMod val="52000"/>
                <a:lumOff val="48000"/>
                <a:alpha val="0"/>
              </a:schemeClr>
            </a:gs>
            <a:gs pos="25000">
              <a:schemeClr val="accent5">
                <a:lumMod val="60000"/>
                <a:lumOff val="4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9FFE3-0099-4D51-BC04-7F627B33D9AD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16/04/2020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E311EC-0154-4E6A-93DC-DB4271AC330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81377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it-IT" sz="3200" dirty="0" smtClean="0"/>
              <a:t>COMUNICAZIONE VERBALE E NON VERBALE</a:t>
            </a:r>
            <a:endParaRPr lang="it-IT" sz="32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07504" y="1052736"/>
            <a:ext cx="8928992" cy="5472608"/>
          </a:xfrm>
        </p:spPr>
        <p:txBody>
          <a:bodyPr>
            <a:normAutofit lnSpcReduction="10000"/>
          </a:bodyPr>
          <a:lstStyle/>
          <a:p>
            <a:pPr marL="0" lvl="0" indent="0">
              <a:buNone/>
            </a:pPr>
            <a:r>
              <a:rPr lang="it-IT" sz="2000" b="1" dirty="0">
                <a:solidFill>
                  <a:prstClr val="black"/>
                </a:solidFill>
              </a:rPr>
              <a:t>CV</a:t>
            </a:r>
          </a:p>
          <a:p>
            <a:pPr lvl="0"/>
            <a:r>
              <a:rPr lang="it-IT" sz="2000" dirty="0">
                <a:solidFill>
                  <a:prstClr val="black"/>
                </a:solidFill>
              </a:rPr>
              <a:t>Simbolica</a:t>
            </a:r>
          </a:p>
          <a:p>
            <a:pPr lvl="0"/>
            <a:r>
              <a:rPr lang="it-IT" sz="2000" dirty="0">
                <a:solidFill>
                  <a:prstClr val="black"/>
                </a:solidFill>
              </a:rPr>
              <a:t>Convenzionale</a:t>
            </a:r>
          </a:p>
          <a:p>
            <a:pPr lvl="0"/>
            <a:r>
              <a:rPr lang="it-IT" sz="2000" dirty="0">
                <a:solidFill>
                  <a:prstClr val="black"/>
                </a:solidFill>
              </a:rPr>
              <a:t>Media soprattutto i contenuti scambiati (il «</a:t>
            </a:r>
            <a:r>
              <a:rPr lang="it-IT" sz="2000" b="1" dirty="0">
                <a:solidFill>
                  <a:prstClr val="black"/>
                </a:solidFill>
              </a:rPr>
              <a:t>cosa</a:t>
            </a:r>
            <a:r>
              <a:rPr lang="it-IT" sz="2000" dirty="0">
                <a:solidFill>
                  <a:prstClr val="black"/>
                </a:solidFill>
              </a:rPr>
              <a:t>»; dice dell’esterno</a:t>
            </a:r>
            <a:r>
              <a:rPr lang="it-IT" sz="2000" dirty="0" smtClean="0">
                <a:solidFill>
                  <a:prstClr val="black"/>
                </a:solidFill>
              </a:rPr>
              <a:t>)</a:t>
            </a:r>
            <a:endParaRPr lang="it-IT" sz="2000" b="1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r>
              <a:rPr lang="it-IT" sz="2000" b="1" dirty="0">
                <a:solidFill>
                  <a:prstClr val="black"/>
                </a:solidFill>
              </a:rPr>
              <a:t>CNV</a:t>
            </a:r>
          </a:p>
          <a:p>
            <a:pPr lvl="0"/>
            <a:r>
              <a:rPr lang="it-IT" sz="2000" dirty="0">
                <a:solidFill>
                  <a:prstClr val="black"/>
                </a:solidFill>
              </a:rPr>
              <a:t>Concreta</a:t>
            </a:r>
          </a:p>
          <a:p>
            <a:pPr lvl="0"/>
            <a:r>
              <a:rPr lang="it-IT" sz="2000" dirty="0">
                <a:solidFill>
                  <a:prstClr val="black"/>
                </a:solidFill>
              </a:rPr>
              <a:t>«Naturale»</a:t>
            </a:r>
          </a:p>
          <a:p>
            <a:pPr lvl="0"/>
            <a:r>
              <a:rPr lang="it-IT" sz="2000" dirty="0">
                <a:solidFill>
                  <a:prstClr val="black"/>
                </a:solidFill>
              </a:rPr>
              <a:t>Comunica il tipo di relazione (il «</a:t>
            </a:r>
            <a:r>
              <a:rPr lang="it-IT" sz="2000" b="1" dirty="0">
                <a:solidFill>
                  <a:prstClr val="black"/>
                </a:solidFill>
              </a:rPr>
              <a:t>come</a:t>
            </a:r>
            <a:r>
              <a:rPr lang="it-IT" sz="2000" dirty="0">
                <a:solidFill>
                  <a:prstClr val="black"/>
                </a:solidFill>
              </a:rPr>
              <a:t>»; dice di sé)</a:t>
            </a:r>
          </a:p>
          <a:p>
            <a:pPr marL="0" lvl="0" indent="0">
              <a:buNone/>
            </a:pPr>
            <a:endParaRPr lang="it-IT" sz="1000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r>
              <a:rPr lang="it-IT" sz="1800" dirty="0">
                <a:solidFill>
                  <a:prstClr val="black"/>
                </a:solidFill>
              </a:rPr>
              <a:t>Essa è </a:t>
            </a:r>
            <a:r>
              <a:rPr lang="it-IT" sz="1800" i="1" dirty="0">
                <a:solidFill>
                  <a:prstClr val="black"/>
                </a:solidFill>
              </a:rPr>
              <a:t>«il lato tacitamente acquisito della cultura. Include una vasta gamma di pratiche e di soluzioni ai problemi che originano dalle esperienze condivise della gente comune. Ho osservato ripetutamente che se le persone non si attengono a queste invisibili e fondamentali regole di comportamento e di comunicazione è impossibile far funzionare la cultura» </a:t>
            </a:r>
            <a:r>
              <a:rPr lang="it-IT" sz="1800" dirty="0">
                <a:solidFill>
                  <a:prstClr val="black"/>
                </a:solidFill>
              </a:rPr>
              <a:t>(</a:t>
            </a:r>
            <a:r>
              <a:rPr lang="it-IT" sz="1800" dirty="0" smtClean="0">
                <a:solidFill>
                  <a:prstClr val="black"/>
                </a:solidFill>
              </a:rPr>
              <a:t>E.T</a:t>
            </a:r>
            <a:r>
              <a:rPr lang="it-IT" sz="1800" dirty="0">
                <a:solidFill>
                  <a:prstClr val="black"/>
                </a:solidFill>
              </a:rPr>
              <a:t>. Hall, 2002).</a:t>
            </a:r>
          </a:p>
          <a:p>
            <a:pPr marL="0" lvl="0" indent="0">
              <a:buNone/>
            </a:pPr>
            <a:endParaRPr lang="it-IT" sz="1800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r>
              <a:rPr lang="it-IT" sz="1800" dirty="0" smtClean="0">
                <a:solidFill>
                  <a:prstClr val="black"/>
                </a:solidFill>
              </a:rPr>
              <a:t>È </a:t>
            </a:r>
            <a:r>
              <a:rPr lang="it-IT" sz="1800" dirty="0">
                <a:solidFill>
                  <a:prstClr val="black"/>
                </a:solidFill>
              </a:rPr>
              <a:t>un </a:t>
            </a:r>
            <a:r>
              <a:rPr lang="it-IT" sz="1800" i="1" dirty="0">
                <a:solidFill>
                  <a:prstClr val="black"/>
                </a:solidFill>
              </a:rPr>
              <a:t>«codice elaborato che non è scritto da nessuna parte, non è conosciuto da nessuno, ma è compreso da tutti» </a:t>
            </a:r>
            <a:r>
              <a:rPr lang="it-IT" sz="1800" dirty="0">
                <a:solidFill>
                  <a:prstClr val="black"/>
                </a:solidFill>
              </a:rPr>
              <a:t>(E. </a:t>
            </a:r>
            <a:r>
              <a:rPr lang="it-IT" sz="1800" dirty="0" err="1">
                <a:solidFill>
                  <a:prstClr val="black"/>
                </a:solidFill>
              </a:rPr>
              <a:t>Sapir</a:t>
            </a:r>
            <a:r>
              <a:rPr lang="it-IT" sz="1800" dirty="0">
                <a:solidFill>
                  <a:prstClr val="black"/>
                </a:solidFill>
              </a:rPr>
              <a:t>).</a:t>
            </a:r>
          </a:p>
          <a:p>
            <a:endParaRPr lang="it-IT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4384" y="2492896"/>
            <a:ext cx="2101842" cy="13681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CasellaDiTesto 3"/>
          <p:cNvSpPr txBox="1"/>
          <p:nvPr/>
        </p:nvSpPr>
        <p:spPr>
          <a:xfrm>
            <a:off x="4572000" y="648866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>
                <a:solidFill>
                  <a:prstClr val="black"/>
                </a:solidFill>
              </a:rPr>
              <a:t>46</a:t>
            </a:r>
            <a:endParaRPr lang="it-IT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60510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it-IT" sz="3200" dirty="0" smtClean="0"/>
              <a:t>CANALI DELLA COMUNICAZIONE NON VERBALE</a:t>
            </a:r>
            <a:endParaRPr lang="it-IT" sz="32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07504" y="908720"/>
            <a:ext cx="9036496" cy="5688632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it-IT" sz="1800" b="1" dirty="0" smtClean="0">
                <a:solidFill>
                  <a:prstClr val="black"/>
                </a:solidFill>
              </a:rPr>
              <a:t>Vocale:</a:t>
            </a:r>
            <a:endParaRPr lang="it-IT" sz="1800" dirty="0">
              <a:solidFill>
                <a:prstClr val="black"/>
              </a:solidFill>
            </a:endParaRPr>
          </a:p>
          <a:p>
            <a:pPr lvl="0"/>
            <a:r>
              <a:rPr lang="it-IT" sz="1800" u="sng" dirty="0">
                <a:solidFill>
                  <a:prstClr val="black"/>
                </a:solidFill>
              </a:rPr>
              <a:t>Extralinguistico</a:t>
            </a:r>
            <a:r>
              <a:rPr lang="it-IT" sz="1800" dirty="0">
                <a:solidFill>
                  <a:prstClr val="black"/>
                </a:solidFill>
              </a:rPr>
              <a:t>: fattori anatomici permanenti o semi-permanenti</a:t>
            </a:r>
          </a:p>
          <a:p>
            <a:pPr lvl="0"/>
            <a:r>
              <a:rPr lang="it-IT" sz="1800" u="sng" dirty="0">
                <a:solidFill>
                  <a:prstClr val="black"/>
                </a:solidFill>
              </a:rPr>
              <a:t>Paralinguistico</a:t>
            </a:r>
            <a:r>
              <a:rPr lang="it-IT" sz="1800" dirty="0">
                <a:solidFill>
                  <a:prstClr val="black"/>
                </a:solidFill>
              </a:rPr>
              <a:t>: </a:t>
            </a:r>
            <a:r>
              <a:rPr lang="it-IT" sz="1800" dirty="0" smtClean="0">
                <a:solidFill>
                  <a:prstClr val="black"/>
                </a:solidFill>
              </a:rPr>
              <a:t>proprietà </a:t>
            </a:r>
            <a:r>
              <a:rPr lang="it-IT" sz="1800" dirty="0">
                <a:solidFill>
                  <a:prstClr val="black"/>
                </a:solidFill>
              </a:rPr>
              <a:t>acustiche transitorie, ritmo, velocità dell’eloquio, ripetizioni, pause piene e vuote, enfasi, toni ascendenti e discendenti; riflessi (starnuto, tosse, sbadiglio…); </a:t>
            </a:r>
            <a:r>
              <a:rPr lang="it-IT" sz="1800" dirty="0" err="1">
                <a:solidFill>
                  <a:prstClr val="black"/>
                </a:solidFill>
              </a:rPr>
              <a:t>caratterizzatori</a:t>
            </a:r>
            <a:r>
              <a:rPr lang="it-IT" sz="1800" dirty="0">
                <a:solidFill>
                  <a:prstClr val="black"/>
                </a:solidFill>
              </a:rPr>
              <a:t> vocali (riso, pianto, singhiozzo…); altre </a:t>
            </a:r>
            <a:r>
              <a:rPr lang="it-IT" sz="1800" dirty="0" smtClean="0">
                <a:solidFill>
                  <a:prstClr val="black"/>
                </a:solidFill>
              </a:rPr>
              <a:t>vocalizzazioni del parlato…</a:t>
            </a:r>
          </a:p>
          <a:p>
            <a:pPr marL="0" lvl="0" indent="0">
              <a:buNone/>
            </a:pPr>
            <a:endParaRPr lang="it-IT" sz="1800" b="1" dirty="0" smtClean="0">
              <a:solidFill>
                <a:prstClr val="black"/>
              </a:solidFill>
            </a:endParaRPr>
          </a:p>
          <a:p>
            <a:pPr marL="0" lvl="0" indent="0">
              <a:buNone/>
            </a:pPr>
            <a:endParaRPr lang="it-IT" sz="1800" b="1" dirty="0" smtClean="0">
              <a:solidFill>
                <a:prstClr val="black"/>
              </a:solidFill>
            </a:endParaRPr>
          </a:p>
          <a:p>
            <a:pPr marL="0" lvl="0" indent="0">
              <a:buNone/>
            </a:pPr>
            <a:r>
              <a:rPr lang="it-IT" sz="1800" b="1" dirty="0" smtClean="0">
                <a:solidFill>
                  <a:prstClr val="black"/>
                </a:solidFill>
              </a:rPr>
              <a:t>Non </a:t>
            </a:r>
            <a:r>
              <a:rPr lang="it-IT" sz="1800" b="1" dirty="0">
                <a:solidFill>
                  <a:prstClr val="black"/>
                </a:solidFill>
              </a:rPr>
              <a:t>vocale / visivo</a:t>
            </a:r>
          </a:p>
          <a:p>
            <a:pPr marL="0" lvl="0" indent="0">
              <a:buNone/>
            </a:pPr>
            <a:r>
              <a:rPr lang="it-IT" sz="1800" b="1" dirty="0">
                <a:solidFill>
                  <a:prstClr val="black"/>
                </a:solidFill>
              </a:rPr>
              <a:t>Cinesica:</a:t>
            </a:r>
          </a:p>
          <a:p>
            <a:pPr lvl="0"/>
            <a:r>
              <a:rPr lang="it-IT" sz="1800" dirty="0">
                <a:solidFill>
                  <a:prstClr val="black"/>
                </a:solidFill>
              </a:rPr>
              <a:t>Mimica facciale: aree frontale, mediana, inferiore; sorriso…</a:t>
            </a:r>
          </a:p>
          <a:p>
            <a:pPr lvl="0"/>
            <a:r>
              <a:rPr lang="it-IT" sz="1800" dirty="0">
                <a:solidFill>
                  <a:prstClr val="black"/>
                </a:solidFill>
              </a:rPr>
              <a:t>Sguardo, contatto oculare</a:t>
            </a:r>
          </a:p>
          <a:p>
            <a:pPr lvl="0"/>
            <a:r>
              <a:rPr lang="it-IT" sz="1800" dirty="0">
                <a:solidFill>
                  <a:prstClr val="black"/>
                </a:solidFill>
              </a:rPr>
              <a:t>Gesti (simbolici o emblemi; illustratori o iconici; regolatori interazione; emotivi; di adattamento – P. </a:t>
            </a:r>
            <a:r>
              <a:rPr lang="it-IT" sz="1800" dirty="0" err="1">
                <a:solidFill>
                  <a:prstClr val="black"/>
                </a:solidFill>
              </a:rPr>
              <a:t>Ekman</a:t>
            </a:r>
            <a:r>
              <a:rPr lang="it-IT" sz="1800" dirty="0">
                <a:solidFill>
                  <a:prstClr val="black"/>
                </a:solidFill>
              </a:rPr>
              <a:t>, W. </a:t>
            </a:r>
            <a:r>
              <a:rPr lang="it-IT" sz="1800" dirty="0" err="1">
                <a:solidFill>
                  <a:prstClr val="black"/>
                </a:solidFill>
              </a:rPr>
              <a:t>Friesen</a:t>
            </a:r>
            <a:r>
              <a:rPr lang="it-IT" sz="1800" dirty="0">
                <a:solidFill>
                  <a:prstClr val="black"/>
                </a:solidFill>
              </a:rPr>
              <a:t>, 1972)</a:t>
            </a:r>
          </a:p>
          <a:p>
            <a:pPr lvl="0"/>
            <a:r>
              <a:rPr lang="it-IT" sz="1800" dirty="0">
                <a:solidFill>
                  <a:prstClr val="black"/>
                </a:solidFill>
              </a:rPr>
              <a:t>Postura («canale di dispersione»)</a:t>
            </a:r>
          </a:p>
          <a:p>
            <a:pPr marL="0" lvl="0" indent="0">
              <a:buNone/>
            </a:pPr>
            <a:r>
              <a:rPr lang="it-IT" sz="1800" b="1" dirty="0" smtClean="0">
                <a:solidFill>
                  <a:prstClr val="black"/>
                </a:solidFill>
              </a:rPr>
              <a:t>Prossemico/</a:t>
            </a:r>
            <a:r>
              <a:rPr lang="it-IT" sz="1800" b="1" dirty="0" err="1" smtClean="0">
                <a:solidFill>
                  <a:prstClr val="black"/>
                </a:solidFill>
              </a:rPr>
              <a:t>aptico</a:t>
            </a:r>
            <a:r>
              <a:rPr lang="it-IT" sz="1800" b="1" dirty="0">
                <a:solidFill>
                  <a:prstClr val="black"/>
                </a:solidFill>
              </a:rPr>
              <a:t>: </a:t>
            </a:r>
            <a:r>
              <a:rPr lang="it-IT" sz="1800" dirty="0">
                <a:solidFill>
                  <a:prstClr val="black"/>
                </a:solidFill>
              </a:rPr>
              <a:t>territorialità, contatto corporeo, distanza e orientamento spaziale</a:t>
            </a:r>
            <a:endParaRPr lang="it-IT" sz="1800" b="1" dirty="0">
              <a:solidFill>
                <a:prstClr val="black"/>
              </a:solidFill>
            </a:endParaRPr>
          </a:p>
          <a:p>
            <a:pPr lvl="0"/>
            <a:endParaRPr lang="it-IT" sz="2400" dirty="0">
              <a:solidFill>
                <a:prstClr val="black"/>
              </a:solidFill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2924944"/>
            <a:ext cx="3676650" cy="1042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CasellaDiTesto 3"/>
          <p:cNvSpPr txBox="1"/>
          <p:nvPr/>
        </p:nvSpPr>
        <p:spPr>
          <a:xfrm>
            <a:off x="4427984" y="652534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>
                <a:solidFill>
                  <a:prstClr val="black"/>
                </a:solidFill>
              </a:rPr>
              <a:t>47</a:t>
            </a:r>
            <a:endParaRPr lang="it-IT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92284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Autofit/>
          </a:bodyPr>
          <a:lstStyle/>
          <a:p>
            <a:r>
              <a:rPr lang="it-IT" sz="3200" dirty="0" smtClean="0"/>
              <a:t>FUNZIONI DELLA COMUNICAZIONE NON VERBALE</a:t>
            </a:r>
            <a:endParaRPr lang="it-IT" sz="32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07504" y="1124744"/>
            <a:ext cx="8928992" cy="5400600"/>
          </a:xfrm>
        </p:spPr>
        <p:txBody>
          <a:bodyPr>
            <a:normAutofit/>
          </a:bodyPr>
          <a:lstStyle/>
          <a:p>
            <a:pPr lvl="0"/>
            <a:r>
              <a:rPr lang="it-IT" sz="2000" dirty="0" smtClean="0">
                <a:solidFill>
                  <a:prstClr val="black"/>
                </a:solidFill>
              </a:rPr>
              <a:t>Prosodica (sorregge e conferma quanto affermato oralmente)</a:t>
            </a:r>
            <a:endParaRPr lang="it-IT" sz="2000" dirty="0">
              <a:solidFill>
                <a:prstClr val="black"/>
              </a:solidFill>
            </a:endParaRPr>
          </a:p>
          <a:p>
            <a:pPr lvl="0"/>
            <a:r>
              <a:rPr lang="it-IT" sz="2000" dirty="0">
                <a:solidFill>
                  <a:prstClr val="black"/>
                </a:solidFill>
              </a:rPr>
              <a:t>Espressiva</a:t>
            </a:r>
          </a:p>
          <a:p>
            <a:pPr lvl="0"/>
            <a:r>
              <a:rPr lang="it-IT" sz="2000" dirty="0">
                <a:solidFill>
                  <a:prstClr val="black"/>
                </a:solidFill>
              </a:rPr>
              <a:t>Relazionale</a:t>
            </a:r>
          </a:p>
          <a:p>
            <a:pPr lvl="0"/>
            <a:r>
              <a:rPr lang="it-IT" sz="2000" dirty="0" smtClean="0">
                <a:solidFill>
                  <a:prstClr val="black"/>
                </a:solidFill>
              </a:rPr>
              <a:t>Metacomunicativa (fornisce indicazioni supplementari su una precedente comunicazione, specificandola)</a:t>
            </a:r>
          </a:p>
          <a:p>
            <a:pPr lvl="0"/>
            <a:endParaRPr lang="it-IT" sz="2000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r>
              <a:rPr lang="it-IT" sz="2000" dirty="0" smtClean="0">
                <a:solidFill>
                  <a:prstClr val="black"/>
                </a:solidFill>
              </a:rPr>
              <a:t>RAGIONI DELLA SUA IMPORTANZA:</a:t>
            </a:r>
          </a:p>
          <a:p>
            <a:pPr lvl="0"/>
            <a:r>
              <a:rPr lang="it-IT" sz="2000" dirty="0">
                <a:solidFill>
                  <a:prstClr val="black"/>
                </a:solidFill>
              </a:rPr>
              <a:t>Non può essere evitata</a:t>
            </a:r>
          </a:p>
          <a:p>
            <a:pPr lvl="0"/>
            <a:r>
              <a:rPr lang="it-IT" sz="2000" dirty="0" smtClean="0">
                <a:solidFill>
                  <a:prstClr val="black"/>
                </a:solidFill>
              </a:rPr>
              <a:t>Generalmente è ritenuta maggiormente efficace </a:t>
            </a:r>
            <a:r>
              <a:rPr lang="it-IT" sz="2000" dirty="0">
                <a:solidFill>
                  <a:prstClr val="black"/>
                </a:solidFill>
              </a:rPr>
              <a:t>o affidabile</a:t>
            </a:r>
          </a:p>
          <a:p>
            <a:pPr lvl="0"/>
            <a:r>
              <a:rPr lang="it-IT" sz="2000" dirty="0">
                <a:solidFill>
                  <a:prstClr val="black"/>
                </a:solidFill>
              </a:rPr>
              <a:t>Può essere fonte di profonde incomprensioni, soprattutto quando la </a:t>
            </a:r>
            <a:r>
              <a:rPr lang="it-IT" sz="2000" dirty="0" smtClean="0">
                <a:solidFill>
                  <a:prstClr val="black"/>
                </a:solidFill>
              </a:rPr>
              <a:t>comunicazione orale </a:t>
            </a:r>
            <a:r>
              <a:rPr lang="it-IT" sz="2000" dirty="0">
                <a:solidFill>
                  <a:prstClr val="black"/>
                </a:solidFill>
              </a:rPr>
              <a:t>risulta carente</a:t>
            </a:r>
          </a:p>
          <a:p>
            <a:pPr lvl="0"/>
            <a:r>
              <a:rPr lang="it-IT" sz="2000" dirty="0">
                <a:solidFill>
                  <a:prstClr val="black"/>
                </a:solidFill>
              </a:rPr>
              <a:t>Particolarmente importante nelle situazioni di comunicazione interculturale</a:t>
            </a:r>
          </a:p>
          <a:p>
            <a:pPr lvl="0"/>
            <a:endParaRPr lang="it-IT" sz="2000" dirty="0">
              <a:solidFill>
                <a:prstClr val="black"/>
              </a:solidFill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4499992" y="652534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>
                <a:solidFill>
                  <a:prstClr val="black"/>
                </a:solidFill>
              </a:rPr>
              <a:t>48</a:t>
            </a:r>
            <a:endParaRPr lang="it-IT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14034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PROBLEMI DI COMPRENSIONE: PARZIALE, INSUFFICIENTE, DISTORTA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1412776"/>
            <a:ext cx="9144000" cy="5040560"/>
          </a:xfrm>
        </p:spPr>
        <p:txBody>
          <a:bodyPr/>
          <a:lstStyle/>
          <a:p>
            <a:pPr lvl="0"/>
            <a:r>
              <a:rPr lang="it-IT" sz="2200" dirty="0">
                <a:solidFill>
                  <a:prstClr val="black"/>
                </a:solidFill>
              </a:rPr>
              <a:t>Incertezza e ambivalenza del messaggio</a:t>
            </a:r>
          </a:p>
          <a:p>
            <a:pPr lvl="0"/>
            <a:r>
              <a:rPr lang="it-IT" sz="2200" dirty="0">
                <a:solidFill>
                  <a:prstClr val="black"/>
                </a:solidFill>
              </a:rPr>
              <a:t>Canale disturbato</a:t>
            </a:r>
          </a:p>
          <a:p>
            <a:pPr lvl="0"/>
            <a:r>
              <a:rPr lang="it-IT" sz="2200" dirty="0">
                <a:solidFill>
                  <a:prstClr val="black"/>
                </a:solidFill>
              </a:rPr>
              <a:t>Egocentrismo cognitivo</a:t>
            </a:r>
          </a:p>
          <a:p>
            <a:pPr lvl="0"/>
            <a:r>
              <a:rPr lang="it-IT" sz="2200" dirty="0">
                <a:solidFill>
                  <a:prstClr val="black"/>
                </a:solidFill>
              </a:rPr>
              <a:t>Complessità e multidimensionalità dei codici</a:t>
            </a:r>
          </a:p>
          <a:p>
            <a:pPr lvl="0"/>
            <a:r>
              <a:rPr lang="it-IT" sz="2200" dirty="0">
                <a:solidFill>
                  <a:prstClr val="black"/>
                </a:solidFill>
              </a:rPr>
              <a:t>Connotazione e denotazione che si sovrappongono</a:t>
            </a:r>
          </a:p>
          <a:p>
            <a:pPr lvl="0"/>
            <a:r>
              <a:rPr lang="it-IT" sz="2200" dirty="0">
                <a:solidFill>
                  <a:prstClr val="black"/>
                </a:solidFill>
              </a:rPr>
              <a:t>Sottocodici s’intrecciano ai codici</a:t>
            </a:r>
          </a:p>
          <a:p>
            <a:pPr lvl="0"/>
            <a:r>
              <a:rPr lang="it-IT" sz="2200" dirty="0">
                <a:solidFill>
                  <a:prstClr val="black"/>
                </a:solidFill>
              </a:rPr>
              <a:t>Registri e dialetti</a:t>
            </a:r>
          </a:p>
          <a:p>
            <a:pPr lvl="0"/>
            <a:r>
              <a:rPr lang="it-IT" sz="2200" dirty="0">
                <a:solidFill>
                  <a:prstClr val="black"/>
                </a:solidFill>
              </a:rPr>
              <a:t>Canali non verbali che smentiscono quelli verbali</a:t>
            </a:r>
          </a:p>
          <a:p>
            <a:pPr lvl="0"/>
            <a:r>
              <a:rPr lang="it-IT" sz="2200" dirty="0">
                <a:solidFill>
                  <a:prstClr val="black"/>
                </a:solidFill>
              </a:rPr>
              <a:t>Credenze, valori, modelli di comportamento, inclinazione, socializzazione, modi di pensare e percepire la realtà, senso del ruolo, proiezioni di sé e dell’altro, schemi di riferimento diversi…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4499992" y="652534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>
                <a:solidFill>
                  <a:prstClr val="black"/>
                </a:solidFill>
              </a:rPr>
              <a:t>49</a:t>
            </a:r>
            <a:endParaRPr lang="it-IT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1564768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3_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4_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410</Words>
  <Application>Microsoft Office PowerPoint</Application>
  <PresentationFormat>Presentazione su schermo (4:3)</PresentationFormat>
  <Paragraphs>51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4</vt:i4>
      </vt:variant>
      <vt:variant>
        <vt:lpstr>Titoli diapositive</vt:lpstr>
      </vt:variant>
      <vt:variant>
        <vt:i4>4</vt:i4>
      </vt:variant>
    </vt:vector>
  </HeadingPairs>
  <TitlesOfParts>
    <vt:vector size="8" baseType="lpstr">
      <vt:lpstr>1_Tema di Office</vt:lpstr>
      <vt:lpstr>2_Tema di Office</vt:lpstr>
      <vt:lpstr>3_Tema di Office</vt:lpstr>
      <vt:lpstr>4_Tema di Office</vt:lpstr>
      <vt:lpstr>COMUNICAZIONE VERBALE E NON VERBALE</vt:lpstr>
      <vt:lpstr>CANALI DELLA COMUNICAZIONE NON VERBALE</vt:lpstr>
      <vt:lpstr>FUNZIONI DELLA COMUNICAZIONE NON VERBALE</vt:lpstr>
      <vt:lpstr>PROBLEMI DI COMPRENSIONE: PARZIALE, INSUFFICIENTE, DISTORTA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COMUNICAZIONE VERBALE E NON VERBALE</dc:title>
  <dc:creator>Elena</dc:creator>
  <cp:lastModifiedBy>Elena</cp:lastModifiedBy>
  <cp:revision>1</cp:revision>
  <dcterms:created xsi:type="dcterms:W3CDTF">2020-04-16T13:27:09Z</dcterms:created>
  <dcterms:modified xsi:type="dcterms:W3CDTF">2020-04-16T13:30:01Z</dcterms:modified>
</cp:coreProperties>
</file>