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65" r:id="rId2"/>
    <p:sldId id="342" r:id="rId3"/>
    <p:sldId id="336" r:id="rId4"/>
    <p:sldId id="331" r:id="rId5"/>
    <p:sldId id="343" r:id="rId6"/>
    <p:sldId id="363" r:id="rId7"/>
    <p:sldId id="366" r:id="rId8"/>
    <p:sldId id="364" r:id="rId9"/>
    <p:sldId id="367" r:id="rId10"/>
    <p:sldId id="354" r:id="rId11"/>
    <p:sldId id="344" r:id="rId12"/>
    <p:sldId id="345" r:id="rId13"/>
    <p:sldId id="368" r:id="rId14"/>
    <p:sldId id="369" r:id="rId15"/>
    <p:sldId id="370" r:id="rId16"/>
    <p:sldId id="355" r:id="rId17"/>
    <p:sldId id="371" r:id="rId18"/>
    <p:sldId id="346" r:id="rId19"/>
    <p:sldId id="356" r:id="rId20"/>
    <p:sldId id="357" r:id="rId21"/>
    <p:sldId id="358" r:id="rId22"/>
    <p:sldId id="359" r:id="rId23"/>
    <p:sldId id="347" r:id="rId24"/>
    <p:sldId id="348" r:id="rId25"/>
    <p:sldId id="349" r:id="rId26"/>
    <p:sldId id="350" r:id="rId27"/>
    <p:sldId id="362" r:id="rId28"/>
    <p:sldId id="360" r:id="rId29"/>
    <p:sldId id="361" r:id="rId30"/>
    <p:sldId id="372" r:id="rId31"/>
    <p:sldId id="374" r:id="rId32"/>
    <p:sldId id="351" r:id="rId33"/>
    <p:sldId id="373" r:id="rId34"/>
  </p:sldIdLst>
  <p:sldSz cx="9144000" cy="6858000" type="screen4x3"/>
  <p:notesSz cx="6858000" cy="9144000"/>
  <p:defaultTextStyle>
    <a:lvl1pPr marL="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024" autoAdjust="0"/>
  </p:normalViewPr>
  <p:slideViewPr>
    <p:cSldViewPr>
      <p:cViewPr varScale="1">
        <p:scale>
          <a:sx n="108" d="100"/>
          <a:sy n="108" d="100"/>
        </p:scale>
        <p:origin x="-61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it-IT" sz="1200"/>
            </a:lvl1pPr>
            <a:extLst/>
          </a:lstStyle>
          <a:p>
            <a:endParaRPr lang="it-IT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it-IT" sz="1200"/>
            </a:lvl1pPr>
            <a:extLst/>
          </a:lstStyle>
          <a:p>
            <a:fld id="{68F88C59-319B-4332-9A1D-2A62CFCB00D8}" type="datetimeFigureOut">
              <a:rPr lang="it-IT" smtClean="0"/>
              <a:pPr/>
              <a:t>18/05/19</a:t>
            </a:fld>
            <a:endParaRPr lang="it-IT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it-IT" sz="1200"/>
            </a:lvl1pPr>
            <a:extLst/>
          </a:lstStyle>
          <a:p>
            <a:endParaRPr lang="it-IT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it-IT" sz="1200"/>
            </a:lvl1pPr>
            <a:extLst/>
          </a:lstStyle>
          <a:p>
            <a:fld id="{B16A41B8-7DC3-4DB6-84E4-E105629EAA36}" type="slidenum">
              <a:rPr lang="it-IT" smtClean="0"/>
              <a:pPr/>
              <a:t>‹n.›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65070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it-IT" sz="1200"/>
            </a:lvl1pPr>
            <a:extLst/>
          </a:lstStyle>
          <a:p>
            <a:endParaRPr lang="it-IT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it-IT" sz="1200"/>
            </a:lvl1pPr>
            <a:extLst/>
          </a:lstStyle>
          <a:p>
            <a:fld id="{968B300D-05F0-4B43-940D-46DED5A791AD}" type="datetimeFigureOut">
              <a:rPr lang="it-IT"/>
              <a:pPr/>
              <a:t>18/05/19</a:t>
            </a:fld>
            <a:endParaRPr lang="it-IT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it-IT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it-IT" sz="1200"/>
            </a:lvl1pPr>
            <a:extLst/>
          </a:lstStyle>
          <a:p>
            <a:endParaRPr lang="it-IT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it-IT" sz="1200"/>
            </a:lvl1pPr>
            <a:extLst/>
          </a:lstStyle>
          <a:p>
            <a:fld id="{9B26CD33-4337-4529-948A-94F6960B2374}" type="slidenum">
              <a:rPr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0631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it-IT" smtClean="0"/>
              <a:pPr/>
              <a:t>3</a:t>
            </a:fld>
            <a:endParaRPr lang="it-IT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it-IT" smtClean="0"/>
              <a:pPr/>
              <a:t>4</a:t>
            </a:fld>
            <a:endParaRPr lang="it-IT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pertina 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 eaLnBrk="1" latinLnBrk="0" hangingPunct="1">
              <a:defRPr kumimoji="0" lang="it-IT"/>
            </a:lvl1pPr>
            <a:extLst/>
          </a:lstStyle>
          <a:p>
            <a:r>
              <a:rPr kumimoji="0" lang="it-IT"/>
              <a:t>Fare clic per inserire il titolo dell'album di foto</a:t>
            </a:r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it-IT"/>
            </a:pPr>
            <a:endParaRPr kumimoji="0" lang="it-IT" sz="3200" b="0" i="1" u="none" strike="noStrike" kern="0" cap="none" spc="0" normalizeH="0" baseline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it-IT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it-IT"/>
              <a:t>Fare clic per inserire la data e altri dettagli</a:t>
            </a:r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it-IT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foto orizzontali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it-IT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foto: 1 verticale e 2 orizzont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foto verticali con didasca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it-IT"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it-IT" sz="1600" baseline="0"/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it-IT" sz="1600" baseline="0"/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it-IT" sz="1600" baseline="0"/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foto orizzontali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it-IT" sz="1600" baseline="0"/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it-IT" sz="1600" baseline="0"/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it-IT" sz="1600" baseline="0"/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it-IT" sz="1600" baseline="0"/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foto verticali con didascalia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it-IT" sz="2400" baseline="0"/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foto: 1 verticale e 3 orizzont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foto: 3 verticali e 2 orizzont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foto: 3 verticali e 2 orizzont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foto quadrat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it-IT" sz="1800" i="0"/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foto quadrat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it-IT" sz="1800" i="0"/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it-IT" sz="1800" i="0"/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 foto orizzontal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it-IT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it-IT" sz="1800" i="0"/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pPr eaLnBrk="1" latinLnBrk="0" hangingPunct="1"/>
            <a:r>
              <a:rPr kumimoji="0" lang="it-IT" smtClean="0"/>
              <a:t>Fare clic per modificare stile</a:t>
            </a:r>
            <a:endParaRPr kumimoji="0"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gli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rPr kumimoji="0" lang="it-IT"/>
              <a:pPr/>
              <a:t>18/05/19</a:t>
            </a:fld>
            <a:endParaRPr kumimoji="0" lang="it-IT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rPr kumimoji="0"/>
              <a:pPr/>
              <a:t>‹n.›</a:t>
            </a:fld>
            <a:endParaRPr kumimoji="0" lang="it-IT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1 foto vertical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it-IT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 foto orizzontale (schermo inter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kumimoji="0" lang="it-IT" i="0"/>
              <a:t>Fare clic sull'icona</a:t>
            </a:r>
            <a:r>
              <a:rPr kumimoji="0" lang="it-IT" i="0" baseline="0"/>
              <a:t> per inserire </a:t>
            </a:r>
            <a:r>
              <a:rPr kumimoji="0" lang="it-IT" i="0"/>
              <a:t>un'immagine a pagina intera</a:t>
            </a:r>
            <a:endParaRPr kumimoji="0" lang="it-IT" i="0" baseline="0"/>
          </a:p>
          <a:p>
            <a:pPr marL="0" marR="0" indent="0" algn="ctr">
              <a:buFontTx/>
              <a:buNone/>
            </a:pPr>
            <a:endParaRPr kumimoji="0" lang="it-IT" i="0"/>
          </a:p>
          <a:p>
            <a:pPr algn="ctr">
              <a:buFontTx/>
              <a:buNone/>
            </a:pPr>
            <a:endParaRPr kumimoji="0" lang="it-IT" i="0"/>
          </a:p>
          <a:p>
            <a:pPr algn="ctr">
              <a:buFontTx/>
              <a:buNone/>
            </a:pPr>
            <a:endParaRPr kumimoji="0" lang="it-IT" i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zione 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 eaLnBrk="1" latinLnBrk="0" hangingPunct="1">
              <a:defRPr kumimoji="0" lang="it-IT" baseline="0"/>
            </a:lvl1pPr>
            <a:extLst/>
          </a:lstStyle>
          <a:p>
            <a:r>
              <a:rPr kumimoji="0" lang="it-IT"/>
              <a:t>Fare clic per inserire il titolo di sezione</a:t>
            </a:r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 eaLnBrk="1" latinLnBrk="0" hangingPunct="1">
              <a:buFontTx/>
              <a:buNone/>
              <a:defRPr kumimoji="0" lang="it-IT" sz="1800"/>
            </a:lvl1pPr>
            <a:extLst/>
          </a:lstStyle>
          <a:p>
            <a:pPr lvl="0"/>
            <a:r>
              <a:rPr kumimoji="0" lang="it-IT"/>
              <a:t>Fare clic per inserire il sottotitolo</a:t>
            </a:r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 foto verticali con didasca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it-IT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it-IT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foto orizzontali con didasca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it-IT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it-IT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foto: 1 verticale e 1 orizzontal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it-IT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foto verticali con didasca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it-IT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kumimoji="0" lang="it-IT" smtClean="0"/>
              <a:t>Trascinare l'immagine su un segnaposto o fare clic sull'icona per aggiungerla</a:t>
            </a:r>
            <a:endParaRPr kumimoji="0"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it-IT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it-IT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it-IT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it-IT"/>
              <a:t>Fare clic per inserire una didascalia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it-IT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pPr eaLnBrk="1" latinLnBrk="0" hangingPunct="1"/>
            <a:r>
              <a:rPr kumimoji="0" lang="it-IT" smtClean="0"/>
              <a:t>Fare clic per modificare stile</a:t>
            </a:r>
            <a:endParaRPr kumimoji="0" lang="en-US" smtClean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gli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lang="it-IT"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kumimoji="0" lang="it-IT" sz="1200">
                <a:solidFill>
                  <a:schemeClr val="tx2"/>
                </a:solidFill>
              </a:rPr>
              <a:pPr/>
              <a:t>18/05/19</a:t>
            </a:fld>
            <a:endParaRPr kumimoji="0" lang="it-IT" sz="120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lang="it-IT"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kumimoji="0" lang="it-IT" sz="120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lang="it-IT"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kumimoji="0" lang="it-IT" sz="1200">
                <a:solidFill>
                  <a:schemeClr val="tx2"/>
                </a:solidFill>
              </a:rPr>
              <a:pPr algn="r"/>
              <a:t>‹n.›</a:t>
            </a:fld>
            <a:endParaRPr kumimoji="0" lang="it-IT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it-IT"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 lang="it-IT">
          <a:solidFill>
            <a:schemeClr val="tx2"/>
          </a:solidFill>
        </a:defRPr>
      </a:lvl2pPr>
      <a:lvl3pPr eaLnBrk="1" latinLnBrk="0" hangingPunct="1">
        <a:defRPr kumimoji="0" lang="it-IT">
          <a:solidFill>
            <a:schemeClr val="tx2"/>
          </a:solidFill>
        </a:defRPr>
      </a:lvl3pPr>
      <a:lvl4pPr eaLnBrk="1" latinLnBrk="0" hangingPunct="1">
        <a:defRPr kumimoji="0" lang="it-IT">
          <a:solidFill>
            <a:schemeClr val="tx2"/>
          </a:solidFill>
        </a:defRPr>
      </a:lvl4pPr>
      <a:lvl5pPr eaLnBrk="1" latinLnBrk="0" hangingPunct="1">
        <a:defRPr kumimoji="0" lang="it-IT">
          <a:solidFill>
            <a:schemeClr val="tx2"/>
          </a:solidFill>
        </a:defRPr>
      </a:lvl5pPr>
      <a:lvl6pPr eaLnBrk="1" latinLnBrk="0" hangingPunct="1">
        <a:defRPr kumimoji="0" lang="it-IT">
          <a:solidFill>
            <a:schemeClr val="tx2"/>
          </a:solidFill>
        </a:defRPr>
      </a:lvl6pPr>
      <a:lvl7pPr eaLnBrk="1" latinLnBrk="0" hangingPunct="1">
        <a:defRPr kumimoji="0" lang="it-IT">
          <a:solidFill>
            <a:schemeClr val="tx2"/>
          </a:solidFill>
        </a:defRPr>
      </a:lvl7pPr>
      <a:lvl8pPr eaLnBrk="1" latinLnBrk="0" hangingPunct="1">
        <a:defRPr kumimoji="0" lang="it-IT">
          <a:solidFill>
            <a:schemeClr val="tx2"/>
          </a:solidFill>
        </a:defRPr>
      </a:lvl8pPr>
      <a:lvl9pPr eaLnBrk="1" latinLnBrk="0" hangingPunct="1">
        <a:defRPr kumimoji="0" lang="it-IT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it-IT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it-IT"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it-IT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it-IT"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it-IT"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it-IT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it-IT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it-IT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it-IT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it-IT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it-IT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it-IT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it-IT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it-IT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it-IT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it-IT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it-IT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it-IT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2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3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5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/>
          <p:cNvSpPr>
            <a:spLocks noGrp="1"/>
          </p:cNvSpPr>
          <p:nvPr>
            <p:ph type="pic" sz="quarter" idx="10"/>
          </p:nvPr>
        </p:nvSpPr>
        <p:spPr>
          <a:xfrm flipH="1">
            <a:off x="4648200" y="6858000"/>
            <a:ext cx="76200" cy="45719"/>
          </a:xfrm>
        </p:spPr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914400" y="5181600"/>
            <a:ext cx="7467600" cy="1295400"/>
          </a:xfrm>
        </p:spPr>
        <p:txBody>
          <a:bodyPr>
            <a:normAutofit/>
          </a:bodyPr>
          <a:lstStyle/>
          <a:p>
            <a:r>
              <a:rPr lang="it-IT" dirty="0" smtClean="0"/>
              <a:t>1)Carl </a:t>
            </a:r>
            <a:r>
              <a:rPr lang="it-IT" dirty="0" err="1"/>
              <a:t>Sandburg</a:t>
            </a:r>
            <a:r>
              <a:rPr lang="it-IT" dirty="0"/>
              <a:t>, «</a:t>
            </a:r>
            <a:r>
              <a:rPr lang="it-IT" dirty="0" err="1"/>
              <a:t>Skyscraper</a:t>
            </a:r>
            <a:r>
              <a:rPr lang="it-IT" dirty="0"/>
              <a:t>»</a:t>
            </a:r>
            <a:r>
              <a:rPr lang="it-IT" i="1" dirty="0"/>
              <a:t>, </a:t>
            </a:r>
            <a:r>
              <a:rPr lang="it-IT" dirty="0"/>
              <a:t>in </a:t>
            </a:r>
            <a:r>
              <a:rPr lang="it-IT" i="1" dirty="0"/>
              <a:t>Poems of the </a:t>
            </a:r>
            <a:r>
              <a:rPr lang="it-IT" i="1" dirty="0" err="1"/>
              <a:t>Midwest</a:t>
            </a:r>
            <a:r>
              <a:rPr lang="it-IT" i="1" dirty="0"/>
              <a:t>, </a:t>
            </a:r>
            <a:r>
              <a:rPr lang="it-IT" dirty="0"/>
              <a:t>The World Publishing </a:t>
            </a:r>
            <a:r>
              <a:rPr lang="it-IT" dirty="0" smtClean="0"/>
              <a:t>Company</a:t>
            </a:r>
            <a:r>
              <a:rPr lang="it-IT" dirty="0"/>
              <a:t>, New York 1946, p. 70 </a:t>
            </a:r>
          </a:p>
          <a:p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990600" y="1752600"/>
            <a:ext cx="7315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/>
              <a:t>«Di </a:t>
            </a:r>
            <a:r>
              <a:rPr lang="it-IT" sz="2400" dirty="0"/>
              <a:t>giorno il grattacielo si staglia nel fumo e nel sole ed ha un'anima</a:t>
            </a:r>
            <a:r>
              <a:rPr lang="it-IT" sz="2400" dirty="0" smtClean="0"/>
              <a:t>.</a:t>
            </a:r>
          </a:p>
          <a:p>
            <a:r>
              <a:rPr lang="it-IT" sz="2400" dirty="0" smtClean="0"/>
              <a:t>Prateria </a:t>
            </a:r>
            <a:r>
              <a:rPr lang="it-IT" sz="2400" dirty="0"/>
              <a:t>e valle, le strade della città, convogliano la folla dentro di lui e confondono le </a:t>
            </a:r>
            <a:r>
              <a:rPr lang="it-IT" sz="2400" dirty="0" smtClean="0"/>
              <a:t>strade </a:t>
            </a:r>
          </a:p>
          <a:p>
            <a:r>
              <a:rPr lang="it-IT" sz="2400" dirty="0" smtClean="0"/>
              <a:t>entro </a:t>
            </a:r>
            <a:r>
              <a:rPr lang="it-IT" sz="2400" dirty="0"/>
              <a:t>i suoi venti piani per poi restituirla alle praterie e alle </a:t>
            </a:r>
            <a:r>
              <a:rPr lang="it-IT" sz="2400" dirty="0" smtClean="0"/>
              <a:t>valli».       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453496942"/>
      </p:ext>
    </p:extLst>
  </p:cSld>
  <p:clrMapOvr>
    <a:masterClrMapping/>
  </p:clrMapOvr>
  <p:transition xmlns:p14="http://schemas.microsoft.com/office/powerpoint/2010/main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immagine 5" descr="Marin.Lower Manhattan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7" b="3687"/>
          <a:stretch>
            <a:fillRect/>
          </a:stretch>
        </p:blipFill>
        <p:spPr>
          <a:xfrm>
            <a:off x="914400" y="0"/>
            <a:ext cx="7467600" cy="6553200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11"/>
          </p:nvPr>
        </p:nvSpPr>
        <p:spPr>
          <a:xfrm>
            <a:off x="-1219200" y="6629400"/>
            <a:ext cx="11430000" cy="457200"/>
          </a:xfrm>
        </p:spPr>
        <p:txBody>
          <a:bodyPr/>
          <a:lstStyle/>
          <a:p>
            <a:r>
              <a:rPr lang="it-IT" dirty="0" smtClean="0"/>
              <a:t>8)MARIN. LOWER MANHATTAN. COMPOSITION DERIVED FROM TOP OF THE WOOLWORTH </a:t>
            </a:r>
            <a:r>
              <a:rPr lang="it-IT" dirty="0" err="1" smtClean="0"/>
              <a:t>Bd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59167154"/>
      </p:ext>
    </p:extLst>
  </p:cSld>
  <p:clrMapOvr>
    <a:masterClrMapping/>
  </p:clrMapOvr>
  <p:transition xmlns:p14="http://schemas.microsoft.com/office/powerpoint/2010/main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smtClean="0"/>
              <a:t>9)MARIN. WOOLWORTH BD</a:t>
            </a:r>
            <a:endParaRPr lang="it-IT" dirty="0"/>
          </a:p>
        </p:txBody>
      </p:sp>
      <p:pic>
        <p:nvPicPr>
          <p:cNvPr id="4" name="Picture 2" descr="Marin.Woolworth b.                                             00015615Macintosh HD                   ABA7815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5800" y="-76200"/>
            <a:ext cx="57562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93873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smtClean="0"/>
              <a:t>10)WOOLWORTH BD</a:t>
            </a:r>
            <a:endParaRPr lang="it-IT" dirty="0"/>
          </a:p>
        </p:txBody>
      </p:sp>
      <p:pic>
        <p:nvPicPr>
          <p:cNvPr id="4" name="Picture 2" descr="&#10;woolworth.jpg                                                  00000010Macintosh HD                   ABA7815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5778"/>
            <a:ext cx="4687888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19677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immagine 7"/>
          <p:cNvSpPr>
            <a:spLocks noGrp="1"/>
          </p:cNvSpPr>
          <p:nvPr>
            <p:ph type="pic" sz="quarter" idx="10"/>
          </p:nvPr>
        </p:nvSpPr>
        <p:spPr>
          <a:xfrm>
            <a:off x="4648200" y="5859780"/>
            <a:ext cx="45719" cy="45719"/>
          </a:xfrm>
        </p:spPr>
      </p:sp>
      <p:sp>
        <p:nvSpPr>
          <p:cNvPr id="9" name="Segnaposto testo 8"/>
          <p:cNvSpPr>
            <a:spLocks noGrp="1"/>
          </p:cNvSpPr>
          <p:nvPr>
            <p:ph type="body" sz="quarter" idx="11"/>
          </p:nvPr>
        </p:nvSpPr>
        <p:spPr>
          <a:xfrm>
            <a:off x="1371600" y="4800600"/>
            <a:ext cx="6858000" cy="1600200"/>
          </a:xfrm>
        </p:spPr>
        <p:txBody>
          <a:bodyPr/>
          <a:lstStyle/>
          <a:p>
            <a:r>
              <a:rPr lang="it-IT" dirty="0" smtClean="0"/>
              <a:t>11)1.E.E</a:t>
            </a:r>
            <a:r>
              <a:rPr lang="it-IT" dirty="0"/>
              <a:t>. </a:t>
            </a:r>
            <a:r>
              <a:rPr lang="it-IT" dirty="0" err="1"/>
              <a:t>Cummings</a:t>
            </a:r>
            <a:r>
              <a:rPr lang="it-IT" dirty="0"/>
              <a:t>, in «</a:t>
            </a:r>
            <a:r>
              <a:rPr lang="it-IT" dirty="0" err="1"/>
              <a:t>Vanity</a:t>
            </a:r>
            <a:r>
              <a:rPr lang="it-IT" dirty="0"/>
              <a:t> Fair», ottobre 1925.</a:t>
            </a:r>
            <a:r>
              <a:rPr lang="it-IT" b="1" dirty="0"/>
              <a:t> </a:t>
            </a:r>
            <a:r>
              <a:rPr lang="it-IT" dirty="0"/>
              <a:t>Riportato in </a:t>
            </a:r>
            <a:r>
              <a:rPr lang="it-IT" i="1" dirty="0"/>
              <a:t>E.E. </a:t>
            </a:r>
            <a:r>
              <a:rPr lang="it-IT" i="1" dirty="0" err="1"/>
              <a:t>Cummings</a:t>
            </a:r>
            <a:r>
              <a:rPr lang="it-IT" i="1" dirty="0"/>
              <a:t>: a </a:t>
            </a:r>
            <a:r>
              <a:rPr lang="it-IT" i="1" dirty="0" err="1" smtClean="0"/>
              <a:t>Miscellany</a:t>
            </a:r>
            <a:r>
              <a:rPr lang="it-IT" i="1" dirty="0"/>
              <a:t>, </a:t>
            </a:r>
            <a:r>
              <a:rPr lang="it-IT" dirty="0"/>
              <a:t>a cura di G. </a:t>
            </a:r>
            <a:r>
              <a:rPr lang="it-IT" dirty="0" err="1"/>
              <a:t>Firmage</a:t>
            </a:r>
            <a:r>
              <a:rPr lang="it-IT" dirty="0"/>
              <a:t>, Peter Owen, </a:t>
            </a:r>
            <a:r>
              <a:rPr lang="it-IT" dirty="0" err="1"/>
              <a:t>London</a:t>
            </a:r>
            <a:r>
              <a:rPr lang="it-IT" dirty="0"/>
              <a:t> 1966, pp. 112-3. </a:t>
            </a:r>
          </a:p>
        </p:txBody>
      </p:sp>
      <p:sp>
        <p:nvSpPr>
          <p:cNvPr id="10" name="Rettangolo 9"/>
          <p:cNvSpPr/>
          <p:nvPr/>
        </p:nvSpPr>
        <p:spPr>
          <a:xfrm>
            <a:off x="1295400" y="1859340"/>
            <a:ext cx="6781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/>
              <a:t>«</a:t>
            </a:r>
            <a:r>
              <a:rPr lang="it-IT" sz="2400" dirty="0" smtClean="0"/>
              <a:t>Chiunque </a:t>
            </a:r>
            <a:r>
              <a:rPr lang="it-IT" sz="2400" dirty="0"/>
              <a:t>si sia fermato dall’altra parte della strada di fronte al «Woolworth Building» e lo abbia osservato mentre serpeggia verso l’alto come un razzo pirotecnico [...] mi capirà quando dico che la grandezza della piazza è una </a:t>
            </a:r>
            <a:r>
              <a:rPr lang="it-IT" sz="2400" i="1" dirty="0"/>
              <a:t>sorta di</a:t>
            </a:r>
            <a:r>
              <a:rPr lang="it-IT" sz="2400" dirty="0"/>
              <a:t> </a:t>
            </a:r>
            <a:r>
              <a:rPr lang="it-IT" sz="2400" i="1" dirty="0"/>
              <a:t>libertà di </a:t>
            </a:r>
            <a:r>
              <a:rPr lang="it-IT" sz="2400" i="1" dirty="0" smtClean="0"/>
              <a:t>movimento</a:t>
            </a:r>
            <a:r>
              <a:rPr lang="it-IT" sz="2400" dirty="0" smtClean="0"/>
              <a:t>». (</a:t>
            </a:r>
            <a:r>
              <a:rPr lang="it-IT" sz="2400" i="1" dirty="0" smtClean="0"/>
              <a:t>Il </a:t>
            </a:r>
            <a:r>
              <a:rPr lang="it-IT" sz="2400" i="1" dirty="0"/>
              <a:t>corsivo è </a:t>
            </a:r>
            <a:r>
              <a:rPr lang="it-IT" sz="2400" i="1" dirty="0" smtClean="0"/>
              <a:t>mio</a:t>
            </a:r>
            <a:r>
              <a:rPr lang="it-IT" sz="2400" dirty="0" smtClean="0"/>
              <a:t>).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181532265"/>
      </p:ext>
    </p:extLst>
  </p:cSld>
  <p:clrMapOvr>
    <a:masterClrMapping/>
  </p:clrMapOvr>
  <p:transition xmlns:p14="http://schemas.microsoft.com/office/powerpoint/2010/main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/>
          <p:cNvSpPr>
            <a:spLocks noGrp="1"/>
          </p:cNvSpPr>
          <p:nvPr>
            <p:ph type="pic" sz="quarter" idx="10"/>
          </p:nvPr>
        </p:nvSpPr>
        <p:spPr>
          <a:xfrm>
            <a:off x="4495800" y="5562600"/>
            <a:ext cx="45719" cy="76200"/>
          </a:xfrm>
        </p:spPr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914400" y="5410200"/>
            <a:ext cx="7467600" cy="990600"/>
          </a:xfrm>
        </p:spPr>
        <p:txBody>
          <a:bodyPr/>
          <a:lstStyle/>
          <a:p>
            <a:r>
              <a:rPr lang="it-IT" dirty="0" smtClean="0"/>
              <a:t>11)2.E.E</a:t>
            </a:r>
            <a:r>
              <a:rPr lang="it-IT" dirty="0"/>
              <a:t>. </a:t>
            </a:r>
            <a:r>
              <a:rPr lang="it-IT" dirty="0" err="1"/>
              <a:t>Cummings</a:t>
            </a:r>
            <a:r>
              <a:rPr lang="it-IT" dirty="0"/>
              <a:t>, «ix», in </a:t>
            </a:r>
            <a:r>
              <a:rPr lang="it-IT" i="1" dirty="0" err="1"/>
              <a:t>Collected</a:t>
            </a:r>
            <a:r>
              <a:rPr lang="it-IT" i="1" dirty="0"/>
              <a:t> Poems </a:t>
            </a:r>
            <a:r>
              <a:rPr lang="it-IT" dirty="0"/>
              <a:t>(1913-35),</a:t>
            </a:r>
            <a:r>
              <a:rPr lang="it-IT" b="1" dirty="0"/>
              <a:t> </a:t>
            </a:r>
            <a:r>
              <a:rPr lang="it-IT" dirty="0" err="1"/>
              <a:t>Macgibbon</a:t>
            </a:r>
            <a:r>
              <a:rPr lang="it-IT" dirty="0"/>
              <a:t> and </a:t>
            </a:r>
            <a:r>
              <a:rPr lang="it-IT" dirty="0" err="1"/>
              <a:t>Kee</a:t>
            </a:r>
            <a:r>
              <a:rPr lang="it-IT" dirty="0"/>
              <a:t>, New York 1968, p. 20 </a:t>
            </a:r>
          </a:p>
        </p:txBody>
      </p:sp>
      <p:sp>
        <p:nvSpPr>
          <p:cNvPr id="5" name="Rettangolo 4"/>
          <p:cNvSpPr/>
          <p:nvPr/>
        </p:nvSpPr>
        <p:spPr>
          <a:xfrm>
            <a:off x="1143000" y="1828800"/>
            <a:ext cx="6477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/>
              <a:t>«Allo </a:t>
            </a:r>
            <a:r>
              <a:rPr lang="it-IT" sz="2400" dirty="0"/>
              <a:t>scoccare del fenomeno disumano delle 5 io mi scopro mentre mi decompongo dolcemente nella bocca di New York. Tra i suoi agili denti finanziari, spuntando delirante da gengive compiacenti, un boccone bellamente vaga galleggiando sulla mortifera saliva dell’industria. Il boccone è </a:t>
            </a:r>
            <a:r>
              <a:rPr lang="it-IT" sz="2400" dirty="0" smtClean="0"/>
              <a:t>l’io».</a:t>
            </a:r>
            <a:endParaRPr lang="it-IT" sz="2400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51459402"/>
      </p:ext>
    </p:extLst>
  </p:cSld>
  <p:clrMapOvr>
    <a:masterClrMapping/>
  </p:clrMapOvr>
  <p:transition xmlns:p14="http://schemas.microsoft.com/office/powerpoint/2010/main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914400" y="5334000"/>
            <a:ext cx="7467600" cy="1066800"/>
          </a:xfrm>
        </p:spPr>
        <p:txBody>
          <a:bodyPr/>
          <a:lstStyle/>
          <a:p>
            <a:r>
              <a:rPr lang="it-IT" dirty="0" smtClean="0"/>
              <a:t>11)3.E.E</a:t>
            </a:r>
            <a:r>
              <a:rPr lang="it-IT" dirty="0"/>
              <a:t>. </a:t>
            </a:r>
            <a:r>
              <a:rPr lang="it-IT" dirty="0" err="1"/>
              <a:t>Cummings</a:t>
            </a:r>
            <a:r>
              <a:rPr lang="it-IT" dirty="0"/>
              <a:t>, «ix», in </a:t>
            </a:r>
            <a:r>
              <a:rPr lang="it-IT" i="1" dirty="0" err="1"/>
              <a:t>Collected</a:t>
            </a:r>
            <a:r>
              <a:rPr lang="it-IT" i="1" dirty="0"/>
              <a:t> Poems </a:t>
            </a:r>
            <a:r>
              <a:rPr lang="it-IT" dirty="0"/>
              <a:t>(1913-35),</a:t>
            </a:r>
            <a:r>
              <a:rPr lang="it-IT" b="1" dirty="0"/>
              <a:t> </a:t>
            </a:r>
            <a:r>
              <a:rPr lang="it-IT" dirty="0" err="1"/>
              <a:t>Macgibbon</a:t>
            </a:r>
            <a:r>
              <a:rPr lang="it-IT" dirty="0"/>
              <a:t> and </a:t>
            </a:r>
            <a:r>
              <a:rPr lang="it-IT" dirty="0" err="1"/>
              <a:t>Kee</a:t>
            </a:r>
            <a:r>
              <a:rPr lang="it-IT" dirty="0"/>
              <a:t>, New York 1968, p. </a:t>
            </a:r>
            <a:r>
              <a:rPr lang="it-IT" dirty="0" smtClean="0"/>
              <a:t>21</a:t>
            </a:r>
            <a:endParaRPr lang="it-IT" dirty="0"/>
          </a:p>
          <a:p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2286000" y="282883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2400" dirty="0" smtClean="0"/>
              <a:t>«Nel </a:t>
            </a:r>
            <a:r>
              <a:rPr lang="it-IT" sz="2400" dirty="0"/>
              <a:t>soffice centro della lingua sta il Woolworth Building: una serena pasticca in forma di gustosa </a:t>
            </a:r>
            <a:r>
              <a:rPr lang="it-IT" sz="2400" dirty="0" err="1"/>
              <a:t>kinesis</a:t>
            </a:r>
            <a:r>
              <a:rPr lang="it-IT" sz="2400" dirty="0"/>
              <a:t> o di fragile saettante </a:t>
            </a:r>
            <a:r>
              <a:rPr lang="it-IT" sz="2400" dirty="0" smtClean="0"/>
              <a:t>losanga».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88135210"/>
      </p:ext>
    </p:extLst>
  </p:cSld>
  <p:clrMapOvr>
    <a:masterClrMapping/>
  </p:clrMapOvr>
  <p:transition xmlns:p14="http://schemas.microsoft.com/office/powerpoint/2010/main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257800" y="5867400"/>
            <a:ext cx="3505200" cy="533400"/>
          </a:xfrm>
        </p:spPr>
        <p:txBody>
          <a:bodyPr/>
          <a:lstStyle/>
          <a:p>
            <a:r>
              <a:rPr lang="it-IT" dirty="0" smtClean="0"/>
              <a:t>12)STORRS. FORMS IN SPACE</a:t>
            </a:r>
            <a:endParaRPr lang="it-IT" dirty="0"/>
          </a:p>
        </p:txBody>
      </p:sp>
      <p:pic>
        <p:nvPicPr>
          <p:cNvPr id="9" name="Segnaposto immagine 8" descr="largepage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" r="13"/>
          <a:stretch>
            <a:fillRect/>
          </a:stretch>
        </p:blipFill>
        <p:spPr>
          <a:xfrm>
            <a:off x="419375" y="-152400"/>
            <a:ext cx="4640305" cy="7162800"/>
          </a:xfrm>
        </p:spPr>
      </p:pic>
    </p:spTree>
    <p:extLst>
      <p:ext uri="{BB962C8B-B14F-4D97-AF65-F5344CB8AC3E}">
        <p14:creationId xmlns:p14="http://schemas.microsoft.com/office/powerpoint/2010/main" val="1169310574"/>
      </p:ext>
    </p:extLst>
  </p:cSld>
  <p:clrMapOvr>
    <a:masterClrMapping/>
  </p:clrMapOvr>
  <p:transition xmlns:p14="http://schemas.microsoft.com/office/powerpoint/2010/main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immagine 3"/>
          <p:cNvSpPr>
            <a:spLocks noGrp="1"/>
          </p:cNvSpPr>
          <p:nvPr>
            <p:ph type="pic" sz="quarter" idx="10"/>
          </p:nvPr>
        </p:nvSpPr>
        <p:spPr>
          <a:xfrm flipH="1" flipV="1">
            <a:off x="4648197" y="6248400"/>
            <a:ext cx="45719" cy="45719"/>
          </a:xfrm>
        </p:spPr>
      </p:sp>
      <p:sp>
        <p:nvSpPr>
          <p:cNvPr id="5" name="Segnaposto testo 4"/>
          <p:cNvSpPr>
            <a:spLocks noGrp="1"/>
          </p:cNvSpPr>
          <p:nvPr>
            <p:ph type="body" sz="quarter" idx="11"/>
          </p:nvPr>
        </p:nvSpPr>
        <p:spPr>
          <a:xfrm>
            <a:off x="914400" y="5562600"/>
            <a:ext cx="7315200" cy="1143000"/>
          </a:xfrm>
        </p:spPr>
        <p:txBody>
          <a:bodyPr/>
          <a:lstStyle/>
          <a:p>
            <a:r>
              <a:rPr lang="it-IT" dirty="0" smtClean="0"/>
              <a:t>13)William </a:t>
            </a:r>
            <a:r>
              <a:rPr lang="it-IT" dirty="0"/>
              <a:t>C. Williams, «To a </a:t>
            </a:r>
            <a:r>
              <a:rPr lang="it-IT" dirty="0" err="1"/>
              <a:t>Solitary</a:t>
            </a:r>
            <a:r>
              <a:rPr lang="it-IT" dirty="0"/>
              <a:t> </a:t>
            </a:r>
            <a:r>
              <a:rPr lang="it-IT" dirty="0" err="1"/>
              <a:t>Disciple</a:t>
            </a:r>
            <a:r>
              <a:rPr lang="it-IT" dirty="0"/>
              <a:t>»</a:t>
            </a:r>
            <a:r>
              <a:rPr lang="it-IT" i="1" dirty="0"/>
              <a:t>, </a:t>
            </a:r>
            <a:r>
              <a:rPr lang="it-IT" dirty="0"/>
              <a:t>in</a:t>
            </a:r>
            <a:r>
              <a:rPr lang="it-IT" i="1" dirty="0"/>
              <a:t> The </a:t>
            </a:r>
            <a:r>
              <a:rPr lang="it-IT" i="1" dirty="0" err="1"/>
              <a:t>Collected</a:t>
            </a:r>
            <a:r>
              <a:rPr lang="it-IT" i="1" dirty="0"/>
              <a:t> </a:t>
            </a:r>
            <a:r>
              <a:rPr lang="it-IT" i="1" dirty="0" err="1"/>
              <a:t>Earlier</a:t>
            </a:r>
            <a:r>
              <a:rPr lang="it-IT" i="1" dirty="0"/>
              <a:t> Poems, </a:t>
            </a:r>
            <a:r>
              <a:rPr lang="it-IT" dirty="0"/>
              <a:t>New York, </a:t>
            </a:r>
            <a:r>
              <a:rPr lang="it-IT" dirty="0" err="1" smtClean="0"/>
              <a:t>Macgibbon</a:t>
            </a:r>
            <a:r>
              <a:rPr lang="it-IT" dirty="0" smtClean="0"/>
              <a:t> </a:t>
            </a:r>
            <a:r>
              <a:rPr lang="it-IT" dirty="0"/>
              <a:t>and </a:t>
            </a:r>
            <a:r>
              <a:rPr lang="it-IT" dirty="0" err="1"/>
              <a:t>Kee</a:t>
            </a:r>
            <a:r>
              <a:rPr lang="it-IT" dirty="0"/>
              <a:t>, 1951, p. 167 </a:t>
            </a:r>
          </a:p>
          <a:p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2286000" y="2967335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2400" dirty="0"/>
              <a:t>«</a:t>
            </a:r>
            <a:r>
              <a:rPr lang="it-IT" sz="2400" dirty="0" smtClean="0"/>
              <a:t>Piuttosto comprendete</a:t>
            </a:r>
            <a:endParaRPr lang="it-IT" sz="2400" dirty="0"/>
          </a:p>
          <a:p>
            <a:r>
              <a:rPr lang="it-IT" sz="2400" dirty="0" smtClean="0"/>
              <a:t>come </a:t>
            </a:r>
            <a:r>
              <a:rPr lang="it-IT" sz="2400" dirty="0"/>
              <a:t>le </a:t>
            </a:r>
            <a:r>
              <a:rPr lang="it-IT" sz="2400" dirty="0" smtClean="0"/>
              <a:t>oscure</a:t>
            </a:r>
            <a:endParaRPr lang="it-IT" sz="2400" dirty="0"/>
          </a:p>
          <a:p>
            <a:r>
              <a:rPr lang="it-IT" sz="2400" dirty="0" smtClean="0"/>
              <a:t>linee convergenti</a:t>
            </a:r>
            <a:endParaRPr lang="it-IT" sz="2400" dirty="0"/>
          </a:p>
          <a:p>
            <a:r>
              <a:rPr lang="it-IT" sz="2400" dirty="0" smtClean="0"/>
              <a:t>della guglia</a:t>
            </a:r>
            <a:endParaRPr lang="it-IT" sz="2400" dirty="0"/>
          </a:p>
          <a:p>
            <a:r>
              <a:rPr lang="it-IT" sz="2400" dirty="0" smtClean="0"/>
              <a:t>si </a:t>
            </a:r>
            <a:r>
              <a:rPr lang="it-IT" sz="2400" dirty="0"/>
              <a:t>incontrano alla </a:t>
            </a:r>
            <a:r>
              <a:rPr lang="it-IT" sz="2400" dirty="0" smtClean="0"/>
              <a:t>sommità».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682096780"/>
      </p:ext>
    </p:extLst>
  </p:cSld>
  <p:clrMapOvr>
    <a:masterClrMapping/>
  </p:clrMapOvr>
  <p:transition xmlns:p14="http://schemas.microsoft.com/office/powerpoint/2010/main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smtClean="0"/>
              <a:t>14)O’KEFFE.FADIATOR BD</a:t>
            </a:r>
            <a:endParaRPr lang="it-IT" dirty="0"/>
          </a:p>
        </p:txBody>
      </p:sp>
      <p:pic>
        <p:nvPicPr>
          <p:cNvPr id="4" name="Picture 2" descr="radiator building.jpg                                          000148B7Macintosh HD                   ABA7815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10"/>
            <a:ext cx="5105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47202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immagine 3" descr="Keeffe.Shelton. spots5215_4079293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3" b="8953"/>
          <a:stretch>
            <a:fillRect/>
          </a:stretch>
        </p:blipFill>
        <p:spPr>
          <a:xfrm>
            <a:off x="457200" y="0"/>
            <a:ext cx="4640305" cy="6781800"/>
          </a:xfrm>
        </p:spPr>
      </p:pic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257800" y="5867400"/>
            <a:ext cx="4495800" cy="685800"/>
          </a:xfrm>
        </p:spPr>
        <p:txBody>
          <a:bodyPr/>
          <a:lstStyle/>
          <a:p>
            <a:r>
              <a:rPr lang="it-IT" dirty="0" smtClean="0"/>
              <a:t>14)2.KEEFFE. SHELTON WITH SUN SPOTS (1926)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84756493"/>
      </p:ext>
    </p:extLst>
  </p:cSld>
  <p:clrMapOvr>
    <a:masterClrMapping/>
  </p:clrMapOvr>
  <p:transition xmlns:p14="http://schemas.microsoft.com/office/powerpoint/2010/main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/>
          <p:cNvSpPr>
            <a:spLocks noGrp="1"/>
          </p:cNvSpPr>
          <p:nvPr>
            <p:ph type="pic" sz="quarter" idx="10"/>
          </p:nvPr>
        </p:nvSpPr>
        <p:spPr>
          <a:xfrm>
            <a:off x="609600" y="152400"/>
            <a:ext cx="7467600" cy="5600700"/>
          </a:xfrm>
        </p:spPr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smtClean="0"/>
              <a:t>2)STELLA. CONEY ISLAND</a:t>
            </a:r>
            <a:endParaRPr lang="it-IT" dirty="0"/>
          </a:p>
        </p:txBody>
      </p:sp>
      <p:pic>
        <p:nvPicPr>
          <p:cNvPr id="5" name="Picture 2" descr="Coney Island/Stella                                            00015AFEMacintosh HD                   ABA7815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-762000"/>
            <a:ext cx="7543800" cy="683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32560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immagine 3" descr="Keeffe. City Nightcitynight2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7" b="7557"/>
          <a:stretch>
            <a:fillRect/>
          </a:stretch>
        </p:blipFill>
        <p:spPr>
          <a:xfrm>
            <a:off x="419375" y="0"/>
            <a:ext cx="4640305" cy="6858000"/>
          </a:xfrm>
        </p:spPr>
      </p:pic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257800" y="6324600"/>
            <a:ext cx="3505200" cy="533400"/>
          </a:xfrm>
        </p:spPr>
        <p:txBody>
          <a:bodyPr/>
          <a:lstStyle/>
          <a:p>
            <a:r>
              <a:rPr lang="it-IT" dirty="0" smtClean="0"/>
              <a:t>14)3.KEEFFE. LAKE GEORGE WINDOW (1929)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22411303"/>
      </p:ext>
    </p:extLst>
  </p:cSld>
  <p:clrMapOvr>
    <a:masterClrMapping/>
  </p:clrMapOvr>
  <p:transition xmlns:p14="http://schemas.microsoft.com/office/powerpoint/2010/main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immagine 3" descr="Keeffe.NYStreetwithMoonCTB.1981.76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6" b="8456"/>
          <a:stretch>
            <a:fillRect/>
          </a:stretch>
        </p:blipFill>
        <p:spPr>
          <a:xfrm>
            <a:off x="419375" y="0"/>
            <a:ext cx="4640305" cy="6858000"/>
          </a:xfrm>
        </p:spPr>
      </p:pic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257800" y="6172200"/>
            <a:ext cx="3886200" cy="685800"/>
          </a:xfrm>
        </p:spPr>
        <p:txBody>
          <a:bodyPr/>
          <a:lstStyle/>
          <a:p>
            <a:r>
              <a:rPr lang="it-IT" dirty="0" smtClean="0"/>
              <a:t>14)4.KEEFFE. NEW YORK St WITH MOON (1925)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59542919"/>
      </p:ext>
    </p:extLst>
  </p:cSld>
  <p:clrMapOvr>
    <a:masterClrMapping/>
  </p:clrMapOvr>
  <p:transition xmlns:p14="http://schemas.microsoft.com/office/powerpoint/2010/main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immagine 5" descr="okeeffeastriverfromshelton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r="10000"/>
          <a:stretch>
            <a:fillRect/>
          </a:stretch>
        </p:blipFill>
        <p:spPr>
          <a:xfrm>
            <a:off x="76200" y="0"/>
            <a:ext cx="9067800" cy="6324600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11"/>
          </p:nvPr>
        </p:nvSpPr>
        <p:spPr>
          <a:xfrm>
            <a:off x="-57588" y="6400800"/>
            <a:ext cx="9201588" cy="647700"/>
          </a:xfrm>
        </p:spPr>
        <p:txBody>
          <a:bodyPr/>
          <a:lstStyle/>
          <a:p>
            <a:r>
              <a:rPr lang="it-IT" dirty="0" smtClean="0"/>
              <a:t>14)5.KEEKKE.EAST RIVER FROM THE 30° STORE OF THE SHELTON H.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14464493"/>
      </p:ext>
    </p:extLst>
  </p:cSld>
  <p:clrMapOvr>
    <a:masterClrMapping/>
  </p:clrMapOvr>
  <p:transition xmlns:p14="http://schemas.microsoft.com/office/powerpoint/2010/main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257800" y="3048000"/>
            <a:ext cx="3505200" cy="3810000"/>
          </a:xfrm>
        </p:spPr>
        <p:txBody>
          <a:bodyPr/>
          <a:lstStyle/>
          <a:p>
            <a:r>
              <a:rPr lang="it-IT" dirty="0" smtClean="0"/>
              <a:t>14)6.O’KEEFFE.SHELTON HOTEL</a:t>
            </a:r>
            <a:endParaRPr lang="it-IT" dirty="0"/>
          </a:p>
        </p:txBody>
      </p:sp>
      <p:pic>
        <p:nvPicPr>
          <p:cNvPr id="4" name="Picture 2" descr="Shelton Bd/O'Keeffe                                            00015AFEMacintosh HD                   ABA7815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936"/>
            <a:ext cx="5105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53667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257800" y="3048000"/>
            <a:ext cx="3505200" cy="3810000"/>
          </a:xfrm>
        </p:spPr>
        <p:txBody>
          <a:bodyPr/>
          <a:lstStyle/>
          <a:p>
            <a:r>
              <a:rPr lang="it-IT" dirty="0" smtClean="0"/>
              <a:t>14)7.O’KEEFFE.NEW YORK NIGHT</a:t>
            </a:r>
            <a:endParaRPr lang="it-IT" dirty="0"/>
          </a:p>
        </p:txBody>
      </p:sp>
      <p:pic>
        <p:nvPicPr>
          <p:cNvPr id="4" name="Picture 2" descr="New York,Night/O'Keeffe                                        00015AFEMacintosh HD                   ABA7815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5029200" cy="754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57783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smtClean="0"/>
              <a:t>14)8.O’KEEFFE. SKYSCRAPER (1926)</a:t>
            </a:r>
            <a:endParaRPr lang="it-IT" dirty="0"/>
          </a:p>
        </p:txBody>
      </p:sp>
      <p:pic>
        <p:nvPicPr>
          <p:cNvPr id="4" name="Picture 2" descr="Chrysler Bd/                                                   00015AFEMacintosh HD                   ABA7815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6781"/>
            <a:ext cx="5410200" cy="719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33160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immagine 9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Segnaposto testo 5"/>
          <p:cNvSpPr>
            <a:spLocks noGrp="1"/>
          </p:cNvSpPr>
          <p:nvPr>
            <p:ph type="body" sz="quarter" idx="15"/>
          </p:nvPr>
        </p:nvSpPr>
        <p:spPr>
          <a:xfrm>
            <a:off x="0" y="6096000"/>
            <a:ext cx="5943600" cy="762000"/>
          </a:xfrm>
        </p:spPr>
        <p:txBody>
          <a:bodyPr>
            <a:normAutofit fontScale="32500" lnSpcReduction="20000"/>
          </a:bodyPr>
          <a:lstStyle/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r>
              <a:rPr lang="it-IT" sz="5000" dirty="0" smtClean="0"/>
              <a:t>15)AULT. SULLIVAN St</a:t>
            </a:r>
            <a:endParaRPr lang="it-IT" sz="5000" dirty="0"/>
          </a:p>
        </p:txBody>
      </p:sp>
      <p:pic>
        <p:nvPicPr>
          <p:cNvPr id="11" name="Picture 2" descr="Sheer/                                                         00015AFEMacintosh HD                   ABA7815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455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4620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immagine 3" descr="Ault.SullivanStreet0f989611aa9687a05b9aaf92c9f94240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3" b="8103"/>
          <a:stretch>
            <a:fillRect/>
          </a:stretch>
        </p:blipFill>
        <p:spPr>
          <a:xfrm>
            <a:off x="1143000" y="76200"/>
            <a:ext cx="6781799" cy="6096000"/>
          </a:xfrm>
        </p:spPr>
      </p:pic>
      <p:sp>
        <p:nvSpPr>
          <p:cNvPr id="3" name="Segnaposto testo 2"/>
          <p:cNvSpPr>
            <a:spLocks noGrp="1"/>
          </p:cNvSpPr>
          <p:nvPr>
            <p:ph type="body" sz="quarter" idx="15"/>
          </p:nvPr>
        </p:nvSpPr>
        <p:spPr>
          <a:xfrm>
            <a:off x="1143000" y="6324600"/>
            <a:ext cx="6858000" cy="533400"/>
          </a:xfrm>
        </p:spPr>
        <p:txBody>
          <a:bodyPr>
            <a:normAutofit/>
          </a:bodyPr>
          <a:lstStyle/>
          <a:p>
            <a:r>
              <a:rPr lang="it-IT" dirty="0" smtClean="0"/>
              <a:t>16)AULT. SULLLIVAN St. ABSTRACTION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74323499"/>
      </p:ext>
    </p:extLst>
  </p:cSld>
  <p:clrMapOvr>
    <a:masterClrMapping/>
  </p:clrMapOvr>
  <p:transition xmlns:p14="http://schemas.microsoft.com/office/powerpoint/2010/main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immagine 3" descr="Keeffe.Flower500.jpg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0" b="8200"/>
          <a:stretch>
            <a:fillRect/>
          </a:stretch>
        </p:blipFill>
        <p:spPr>
          <a:xfrm>
            <a:off x="1143000" y="76200"/>
            <a:ext cx="6934199" cy="6096000"/>
          </a:xfrm>
        </p:spPr>
      </p:pic>
      <p:sp>
        <p:nvSpPr>
          <p:cNvPr id="3" name="Segnaposto testo 2"/>
          <p:cNvSpPr>
            <a:spLocks noGrp="1"/>
          </p:cNvSpPr>
          <p:nvPr>
            <p:ph type="body" sz="quarter" idx="15"/>
          </p:nvPr>
        </p:nvSpPr>
        <p:spPr>
          <a:xfrm>
            <a:off x="1066800" y="6248400"/>
            <a:ext cx="5181600" cy="609600"/>
          </a:xfrm>
        </p:spPr>
        <p:txBody>
          <a:bodyPr/>
          <a:lstStyle/>
          <a:p>
            <a:r>
              <a:rPr lang="it-IT" dirty="0" smtClean="0"/>
              <a:t>17)O’KEEFFE. FLOWER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85301597"/>
      </p:ext>
    </p:extLst>
  </p:cSld>
  <p:clrMapOvr>
    <a:masterClrMapping/>
  </p:clrMapOvr>
  <p:transition xmlns:p14="http://schemas.microsoft.com/office/powerpoint/2010/main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immagine 3" descr="Demuth.My Egypt920x920-1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5" b="8675"/>
          <a:stretch>
            <a:fillRect/>
          </a:stretch>
        </p:blipFill>
        <p:spPr>
          <a:xfrm>
            <a:off x="1219200" y="0"/>
            <a:ext cx="6629399" cy="6172200"/>
          </a:xfrm>
        </p:spPr>
      </p:pic>
      <p:sp>
        <p:nvSpPr>
          <p:cNvPr id="3" name="Segnaposto testo 2"/>
          <p:cNvSpPr>
            <a:spLocks noGrp="1"/>
          </p:cNvSpPr>
          <p:nvPr>
            <p:ph type="body" sz="quarter" idx="15"/>
          </p:nvPr>
        </p:nvSpPr>
        <p:spPr>
          <a:xfrm>
            <a:off x="3048000" y="6324600"/>
            <a:ext cx="3200400" cy="533400"/>
          </a:xfrm>
        </p:spPr>
        <p:txBody>
          <a:bodyPr>
            <a:normAutofit/>
          </a:bodyPr>
          <a:lstStyle/>
          <a:p>
            <a:r>
              <a:rPr lang="it-IT" dirty="0" smtClean="0"/>
              <a:t>DEMUTH. MY EGYPT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60287939"/>
      </p:ext>
    </p:extLst>
  </p:cSld>
  <p:clrMapOvr>
    <a:masterClrMapping/>
  </p:clrMapOvr>
  <p:transition xmlns:p14="http://schemas.microsoft.com/office/powerpoint/2010/main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390471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tretch>
            <a:fillRect/>
          </a:stretch>
        </p:blipFill>
        <p:spPr>
          <a:xfrm>
            <a:off x="457200" y="381000"/>
            <a:ext cx="4640263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pic>
        <p:nvPicPr>
          <p:cNvPr id="7" name="Picture 2" descr="Wyeth/Spring.jpg                                               00000002Macintosh HD                   ABA78158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711"/>
            <a:ext cx="51816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egnaposto testo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smtClean="0"/>
              <a:t>3)STELLA. SPRING</a:t>
            </a:r>
            <a:endParaRPr lang="it-IT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immagine 3" descr="Demuth-Figure5InGold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1" b="8771"/>
          <a:stretch>
            <a:fillRect/>
          </a:stretch>
        </p:blipFill>
        <p:spPr>
          <a:xfrm>
            <a:off x="2514601" y="685800"/>
            <a:ext cx="4267200" cy="4114800"/>
          </a:xfrm>
        </p:spPr>
      </p:pic>
      <p:sp>
        <p:nvSpPr>
          <p:cNvPr id="3" name="Segnaposto testo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it-IT" dirty="0" smtClean="0"/>
              <a:t>30) </a:t>
            </a:r>
            <a:r>
              <a:rPr lang="it-IT" dirty="0" err="1" smtClean="0"/>
              <a:t>Demuth</a:t>
            </a:r>
            <a:r>
              <a:rPr lang="it-IT" dirty="0" smtClean="0"/>
              <a:t>, </a:t>
            </a:r>
            <a:r>
              <a:rPr lang="it-IT" dirty="0" err="1" smtClean="0"/>
              <a:t>Number</a:t>
            </a:r>
            <a:r>
              <a:rPr lang="it-IT" dirty="0" smtClean="0"/>
              <a:t> </a:t>
            </a:r>
            <a:r>
              <a:rPr lang="it-IT" dirty="0" err="1" smtClean="0"/>
              <a:t>Five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48721903"/>
      </p:ext>
    </p:extLst>
  </p:cSld>
  <p:clrMapOvr>
    <a:masterClrMapping/>
  </p:clrMapOvr>
  <p:transition xmlns:p14="http://schemas.microsoft.com/office/powerpoint/2010/main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immagine 3" descr="images.jpe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6" b="8176"/>
          <a:stretch>
            <a:fillRect/>
          </a:stretch>
        </p:blipFill>
        <p:spPr>
          <a:xfrm>
            <a:off x="2743201" y="914400"/>
            <a:ext cx="3733800" cy="3886200"/>
          </a:xfrm>
        </p:spPr>
      </p:pic>
      <p:sp>
        <p:nvSpPr>
          <p:cNvPr id="3" name="Segnaposto testo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it-IT" dirty="0" smtClean="0"/>
              <a:t>32) </a:t>
            </a:r>
            <a:r>
              <a:rPr lang="it-IT" dirty="0" err="1" smtClean="0"/>
              <a:t>Demuth</a:t>
            </a:r>
            <a:r>
              <a:rPr lang="it-IT" dirty="0" smtClean="0"/>
              <a:t>, Towers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95748643"/>
      </p:ext>
    </p:extLst>
  </p:cSld>
  <p:clrMapOvr>
    <a:masterClrMapping/>
  </p:clrMapOvr>
  <p:transition xmlns:p14="http://schemas.microsoft.com/office/powerpoint/2010/main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Segnaposto testo 2"/>
          <p:cNvSpPr>
            <a:spLocks noGrp="1"/>
          </p:cNvSpPr>
          <p:nvPr>
            <p:ph type="body" sz="quarter" idx="15"/>
          </p:nvPr>
        </p:nvSpPr>
        <p:spPr>
          <a:xfrm>
            <a:off x="3276600" y="5791200"/>
            <a:ext cx="3124200" cy="381000"/>
          </a:xfrm>
        </p:spPr>
        <p:txBody>
          <a:bodyPr>
            <a:normAutofit fontScale="85000" lnSpcReduction="20000"/>
          </a:bodyPr>
          <a:lstStyle/>
          <a:p>
            <a:r>
              <a:rPr lang="it-IT" dirty="0" smtClean="0"/>
              <a:t>BROOKLYN BRIDGE 1890</a:t>
            </a:r>
            <a:endParaRPr lang="it-IT" dirty="0"/>
          </a:p>
        </p:txBody>
      </p:sp>
      <p:pic>
        <p:nvPicPr>
          <p:cNvPr id="4" name="Picture 2" descr="brooklyn bridge.jpg                                            000148B7Macintosh HD                   ABA7815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7200"/>
            <a:ext cx="9144000" cy="620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27058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immagine 5" descr="London Bridge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" r="2000"/>
          <a:stretch>
            <a:fillRect/>
          </a:stretch>
        </p:blipFill>
        <p:spPr/>
      </p:pic>
      <p:sp>
        <p:nvSpPr>
          <p:cNvPr id="5" name="Segnaposto testo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smtClean="0"/>
              <a:t>33, </a:t>
            </a:r>
            <a:r>
              <a:rPr lang="it-IT" dirty="0" err="1" smtClean="0"/>
              <a:t>London</a:t>
            </a:r>
            <a:r>
              <a:rPr lang="it-IT" dirty="0" smtClean="0"/>
              <a:t> Bridge (1905)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18184499"/>
      </p:ext>
    </p:extLst>
  </p:cSld>
  <p:clrMapOvr>
    <a:masterClrMapping/>
  </p:clrMapOvr>
  <p:transition xmlns:p14="http://schemas.microsoft.com/office/powerpoint/2010/main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ctangle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lum bright="20000" contrast="10000"/>
          </a:blip>
          <a:stretch>
            <a:fillRect/>
          </a:stretch>
        </p:blipFill>
        <p:spPr>
          <a:xfrm>
            <a:off x="304800" y="304800"/>
            <a:ext cx="4645152" cy="6172200"/>
          </a:xfrm>
          <a:prstGeom prst="rect">
            <a:avLst/>
          </a:prstGeom>
          <a:noFill/>
          <a:ln w="76200" cap="sq" cmpd="sng" algn="ctr">
            <a:solidFill>
              <a:schemeClr val="tx1"/>
            </a:solidFill>
            <a:prstDash val="solid"/>
            <a:miter lim="800000"/>
          </a:ln>
          <a:effectLst/>
        </p:spPr>
      </p:pic>
      <p:sp>
        <p:nvSpPr>
          <p:cNvPr id="3" name="W¥ل云玗İαЂÕØÚáÛ丫:Téxt Plàçèhòlðêr 表¥鷗字㌍_W 2"/>
          <p:cNvSpPr>
            <a:spLocks noGrp="1"/>
          </p:cNvSpPr>
          <p:nvPr>
            <p:ph type="body" sz="quarter" idx="11"/>
          </p:nvPr>
        </p:nvSpPr>
        <p:spPr/>
        <p:txBody>
          <a:bodyPr/>
          <a:lstStyle>
            <a:extLst/>
          </a:lstStyle>
          <a:p>
            <a:r>
              <a:rPr lang="it-IT" dirty="0" smtClean="0"/>
              <a:t>4)STELLA.NEW YORK INTERPRETED</a:t>
            </a:r>
          </a:p>
        </p:txBody>
      </p:sp>
      <p:pic>
        <p:nvPicPr>
          <p:cNvPr id="5" name="Picture 2" descr="Stella/Skyscrapers.jpg                                         00000002Macintosh HD                   ABA78158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4" y="-228600"/>
            <a:ext cx="50297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smtClean="0"/>
              <a:t>5)FLAT IRON BUILDING</a:t>
            </a:r>
            <a:endParaRPr lang="it-IT" dirty="0"/>
          </a:p>
        </p:txBody>
      </p:sp>
      <p:pic>
        <p:nvPicPr>
          <p:cNvPr id="4" name="Picture 3" descr="Flatiron Bd/Photo                                              00015AFEMacintosh HD                   ABA7815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0"/>
            <a:ext cx="5705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096532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257800" y="5715000"/>
            <a:ext cx="3886200" cy="685800"/>
          </a:xfrm>
        </p:spPr>
        <p:txBody>
          <a:bodyPr/>
          <a:lstStyle/>
          <a:p>
            <a:r>
              <a:rPr lang="it-IT" dirty="0" smtClean="0"/>
              <a:t>6)1.STELLA. MURO LUCANO (1931) </a:t>
            </a:r>
            <a:endParaRPr lang="it-IT" dirty="0"/>
          </a:p>
        </p:txBody>
      </p:sp>
      <p:pic>
        <p:nvPicPr>
          <p:cNvPr id="4" name="Picture 2" descr="Stella/Muro Lucano/tela.jpg                                    00000002Macintosh HD                   ABA7815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63100"/>
            <a:ext cx="5257800" cy="792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823384"/>
      </p:ext>
    </p:extLst>
  </p:cSld>
  <p:clrMapOvr>
    <a:masterClrMapping/>
  </p:clrMapOvr>
  <p:transition xmlns:p14="http://schemas.microsoft.com/office/powerpoint/2010/main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 dirty="0" smtClean="0"/>
              <a:t>6)2.J. Stella, </a:t>
            </a:r>
            <a:r>
              <a:rPr lang="it-IT" i="1" dirty="0" smtClean="0"/>
              <a:t>Scritti, </a:t>
            </a:r>
            <a:r>
              <a:rPr lang="it-IT" dirty="0" smtClean="0"/>
              <a:t>in I.B. </a:t>
            </a:r>
            <a:r>
              <a:rPr lang="it-IT" dirty="0" err="1"/>
              <a:t>Jaffe</a:t>
            </a:r>
            <a:r>
              <a:rPr lang="it-IT" dirty="0" smtClean="0"/>
              <a:t>, Harvard </a:t>
            </a:r>
            <a:r>
              <a:rPr lang="it-IT" dirty="0" err="1" smtClean="0"/>
              <a:t>University</a:t>
            </a:r>
            <a:r>
              <a:rPr lang="it-IT" dirty="0" smtClean="0"/>
              <a:t> Press, Cambridge 1970, </a:t>
            </a:r>
            <a:r>
              <a:rPr lang="it-IT" dirty="0"/>
              <a:t>p. 5 </a:t>
            </a:r>
          </a:p>
        </p:txBody>
      </p:sp>
      <p:sp>
        <p:nvSpPr>
          <p:cNvPr id="6" name="Rettangolo 5"/>
          <p:cNvSpPr/>
          <p:nvPr/>
        </p:nvSpPr>
        <p:spPr>
          <a:xfrm>
            <a:off x="457200" y="612844"/>
            <a:ext cx="8458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/>
              <a:t>«Ringrazio </a:t>
            </a:r>
            <a:r>
              <a:rPr lang="it-IT" sz="2000" dirty="0"/>
              <a:t>il Signore per aver avuto la fortuna d’essere nato in un paese di montagna. La luce e lo spazio sono i due elementi più essenziali della pittura, e la mia arte impaziente prese le sue prime mosse in quello spazio libero, pieno di luce e radioso. Il mio paese natale, Muro Lucano, nell'aspra Basilicata, conficca le sue ostinate radici nelle tortuose viscere d’un pendio roccioso. Le sue case solide sono costruite in pietra viva e grezza, e, collegate da pietre sparpagliate tutt'intorno, sono disposte in forma di anfiteatro, appoggiate una all'altra come file di sentinelle pronte per un attacco, protette dall'alto e sorvegliate dalle torri merlate del castello medievale... Di fianco, la Madre Chiesa leva il suo basso e massiccio </a:t>
            </a:r>
            <a:r>
              <a:rPr lang="it-IT" sz="2000" dirty="0" smtClean="0"/>
              <a:t>campanile».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4090665693"/>
      </p:ext>
    </p:extLst>
  </p:cSld>
  <p:clrMapOvr>
    <a:masterClrMapping/>
  </p:clrMapOvr>
  <p:transition xmlns:p14="http://schemas.microsoft.com/office/powerpoint/2010/main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257800" y="5791200"/>
            <a:ext cx="3505200" cy="609600"/>
          </a:xfrm>
        </p:spPr>
        <p:txBody>
          <a:bodyPr/>
          <a:lstStyle/>
          <a:p>
            <a:r>
              <a:rPr lang="it-IT" smtClean="0"/>
              <a:t>6)3.MURO </a:t>
            </a:r>
            <a:r>
              <a:rPr lang="it-IT" dirty="0" smtClean="0"/>
              <a:t>LUCANO. 1898</a:t>
            </a:r>
            <a:endParaRPr lang="it-IT" dirty="0"/>
          </a:p>
        </p:txBody>
      </p:sp>
      <p:pic>
        <p:nvPicPr>
          <p:cNvPr id="4" name="Picture 2" descr="Stella/Muro Lucano.jpg                                         00000002Macintosh HD                   ABA7815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5080"/>
            <a:ext cx="5105399" cy="69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430304"/>
      </p:ext>
    </p:extLst>
  </p:cSld>
  <p:clrMapOvr>
    <a:masterClrMapping/>
  </p:clrMapOvr>
  <p:transition xmlns:p14="http://schemas.microsoft.com/office/powerpoint/2010/main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immagine 3"/>
          <p:cNvSpPr>
            <a:spLocks noGrp="1"/>
          </p:cNvSpPr>
          <p:nvPr>
            <p:ph type="pic" sz="quarter" idx="10"/>
          </p:nvPr>
        </p:nvSpPr>
        <p:spPr>
          <a:xfrm>
            <a:off x="4495800" y="5638801"/>
            <a:ext cx="45719" cy="76200"/>
          </a:xfrm>
        </p:spPr>
      </p:sp>
      <p:sp>
        <p:nvSpPr>
          <p:cNvPr id="5" name="Segnaposto testo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smtClean="0"/>
              <a:t>6)4.J.H. </a:t>
            </a:r>
            <a:r>
              <a:rPr lang="it-IT" dirty="0" err="1" smtClean="0"/>
              <a:t>Baur</a:t>
            </a:r>
            <a:r>
              <a:rPr lang="it-IT" dirty="0" smtClean="0"/>
              <a:t>.</a:t>
            </a:r>
            <a:r>
              <a:rPr lang="it-IT" i="1" dirty="0" smtClean="0"/>
              <a:t> Joseph Stella</a:t>
            </a:r>
            <a:r>
              <a:rPr lang="it-IT" dirty="0" smtClean="0"/>
              <a:t>, </a:t>
            </a:r>
            <a:r>
              <a:rPr lang="it-IT" dirty="0" err="1" smtClean="0"/>
              <a:t>Praeger</a:t>
            </a:r>
            <a:r>
              <a:rPr lang="it-IT" dirty="0" smtClean="0"/>
              <a:t>, Cambridge 1971, p. 34.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914400" y="2274838"/>
            <a:ext cx="7696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/>
              <a:t>«</a:t>
            </a:r>
            <a:r>
              <a:rPr lang="it-IT" sz="2400" dirty="0" smtClean="0"/>
              <a:t>Il </a:t>
            </a:r>
            <a:r>
              <a:rPr lang="it-IT" sz="2400" dirty="0"/>
              <a:t>flusso della vita metropolitana  scorre incessantemente, e così il sangue nelle arterie, attraverso i sottopassi e le gallerie sotterranee usati per la predella della mia composizione, mentre dagli archi e dagli ovali dardeggia lo splendore dei vetri colorati d'una </a:t>
            </a:r>
            <a:r>
              <a:rPr lang="it-IT" sz="2400" dirty="0" smtClean="0"/>
              <a:t>cattedrale».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585142437"/>
      </p:ext>
    </p:extLst>
  </p:cSld>
  <p:clrMapOvr>
    <a:masterClrMapping/>
  </p:clrMapOvr>
  <p:transition xmlns:p14="http://schemas.microsoft.com/office/powerpoint/2010/main">
    <p:fad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lbum foto classico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Album foto classico.potx</Template>
  <TotalTime>0</TotalTime>
  <Words>802</Words>
  <Application>Microsoft Macintosh PowerPoint</Application>
  <PresentationFormat>Presentazione su schermo (4:3)</PresentationFormat>
  <Paragraphs>51</Paragraphs>
  <Slides>33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33</vt:i4>
      </vt:variant>
    </vt:vector>
  </HeadingPairs>
  <TitlesOfParts>
    <vt:vector size="34" baseType="lpstr">
      <vt:lpstr>Album foto classico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modified xsi:type="dcterms:W3CDTF">2019-05-18T17:19:42Z</dcterms:modified>
</cp:coreProperties>
</file>