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01" r:id="rId2"/>
    <p:sldId id="380" r:id="rId3"/>
    <p:sldId id="396" r:id="rId4"/>
    <p:sldId id="266" r:id="rId5"/>
    <p:sldId id="284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8"/>
    <p:restoredTop sz="52304"/>
  </p:normalViewPr>
  <p:slideViewPr>
    <p:cSldViewPr snapToGrid="0" snapToObjects="1">
      <p:cViewPr varScale="1">
        <p:scale>
          <a:sx n="64" d="100"/>
          <a:sy n="64" d="100"/>
        </p:scale>
        <p:origin x="2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22EFE-C807-664E-A091-60EBEB2BE6C1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DE74A-4A94-3C44-B3E1-5B259FB8485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72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5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Quindi o lattosio o IPTG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Quindi o lattosio o IPTG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4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7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5D02-DE57-5C4C-B8AA-686978340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55B3E-705C-EA40-9F2A-E6DEFD594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AE1CC-A23E-DC4F-B71C-1861191F7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6C79B-092D-7B42-8369-DB20AD76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481CC-A851-1E43-AA3D-D106A198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310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5B1F-DB66-CB46-85B5-0918BBFFD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B931D-5E4B-6842-BA5C-DC93BC954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2AEC-192F-654F-982B-686D4E78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61F0F-0387-484E-B438-C5B1EE54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631C5-F9E5-4E46-BFEF-A86E7D96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31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8B8AF-D66E-C74B-A386-F80DA9C26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5894C-9B4F-8145-9BB8-94EDB0A48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279C0-DA66-6644-9D06-A6537242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673D-4A78-F245-8F8B-404F95C3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B6121-DC54-B14D-98F1-32F6BD48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08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0D92E-C1AF-604E-8BC1-A17B1AED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044D-2046-3647-AD21-A790A4EB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97A79-8146-494A-ADE6-28A393F3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18D5A-78FC-E544-9088-B6A82BCA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94DA-CA17-734F-814E-2857AD4A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84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69D5-5F40-A649-A078-BFCD335A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39ED2-DF39-354E-9C88-9159979A3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19A3-35DC-DF43-8ECB-B2760828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3E0DF-49A8-8A49-8DC8-2241C9E1A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129B4-5060-E543-AE7A-6F6C6672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159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B9596-18CE-3D43-80AD-09106EA6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8F65D-0EBD-A04F-BDB4-70E7DBB6C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E246F-A9EE-C54C-917F-05A34F29F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83FD9-1013-2E46-B844-084A5113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53C77-F538-B441-BA83-A9992299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E50F4-45F1-9441-87D4-512028B0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12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97C1-7C9C-BD4C-9494-5F0A0FF6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76F8A-1896-1A40-96DB-C4FC7A6B4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FCDC6-E6DF-0244-A4B3-B3EA24F61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3F0F4-B0DB-6644-B75E-D28774CD8F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92B601-37DB-7E43-BA27-84A011BF5A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F65CF-74D8-1C40-9113-703E6D75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A0572-8E86-3949-854E-A97F08DD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E917F-5283-A146-B129-8DFA6874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240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09EFB-29FE-294B-962A-F05685B6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C6DD4-0841-4241-9620-E3C71FA4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90547-6DC4-E84C-B728-A00C99DF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513834-0F28-364E-AE90-D15858F7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98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E54CD-3E7F-904E-BCB5-85183D91F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5A507-E7CA-D94B-B984-61C32177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D1FD1-91FB-B144-A8AF-1FFABC80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9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A3D4A-5F64-C449-B0F5-CE42EE0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267AE-744E-2A4A-804B-A496B2C0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25BFB-5A04-9146-8C2F-B877773D6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377B-DC9B-654D-A7DE-7A256DB0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BB23B-6ED5-654D-907F-17D4BD49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9C6F-9FCB-C04A-8C1C-F2176792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C29C-A7CE-EF4E-B0D6-C72DD1CDE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A2815-F06A-7D4E-9089-EDB1385DD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1FA851-A259-5745-8169-0686D8107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24A87-B595-F64E-A4AC-69F8D40B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598A8-AF3F-A342-AF58-BA58E737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4B125-8192-9C45-9CD1-F90DAFD5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10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EB0F3-465A-7346-B26A-A6191EB8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C4DBF-646D-4A4A-9B90-BA94612FC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F8258-60CB-E247-93B5-6B4C0BFC3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F656-B1B7-1E40-B7E0-D55ADB0A394A}" type="datetimeFigureOut">
              <a:rPr lang="it-IT" smtClean="0"/>
              <a:t>17/04/20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BE6EA-A99A-C64B-8A33-599AC74C4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305C4-B3FB-3649-A47E-7EBC72503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37F71-B862-4340-8845-394F7B6D56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18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audio" Target="../media/media1.m4a"/><Relationship Id="rId7" Type="http://schemas.openxmlformats.org/officeDocument/2006/relationships/image" Target="../media/image2.tif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tif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4304ED9-0EC8-F247-98DE-4138FCD0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Induzione dell’espressione proteica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E36DB-1B93-924E-BCB4-F201CA1FFC8C}"/>
              </a:ext>
            </a:extLst>
          </p:cNvPr>
          <p:cNvSpPr txBox="1"/>
          <p:nvPr/>
        </p:nvSpPr>
        <p:spPr>
          <a:xfrm>
            <a:off x="814833" y="1996561"/>
            <a:ext cx="50622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Sistema a </a:t>
            </a:r>
            <a:r>
              <a:rPr lang="en-US" sz="2400" b="1" dirty="0">
                <a:solidFill>
                  <a:srgbClr val="FF0000"/>
                </a:solidFill>
              </a:rPr>
              <a:t>due </a:t>
            </a:r>
            <a:r>
              <a:rPr lang="en-US" sz="2400" b="1" dirty="0" err="1">
                <a:solidFill>
                  <a:srgbClr val="FF0000"/>
                </a:solidFill>
              </a:rPr>
              <a:t>componenti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Genoma</a:t>
            </a:r>
            <a:r>
              <a:rPr lang="en-US" sz="2400" dirty="0"/>
              <a:t> </a:t>
            </a:r>
            <a:r>
              <a:rPr lang="en-US" sz="2400" dirty="0" err="1"/>
              <a:t>dell’ospite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modificato</a:t>
            </a:r>
            <a:r>
              <a:rPr lang="en-US" sz="24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lac</a:t>
            </a:r>
            <a:r>
              <a:rPr lang="en-US" sz="2000" dirty="0"/>
              <a:t> promoter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lac</a:t>
            </a:r>
            <a:r>
              <a:rPr lang="en-US" sz="2000" dirty="0"/>
              <a:t> </a:t>
            </a:r>
            <a:r>
              <a:rPr lang="en-US" sz="2000" dirty="0" err="1"/>
              <a:t>operatore</a:t>
            </a:r>
            <a:r>
              <a:rPr lang="en-US" sz="2000" dirty="0"/>
              <a:t> (</a:t>
            </a:r>
            <a:r>
              <a:rPr lang="en-US" sz="2000" i="1" dirty="0" err="1"/>
              <a:t>lac</a:t>
            </a:r>
            <a:r>
              <a:rPr lang="en-US" sz="2000" dirty="0" err="1"/>
              <a:t>O</a:t>
            </a:r>
            <a:r>
              <a:rPr lang="en-US" sz="2000" dirty="0"/>
              <a:t>) </a:t>
            </a:r>
            <a:r>
              <a:rPr lang="en-US" sz="2000" dirty="0" err="1"/>
              <a:t>occupato</a:t>
            </a:r>
            <a:r>
              <a:rPr lang="en-US" sz="2000" dirty="0"/>
              <a:t> da </a:t>
            </a:r>
            <a:r>
              <a:rPr lang="en-US" sz="2000" i="1" dirty="0"/>
              <a:t>lac</a:t>
            </a:r>
            <a:r>
              <a:rPr lang="en-US" sz="2000" dirty="0"/>
              <a:t> repressor (</a:t>
            </a:r>
            <a:r>
              <a:rPr lang="en-US" sz="2000" dirty="0" err="1"/>
              <a:t>codificato</a:t>
            </a:r>
            <a:r>
              <a:rPr lang="en-US" sz="2000" dirty="0"/>
              <a:t> da </a:t>
            </a:r>
            <a:r>
              <a:rPr lang="en-US" sz="2000" i="1" dirty="0"/>
              <a:t>lac I</a:t>
            </a:r>
            <a:r>
              <a:rPr lang="en-US" sz="2000" dirty="0"/>
              <a:t> gene)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i="1" dirty="0"/>
              <a:t>E. coli </a:t>
            </a:r>
            <a:r>
              <a:rPr lang="en-US" sz="2000" dirty="0"/>
              <a:t>polymerase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T7 gene (T7 polymerase)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DCA318-DEF4-CF4C-A1DC-FD33B26740CA}"/>
              </a:ext>
            </a:extLst>
          </p:cNvPr>
          <p:cNvGrpSpPr/>
          <p:nvPr/>
        </p:nvGrpSpPr>
        <p:grpSpPr>
          <a:xfrm>
            <a:off x="6139543" y="2096769"/>
            <a:ext cx="6052457" cy="4539343"/>
            <a:chOff x="3971794" y="1931634"/>
            <a:chExt cx="6052457" cy="453934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FFF5A6B1-BE03-8C4E-8946-A466924C3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1794" y="1931634"/>
              <a:ext cx="6052457" cy="45393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3EBA57-78FF-A947-A0A8-8E5C0BF20E69}"/>
                </a:ext>
              </a:extLst>
            </p:cNvPr>
            <p:cNvSpPr/>
            <p:nvPr/>
          </p:nvSpPr>
          <p:spPr>
            <a:xfrm>
              <a:off x="5857504" y="3283528"/>
              <a:ext cx="602673" cy="219694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28CB3D-1245-C54F-82E5-1873E46A1301}"/>
                </a:ext>
              </a:extLst>
            </p:cNvPr>
            <p:cNvSpPr/>
            <p:nvPr/>
          </p:nvSpPr>
          <p:spPr>
            <a:xfrm>
              <a:off x="8640289" y="3283528"/>
              <a:ext cx="602673" cy="219694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ACDAA3-3DBA-354F-B623-8462A4080270}"/>
              </a:ext>
            </a:extLst>
          </p:cNvPr>
          <p:cNvGrpSpPr/>
          <p:nvPr/>
        </p:nvGrpSpPr>
        <p:grpSpPr>
          <a:xfrm>
            <a:off x="814833" y="4526656"/>
            <a:ext cx="4900038" cy="2195880"/>
            <a:chOff x="1567264" y="4576844"/>
            <a:chExt cx="4900038" cy="2195880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BAEFF049-B290-9A4C-94D2-A3568A2D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4464" y="5048454"/>
              <a:ext cx="1447991" cy="132611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A1796E-6A3D-2545-B7AD-8FE44EFAC849}"/>
                </a:ext>
              </a:extLst>
            </p:cNvPr>
            <p:cNvSpPr txBox="1"/>
            <p:nvPr/>
          </p:nvSpPr>
          <p:spPr>
            <a:xfrm>
              <a:off x="2291985" y="6403392"/>
              <a:ext cx="623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IPTG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C2D0A0-DA47-5C4F-8FC9-27579A51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36540" y="5065787"/>
              <a:ext cx="1929581" cy="170693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8DA665-289C-8347-86D3-6A416F34DEEE}"/>
                </a:ext>
              </a:extLst>
            </p:cNvPr>
            <p:cNvSpPr txBox="1"/>
            <p:nvPr/>
          </p:nvSpPr>
          <p:spPr>
            <a:xfrm>
              <a:off x="5001330" y="6403392"/>
              <a:ext cx="892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Lactose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B5BD5A-5788-0243-BB3F-77EA8E93F403}"/>
                </a:ext>
              </a:extLst>
            </p:cNvPr>
            <p:cNvSpPr txBox="1"/>
            <p:nvPr/>
          </p:nvSpPr>
          <p:spPr>
            <a:xfrm>
              <a:off x="3343397" y="4742581"/>
              <a:ext cx="1149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Induttori: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091BC7-DAAE-594E-90AA-48E0CED8384C}"/>
                </a:ext>
              </a:extLst>
            </p:cNvPr>
            <p:cNvSpPr/>
            <p:nvPr/>
          </p:nvSpPr>
          <p:spPr>
            <a:xfrm>
              <a:off x="1567264" y="4576844"/>
              <a:ext cx="4900038" cy="219588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030288-A21E-294D-829E-38B58B38DF12}"/>
              </a:ext>
            </a:extLst>
          </p:cNvPr>
          <p:cNvSpPr/>
          <p:nvPr/>
        </p:nvSpPr>
        <p:spPr>
          <a:xfrm>
            <a:off x="6376610" y="2948975"/>
            <a:ext cx="5596466" cy="3107267"/>
          </a:xfrm>
          <a:prstGeom prst="roundRect">
            <a:avLst>
              <a:gd name="adj" fmla="val 4970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82FE09D-3CF1-1B45-91CB-5F80479894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17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72"/>
    </mc:Choice>
    <mc:Fallback>
      <p:transition spd="slow" advTm="44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24AD-E1DC-CB4A-A3D7-A7D19D5C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Operatore </a:t>
            </a:r>
            <a:r>
              <a:rPr lang="it-IT" b="1" i="1" dirty="0" err="1">
                <a:solidFill>
                  <a:srgbClr val="FF0000"/>
                </a:solidFill>
              </a:rPr>
              <a:t>lac</a:t>
            </a:r>
            <a:endParaRPr lang="it-IT" b="1" i="1" dirty="0">
              <a:solidFill>
                <a:srgbClr val="FF0000"/>
              </a:solidFill>
            </a:endParaRPr>
          </a:p>
        </p:txBody>
      </p:sp>
      <p:pic>
        <p:nvPicPr>
          <p:cNvPr id="4" name="Picture 10" descr="operone lac">
            <a:extLst>
              <a:ext uri="{FF2B5EF4-FFF2-40B4-BE49-F238E27FC236}">
                <a16:creationId xmlns:a16="http://schemas.microsoft.com/office/drawing/2014/main" id="{EC61C48A-785C-6F41-81DF-2212EE18D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/>
          <a:stretch/>
        </p:blipFill>
        <p:spPr bwMode="auto">
          <a:xfrm>
            <a:off x="2824842" y="1690688"/>
            <a:ext cx="6542315" cy="47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7C39A7-7BE3-BA4A-8BBA-7C9D1D721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2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85"/>
    </mc:Choice>
    <mc:Fallback>
      <p:transition spd="slow" advTm="23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24AD-E1DC-CB4A-A3D7-A7D19D5C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Operatore </a:t>
            </a:r>
            <a:r>
              <a:rPr lang="it-IT" b="1" i="1" dirty="0" err="1">
                <a:solidFill>
                  <a:srgbClr val="FF0000"/>
                </a:solidFill>
              </a:rPr>
              <a:t>lac</a:t>
            </a:r>
            <a:endParaRPr lang="it-IT" b="1" i="1" dirty="0">
              <a:solidFill>
                <a:srgbClr val="FF0000"/>
              </a:solidFill>
            </a:endParaRPr>
          </a:p>
        </p:txBody>
      </p:sp>
      <p:pic>
        <p:nvPicPr>
          <p:cNvPr id="4" name="Picture 10" descr="operone lac">
            <a:extLst>
              <a:ext uri="{FF2B5EF4-FFF2-40B4-BE49-F238E27FC236}">
                <a16:creationId xmlns:a16="http://schemas.microsoft.com/office/drawing/2014/main" id="{EC61C48A-785C-6F41-81DF-2212EE18D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/>
          <a:stretch/>
        </p:blipFill>
        <p:spPr bwMode="auto">
          <a:xfrm>
            <a:off x="2824842" y="1690688"/>
            <a:ext cx="6542315" cy="47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C5B885-1065-B749-A039-737ED28E5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0"/>
    </mc:Choice>
    <mc:Fallback>
      <p:transition spd="slow" advTm="3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7B40-1FFB-A646-A770-38A4F8B2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Sistemi di espressione</a:t>
            </a:r>
          </a:p>
        </p:txBody>
      </p:sp>
      <p:graphicFrame>
        <p:nvGraphicFramePr>
          <p:cNvPr id="11" name="Tabella 4">
            <a:extLst>
              <a:ext uri="{FF2B5EF4-FFF2-40B4-BE49-F238E27FC236}">
                <a16:creationId xmlns:a16="http://schemas.microsoft.com/office/drawing/2014/main" id="{8F752285-FEA5-BA41-AC01-CF6ADE545A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51379" y="1586860"/>
          <a:ext cx="9923108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777">
                  <a:extLst>
                    <a:ext uri="{9D8B030D-6E8A-4147-A177-3AD203B41FA5}">
                      <a16:colId xmlns:a16="http://schemas.microsoft.com/office/drawing/2014/main" val="1433526881"/>
                    </a:ext>
                  </a:extLst>
                </a:gridCol>
                <a:gridCol w="2480777">
                  <a:extLst>
                    <a:ext uri="{9D8B030D-6E8A-4147-A177-3AD203B41FA5}">
                      <a16:colId xmlns:a16="http://schemas.microsoft.com/office/drawing/2014/main" val="4207798852"/>
                    </a:ext>
                  </a:extLst>
                </a:gridCol>
                <a:gridCol w="2480777">
                  <a:extLst>
                    <a:ext uri="{9D8B030D-6E8A-4147-A177-3AD203B41FA5}">
                      <a16:colId xmlns:a16="http://schemas.microsoft.com/office/drawing/2014/main" val="3475971217"/>
                    </a:ext>
                  </a:extLst>
                </a:gridCol>
                <a:gridCol w="2480777">
                  <a:extLst>
                    <a:ext uri="{9D8B030D-6E8A-4147-A177-3AD203B41FA5}">
                      <a16:colId xmlns:a16="http://schemas.microsoft.com/office/drawing/2014/main" val="140667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Organismo </a:t>
                      </a:r>
                      <a:r>
                        <a:rPr lang="en-US" dirty="0" err="1"/>
                        <a:t>ospite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Es</a:t>
                      </a:r>
                      <a:r>
                        <a:rPr lang="en-US" dirty="0"/>
                        <a:t>.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Vantaggi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Svantaggi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36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E. </a:t>
                      </a:r>
                      <a:r>
                        <a:rPr lang="en-US" i="1" dirty="0"/>
                        <a:t>coli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BL21(DE3)</a:t>
                      </a:r>
                    </a:p>
                    <a:p>
                      <a:r>
                        <a:rPr lang="en-US" dirty="0"/>
                        <a:t>Rosetta</a:t>
                      </a:r>
                    </a:p>
                    <a:p>
                      <a:r>
                        <a:rPr lang="en-US" dirty="0" err="1"/>
                        <a:t>SHuffle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Economico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veloce</a:t>
                      </a:r>
                      <a:r>
                        <a:rPr lang="en-US" dirty="0"/>
                        <a:t>, elevate </a:t>
                      </a:r>
                      <a:r>
                        <a:rPr lang="en-US" dirty="0" err="1"/>
                        <a:t>densità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cellulare</a:t>
                      </a:r>
                      <a:r>
                        <a:rPr lang="en-US" dirty="0"/>
                        <a:t>, di facile </a:t>
                      </a:r>
                      <a:r>
                        <a:rPr lang="en-US" dirty="0" err="1"/>
                        <a:t>manipolazione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semplice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inserzione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vettoriale</a:t>
                      </a:r>
                      <a:r>
                        <a:rPr lang="en-US" dirty="0"/>
                        <a:t>, stabile </a:t>
                      </a:r>
                    </a:p>
                    <a:p>
                      <a:pPr algn="just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Non introduce </a:t>
                      </a:r>
                      <a:r>
                        <a:rPr lang="en-US" dirty="0" err="1"/>
                        <a:t>cambiamenti</a:t>
                      </a:r>
                      <a:r>
                        <a:rPr lang="en-US" dirty="0"/>
                        <a:t> post- </a:t>
                      </a:r>
                      <a:r>
                        <a:rPr lang="en-US" dirty="0" err="1"/>
                        <a:t>traduzionali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42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Lieviti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i="1" dirty="0" err="1"/>
                        <a:t>Saccharomyces</a:t>
                      </a:r>
                      <a:r>
                        <a:rPr lang="it-IT" altLang="it-IT" i="1" dirty="0"/>
                        <a:t> </a:t>
                      </a:r>
                      <a:r>
                        <a:rPr lang="it-IT" altLang="it-IT" i="1" dirty="0" err="1"/>
                        <a:t>Cerevisiae</a:t>
                      </a:r>
                      <a:r>
                        <a:rPr lang="it-IT" altLang="it-IT" i="1" dirty="0"/>
                        <a:t> </a:t>
                      </a:r>
                      <a:endParaRPr lang="en-US" i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Economico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veloce</a:t>
                      </a:r>
                      <a:r>
                        <a:rPr lang="en-US" dirty="0"/>
                        <a:t>, elevate </a:t>
                      </a:r>
                      <a:r>
                        <a:rPr lang="en-US" dirty="0" err="1"/>
                        <a:t>densità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cellulare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relativamente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semplice</a:t>
                      </a:r>
                      <a:endParaRPr lang="en-US" dirty="0"/>
                    </a:p>
                    <a:p>
                      <a:pPr algn="just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Modificazioni</a:t>
                      </a:r>
                      <a:r>
                        <a:rPr lang="en-US" dirty="0"/>
                        <a:t> post-</a:t>
                      </a:r>
                      <a:r>
                        <a:rPr lang="en-US" dirty="0" err="1"/>
                        <a:t>traduzionali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Richiede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più</a:t>
                      </a:r>
                      <a:r>
                        <a:rPr lang="en-US" dirty="0"/>
                        <a:t> tempo per </a:t>
                      </a:r>
                      <a:r>
                        <a:rPr lang="en-US" dirty="0" err="1"/>
                        <a:t>inserire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vettore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00174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CBEB0B-0C03-A64F-8C26-186FEDCE56BB}"/>
              </a:ext>
            </a:extLst>
          </p:cNvPr>
          <p:cNvSpPr txBox="1"/>
          <p:nvPr/>
        </p:nvSpPr>
        <p:spPr>
          <a:xfrm>
            <a:off x="3696237" y="5962919"/>
            <a:ext cx="4789315" cy="46487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Prima </a:t>
            </a:r>
            <a:r>
              <a:rPr lang="en-US" dirty="0" err="1"/>
              <a:t>scelta</a:t>
            </a:r>
            <a:r>
              <a:rPr lang="en-US" dirty="0"/>
              <a:t> per le </a:t>
            </a:r>
            <a:r>
              <a:rPr lang="en-US" dirty="0" err="1"/>
              <a:t>proteine</a:t>
            </a:r>
            <a:r>
              <a:rPr lang="en-US" dirty="0"/>
              <a:t> medio-</a:t>
            </a:r>
            <a:r>
              <a:rPr lang="en-US" dirty="0" err="1"/>
              <a:t>piccole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D5AE4F-3860-7246-919D-5E5BC4243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5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518"/>
    </mc:Choice>
    <mc:Fallback>
      <p:transition spd="slow" advTm="191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7B40-1FFB-A646-A770-38A4F8B28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Sistemi di espressione</a:t>
            </a:r>
          </a:p>
        </p:txBody>
      </p:sp>
      <p:graphicFrame>
        <p:nvGraphicFramePr>
          <p:cNvPr id="4" name="Tabella 2">
            <a:extLst>
              <a:ext uri="{FF2B5EF4-FFF2-40B4-BE49-F238E27FC236}">
                <a16:creationId xmlns:a16="http://schemas.microsoft.com/office/drawing/2014/main" id="{545103CC-EA48-E943-80B0-18300CD54D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54818" y="1566510"/>
          <a:ext cx="10541372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398">
                  <a:extLst>
                    <a:ext uri="{9D8B030D-6E8A-4147-A177-3AD203B41FA5}">
                      <a16:colId xmlns:a16="http://schemas.microsoft.com/office/drawing/2014/main" val="1433526881"/>
                    </a:ext>
                  </a:extLst>
                </a:gridCol>
                <a:gridCol w="2453658">
                  <a:extLst>
                    <a:ext uri="{9D8B030D-6E8A-4147-A177-3AD203B41FA5}">
                      <a16:colId xmlns:a16="http://schemas.microsoft.com/office/drawing/2014/main" val="4207798852"/>
                    </a:ext>
                  </a:extLst>
                </a:gridCol>
                <a:gridCol w="2453658">
                  <a:extLst>
                    <a:ext uri="{9D8B030D-6E8A-4147-A177-3AD203B41FA5}">
                      <a16:colId xmlns:a16="http://schemas.microsoft.com/office/drawing/2014/main" val="3475971217"/>
                    </a:ext>
                  </a:extLst>
                </a:gridCol>
                <a:gridCol w="2453658">
                  <a:extLst>
                    <a:ext uri="{9D8B030D-6E8A-4147-A177-3AD203B41FA5}">
                      <a16:colId xmlns:a16="http://schemas.microsoft.com/office/drawing/2014/main" val="1406671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Organismo </a:t>
                      </a:r>
                      <a:r>
                        <a:rPr lang="en-US" dirty="0" err="1"/>
                        <a:t>ospite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Es</a:t>
                      </a:r>
                      <a:r>
                        <a:rPr lang="en-US" dirty="0"/>
                        <a:t>.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Vantaggi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Svantaggi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36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Cellule da </a:t>
                      </a:r>
                      <a:r>
                        <a:rPr lang="en-US" dirty="0" err="1"/>
                        <a:t>insetto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Sf9, Sf21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Crescono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relativamente</a:t>
                      </a:r>
                      <a:r>
                        <a:rPr lang="en-US" dirty="0"/>
                        <a:t> facile, </a:t>
                      </a:r>
                      <a:r>
                        <a:rPr lang="en-US" dirty="0" err="1"/>
                        <a:t>alte</a:t>
                      </a:r>
                      <a:r>
                        <a:rPr lang="en-US" dirty="0"/>
                        <a:t> rese di </a:t>
                      </a:r>
                      <a:r>
                        <a:rPr lang="en-US" dirty="0" err="1"/>
                        <a:t>proteine</a:t>
                      </a:r>
                      <a:r>
                        <a:rPr lang="en-US" dirty="0"/>
                        <a:t> con </a:t>
                      </a:r>
                      <a:r>
                        <a:rPr lang="en-US" dirty="0" err="1"/>
                        <a:t>modifiche</a:t>
                      </a:r>
                      <a:r>
                        <a:rPr lang="en-US" dirty="0"/>
                        <a:t> post-</a:t>
                      </a:r>
                      <a:r>
                        <a:rPr lang="en-US" dirty="0" err="1"/>
                        <a:t>traduzionali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Clonaggi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attraverso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baculovirus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richiede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ottimizzazioni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42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Carcinoma </a:t>
                      </a:r>
                      <a:r>
                        <a:rPr lang="en-US" dirty="0" err="1"/>
                        <a:t>mammifero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altLang="it-IT" dirty="0" err="1"/>
                        <a:t>HeLa</a:t>
                      </a:r>
                      <a:r>
                        <a:rPr lang="it-IT" altLang="it-IT" dirty="0"/>
                        <a:t>, HEK, COS, CHO, 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Crescono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relativamente</a:t>
                      </a:r>
                      <a:r>
                        <a:rPr lang="en-US" dirty="0"/>
                        <a:t> facile, </a:t>
                      </a:r>
                      <a:r>
                        <a:rPr lang="en-US" dirty="0" err="1"/>
                        <a:t>stabilità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Metabolismo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cellulare</a:t>
                      </a:r>
                      <a:r>
                        <a:rPr lang="en-US" dirty="0"/>
                        <a:t> non </a:t>
                      </a:r>
                      <a:r>
                        <a:rPr lang="en-US" dirty="0" err="1"/>
                        <a:t>strettamente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allo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stato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nativo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impegativo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introdurre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vettore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001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Colture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primarie</a:t>
                      </a:r>
                      <a:r>
                        <a:rPr lang="en-US" dirty="0"/>
                        <a:t> da </a:t>
                      </a:r>
                      <a:r>
                        <a:rPr lang="en-US" dirty="0" err="1"/>
                        <a:t>mammifero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Neuroni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tessuto</a:t>
                      </a:r>
                      <a:r>
                        <a:rPr lang="en-US" dirty="0"/>
                        <a:t> da </a:t>
                      </a:r>
                      <a:r>
                        <a:rPr lang="en-US" dirty="0" err="1"/>
                        <a:t>seno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stomco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Cellule WT, </a:t>
                      </a:r>
                      <a:r>
                        <a:rPr lang="en-US" dirty="0" err="1"/>
                        <a:t>il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più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vicino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allo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stato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nativo</a:t>
                      </a:r>
                      <a:r>
                        <a:rPr lang="en-US" dirty="0"/>
                        <a:t> possible…</a:t>
                      </a:r>
                      <a:r>
                        <a:rPr lang="en-US" dirty="0" err="1"/>
                        <a:t>glicosilazione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corretta</a:t>
                      </a:r>
                      <a:r>
                        <a:rPr lang="en-US" dirty="0"/>
                        <a:t>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 err="1"/>
                        <a:t>Estremamente</a:t>
                      </a:r>
                      <a:r>
                        <a:rPr lang="en-US" dirty="0"/>
                        <a:t> difficile da </a:t>
                      </a:r>
                      <a:r>
                        <a:rPr lang="en-US" dirty="0" err="1"/>
                        <a:t>tenere</a:t>
                      </a:r>
                      <a:r>
                        <a:rPr lang="en-US" dirty="0"/>
                        <a:t> in </a:t>
                      </a:r>
                      <a:r>
                        <a:rPr lang="en-US" dirty="0" err="1"/>
                        <a:t>coltura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richiede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estrazione</a:t>
                      </a:r>
                      <a:r>
                        <a:rPr lang="en-US" dirty="0"/>
                        <a:t> da </a:t>
                      </a:r>
                      <a:r>
                        <a:rPr lang="en-US" dirty="0" err="1"/>
                        <a:t>animali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pazienti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etica</a:t>
                      </a:r>
                      <a:r>
                        <a:rPr lang="en-US" dirty="0"/>
                        <a:t>), breve tempo di vita, </a:t>
                      </a:r>
                      <a:r>
                        <a:rPr lang="en-US" dirty="0" err="1"/>
                        <a:t>costoso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personale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qualificato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961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F2F4-ED42-D349-89D2-BCC81BD07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7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213"/>
    </mc:Choice>
    <mc:Fallback>
      <p:transition spd="slow" advTm="323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Macintosh PowerPoint</Application>
  <PresentationFormat>Widescreen</PresentationFormat>
  <Paragraphs>50</Paragraphs>
  <Slides>5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Induzione dell’espressione proteica</vt:lpstr>
      <vt:lpstr>Operatore lac</vt:lpstr>
      <vt:lpstr>Operatore lac</vt:lpstr>
      <vt:lpstr>Sistemi di espressione</vt:lpstr>
      <vt:lpstr>Sistemi di espressione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Induzione dell’espressione proteica</dc:title>
  <dc:creator>suzana.aulic@icgeb.org</dc:creator>
  <cp:lastModifiedBy>suzana.aulic@icgeb.org</cp:lastModifiedBy>
  <cp:revision>1</cp:revision>
  <dcterms:created xsi:type="dcterms:W3CDTF">2020-04-17T11:05:24Z</dcterms:created>
  <dcterms:modified xsi:type="dcterms:W3CDTF">2020-04-17T11:06:18Z</dcterms:modified>
</cp:coreProperties>
</file>