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3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1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3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98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2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7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8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09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96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4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58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28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7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0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3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9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2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8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1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1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1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/>
              <a:t>ESPRESSIONE EMOTIVA E CULTURA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it-IT" sz="2400" dirty="0" smtClean="0">
                <a:solidFill>
                  <a:prstClr val="black"/>
                </a:solidFill>
              </a:rPr>
              <a:t>Paul </a:t>
            </a:r>
            <a:r>
              <a:rPr lang="it-IT" sz="2400" dirty="0" err="1" smtClean="0">
                <a:solidFill>
                  <a:prstClr val="black"/>
                </a:solidFill>
              </a:rPr>
              <a:t>Ekman</a:t>
            </a:r>
            <a:r>
              <a:rPr lang="it-IT" sz="2400" dirty="0">
                <a:solidFill>
                  <a:prstClr val="black"/>
                </a:solidFill>
              </a:rPr>
              <a:t>, </a:t>
            </a:r>
            <a:r>
              <a:rPr lang="it-IT" sz="2400" dirty="0" smtClean="0">
                <a:solidFill>
                  <a:prstClr val="black"/>
                </a:solidFill>
              </a:rPr>
              <a:t>Wallace </a:t>
            </a:r>
            <a:r>
              <a:rPr lang="it-IT" sz="2400" dirty="0" err="1">
                <a:solidFill>
                  <a:prstClr val="black"/>
                </a:solidFill>
              </a:rPr>
              <a:t>Friesen</a:t>
            </a:r>
            <a:r>
              <a:rPr lang="it-IT" sz="2400" dirty="0">
                <a:solidFill>
                  <a:prstClr val="black"/>
                </a:solidFill>
              </a:rPr>
              <a:t>- </a:t>
            </a:r>
            <a:r>
              <a:rPr lang="it-IT" sz="2400" b="1" dirty="0">
                <a:solidFill>
                  <a:prstClr val="black"/>
                </a:solidFill>
              </a:rPr>
              <a:t>TEORIA NEUROCULTURALE O PROGRAMMA ESPRESSIONE FACCIALE – ‘60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/>
                </a:solidFill>
              </a:rPr>
              <a:t>Concezione categoriale delle emozioni; postula una sorta di isomorfismo fra emozione ed espressione facciale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/>
                </a:solidFill>
              </a:rPr>
              <a:t>Ogni emozione di base </a:t>
            </a:r>
          </a:p>
          <a:p>
            <a:pPr marL="0" lvl="0" indent="0" algn="ctr">
              <a:buNone/>
            </a:pPr>
            <a:r>
              <a:rPr lang="it-IT" sz="1900" dirty="0">
                <a:solidFill>
                  <a:prstClr val="black"/>
                </a:solidFill>
                <a:latin typeface="Comic Sans MS" panose="030F0702030302020204" pitchFamily="66" charset="0"/>
              </a:rPr>
              <a:t>1.GIOIA      4.TRISTEZZA </a:t>
            </a:r>
          </a:p>
          <a:p>
            <a:pPr marL="0" lvl="0" indent="0" algn="ctr">
              <a:buNone/>
            </a:pPr>
            <a:r>
              <a:rPr lang="it-IT" sz="1900" dirty="0">
                <a:solidFill>
                  <a:prstClr val="black"/>
                </a:solidFill>
                <a:latin typeface="Comic Sans MS" panose="030F0702030302020204" pitchFamily="66" charset="0"/>
              </a:rPr>
              <a:t>2.PAURA       5.SORPRESA</a:t>
            </a:r>
          </a:p>
          <a:p>
            <a:pPr marL="0" lvl="0" indent="0" algn="ctr">
              <a:buNone/>
            </a:pPr>
            <a:r>
              <a:rPr lang="it-IT" sz="1900" dirty="0">
                <a:solidFill>
                  <a:prstClr val="black"/>
                </a:solidFill>
                <a:latin typeface="Comic Sans MS" panose="030F0702030302020204" pitchFamily="66" charset="0"/>
              </a:rPr>
              <a:t>3.COLLERA    6.DISGUSTO</a:t>
            </a:r>
          </a:p>
          <a:p>
            <a:pPr marL="0" lvl="0" indent="0">
              <a:buNone/>
            </a:pPr>
            <a:r>
              <a:rPr lang="it-IT" sz="2400" dirty="0">
                <a:solidFill>
                  <a:prstClr val="black"/>
                </a:solidFill>
              </a:rPr>
              <a:t>è regolata da uno specifico programma nervoso che scatta di fronte ad una determinata condizione ambientale, percepita come rilevante.</a:t>
            </a:r>
          </a:p>
          <a:p>
            <a:pPr marL="0" lvl="0" indent="0">
              <a:buNone/>
            </a:pPr>
            <a:r>
              <a:rPr lang="it-IT" sz="2400" dirty="0">
                <a:solidFill>
                  <a:prstClr val="black"/>
                </a:solidFill>
              </a:rPr>
              <a:t>Automatica e involontaria, dà origine a specifiche espressioni motorie, comportamenti ed esperienze </a:t>
            </a:r>
            <a:r>
              <a:rPr lang="it-IT" sz="2400" dirty="0" smtClean="0">
                <a:solidFill>
                  <a:prstClr val="black"/>
                </a:solidFill>
              </a:rPr>
              <a:t>emotive.</a:t>
            </a:r>
            <a:endParaRPr lang="it-IT" sz="24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99992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50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1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TUTTAVIA…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Le regole di esibizione sono </a:t>
            </a:r>
            <a:r>
              <a:rPr lang="it-IT" sz="3000" b="1" dirty="0">
                <a:solidFill>
                  <a:prstClr val="black"/>
                </a:solidFill>
                <a:latin typeface="Calibri" panose="020F0502020204030204" pitchFamily="34" charset="0"/>
              </a:rPr>
              <a:t>culturalmente apprese </a:t>
            </a:r>
            <a:r>
              <a:rPr 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(per ampiezza e pertinenza): </a:t>
            </a:r>
            <a:r>
              <a:rPr lang="it-IT" sz="3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vengono dette </a:t>
            </a:r>
            <a:r>
              <a:rPr lang="it-IT" sz="30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display </a:t>
            </a:r>
            <a:r>
              <a:rPr lang="it-IT" sz="3000" i="1" dirty="0" err="1">
                <a:solidFill>
                  <a:prstClr val="black"/>
                </a:solidFill>
                <a:latin typeface="Calibri" panose="020F0502020204030204" pitchFamily="34" charset="0"/>
              </a:rPr>
              <a:t>rules</a:t>
            </a:r>
            <a:endParaRPr lang="it-IT" sz="3000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Intensificazione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400" dirty="0" err="1">
                <a:solidFill>
                  <a:prstClr val="black"/>
                </a:solidFill>
                <a:latin typeface="Calibri" panose="020F0502020204030204" pitchFamily="34" charset="0"/>
              </a:rPr>
              <a:t>Deintensificazione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Neutralizzazione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Simulazione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it-IT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endParaRPr lang="it-IT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SORRISO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SGUARDO – si presta a molte interpretazioni; segnale di sincerità o aggressività…</a:t>
            </a: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CONTATTO – alcune culture lo apprezzano, altre lo rifuggono.</a:t>
            </a: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</a:rPr>
              <a:t>SALUTO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GESTUALITÀ</a:t>
            </a: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SILENZIO – è una comunicazione a sé stante, «densa» di significato. Ogni cultura lo declina a suo modo.</a:t>
            </a: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99992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51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220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Presentazione su schermo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1_Tema di Office</vt:lpstr>
      <vt:lpstr>2_Tema di Office</vt:lpstr>
      <vt:lpstr>ESPRESSIONE EMOTIVA E CULTURA</vt:lpstr>
      <vt:lpstr>TUTTAVIA…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ESPRESSIONE EMOTIVA E CULTURA</dc:title>
  <dc:creator>Elena</dc:creator>
  <cp:lastModifiedBy>Elena</cp:lastModifiedBy>
  <cp:revision>1</cp:revision>
  <dcterms:created xsi:type="dcterms:W3CDTF">2020-04-19T11:05:25Z</dcterms:created>
  <dcterms:modified xsi:type="dcterms:W3CDTF">2020-04-19T11:12:57Z</dcterms:modified>
</cp:coreProperties>
</file>