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65" r:id="rId3"/>
    <p:sldId id="270" r:id="rId4"/>
    <p:sldId id="286" r:id="rId5"/>
    <p:sldId id="258" r:id="rId6"/>
    <p:sldId id="260" r:id="rId7"/>
    <p:sldId id="266" r:id="rId8"/>
    <p:sldId id="278" r:id="rId9"/>
    <p:sldId id="267" r:id="rId10"/>
    <p:sldId id="263" r:id="rId11"/>
    <p:sldId id="268" r:id="rId12"/>
    <p:sldId id="269" r:id="rId13"/>
    <p:sldId id="264" r:id="rId14"/>
    <p:sldId id="276" r:id="rId15"/>
    <p:sldId id="271" r:id="rId16"/>
    <p:sldId id="262" r:id="rId17"/>
    <p:sldId id="275" r:id="rId18"/>
    <p:sldId id="273" r:id="rId19"/>
    <p:sldId id="274" r:id="rId20"/>
    <p:sldId id="272" r:id="rId21"/>
    <p:sldId id="285" r:id="rId22"/>
    <p:sldId id="283" r:id="rId23"/>
    <p:sldId id="287" r:id="rId24"/>
    <p:sldId id="288" r:id="rId25"/>
    <p:sldId id="289" r:id="rId26"/>
    <p:sldId id="290" r:id="rId27"/>
    <p:sldId id="291" r:id="rId28"/>
    <p:sldId id="292" r:id="rId29"/>
    <p:sldId id="301" r:id="rId30"/>
    <p:sldId id="293" r:id="rId31"/>
    <p:sldId id="302" r:id="rId32"/>
    <p:sldId id="294" r:id="rId33"/>
    <p:sldId id="295" r:id="rId34"/>
    <p:sldId id="296" r:id="rId35"/>
    <p:sldId id="297" r:id="rId36"/>
    <p:sldId id="280" r:id="rId37"/>
    <p:sldId id="281" r:id="rId38"/>
    <p:sldId id="282" r:id="rId39"/>
    <p:sldId id="298" r:id="rId40"/>
    <p:sldId id="299" r:id="rId41"/>
    <p:sldId id="300"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0F9F07-9E95-469E-8119-94871DE02DF3}" v="482" dt="2020-04-08T17:26:34.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8" d="100"/>
          <a:sy n="68" d="100"/>
        </p:scale>
        <p:origin x="84" y="378"/>
      </p:cViewPr>
      <p:guideLst/>
    </p:cSldViewPr>
  </p:slideViewPr>
  <p:outlineViewPr>
    <p:cViewPr>
      <p:scale>
        <a:sx n="33" d="100"/>
        <a:sy n="33" d="100"/>
      </p:scale>
      <p:origin x="0" y="-1296"/>
    </p:cViewPr>
  </p:outlin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it-IT"/>
              <a:t>Vittime della pandemia</a:t>
            </a:r>
          </a:p>
        </c:rich>
      </c:tx>
      <c:layout>
        <c:manualLayout>
          <c:xMode val="edge"/>
          <c:yMode val="edge"/>
          <c:x val="0.42014188443835815"/>
          <c:y val="1.1674569982842059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it-IT"/>
        </a:p>
      </c:txPr>
    </c:title>
    <c:autoTitleDeleted val="0"/>
    <c:plotArea>
      <c:layout/>
      <c:barChart>
        <c:barDir val="col"/>
        <c:grouping val="clustered"/>
        <c:varyColors val="0"/>
        <c:ser>
          <c:idx val="0"/>
          <c:order val="0"/>
          <c:tx>
            <c:strRef>
              <c:f>Foglio1!$B$1</c:f>
              <c:strCache>
                <c:ptCount val="1"/>
                <c:pt idx="0">
                  <c:v>Totale popolazione mondiale</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1"/>
                <c:pt idx="0">
                  <c:v>Categoria 1</c:v>
                </c:pt>
              </c:strCache>
            </c:strRef>
          </c:cat>
          <c:val>
            <c:numRef>
              <c:f>Foglio1!$B$2:$B$5</c:f>
              <c:numCache>
                <c:formatCode>General</c:formatCode>
                <c:ptCount val="4"/>
                <c:pt idx="0" formatCode="#,##0">
                  <c:v>1800000000</c:v>
                </c:pt>
              </c:numCache>
            </c:numRef>
          </c:val>
          <c:extLst>
            <c:ext xmlns:c16="http://schemas.microsoft.com/office/drawing/2014/chart" uri="{C3380CC4-5D6E-409C-BE32-E72D297353CC}">
              <c16:uniqueId val="{00000000-4ECC-48F6-B9B0-ED95D5BDC92D}"/>
            </c:ext>
          </c:extLst>
        </c:ser>
        <c:ser>
          <c:idx val="1"/>
          <c:order val="1"/>
          <c:tx>
            <c:strRef>
              <c:f>Foglio1!$C$1</c:f>
              <c:strCache>
                <c:ptCount val="1"/>
                <c:pt idx="0">
                  <c:v>Stima vittime min.</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1"/>
                <c:pt idx="0">
                  <c:v>Categoria 1</c:v>
                </c:pt>
              </c:strCache>
            </c:strRef>
          </c:cat>
          <c:val>
            <c:numRef>
              <c:f>Foglio1!$C$2:$C$5</c:f>
              <c:numCache>
                <c:formatCode>General</c:formatCode>
                <c:ptCount val="4"/>
                <c:pt idx="0" formatCode="#,##0">
                  <c:v>50000000</c:v>
                </c:pt>
              </c:numCache>
            </c:numRef>
          </c:val>
          <c:extLst>
            <c:ext xmlns:c16="http://schemas.microsoft.com/office/drawing/2014/chart" uri="{C3380CC4-5D6E-409C-BE32-E72D297353CC}">
              <c16:uniqueId val="{00000001-4ECC-48F6-B9B0-ED95D5BDC92D}"/>
            </c:ext>
          </c:extLst>
        </c:ser>
        <c:ser>
          <c:idx val="2"/>
          <c:order val="2"/>
          <c:tx>
            <c:strRef>
              <c:f>Foglio1!$D$1</c:f>
              <c:strCache>
                <c:ptCount val="1"/>
                <c:pt idx="0">
                  <c:v>Stima vittime max.</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2.3885893673650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47-441D-81B1-707AA442D10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1"/>
                <c:pt idx="0">
                  <c:v>Categoria 1</c:v>
                </c:pt>
              </c:strCache>
            </c:strRef>
          </c:cat>
          <c:val>
            <c:numRef>
              <c:f>Foglio1!$D$2:$D$5</c:f>
              <c:numCache>
                <c:formatCode>General</c:formatCode>
                <c:ptCount val="4"/>
                <c:pt idx="0" formatCode="#,##0">
                  <c:v>100000000</c:v>
                </c:pt>
              </c:numCache>
            </c:numRef>
          </c:val>
          <c:extLst>
            <c:ext xmlns:c16="http://schemas.microsoft.com/office/drawing/2014/chart" uri="{C3380CC4-5D6E-409C-BE32-E72D297353CC}">
              <c16:uniqueId val="{00000002-4ECC-48F6-B9B0-ED95D5BDC92D}"/>
            </c:ext>
          </c:extLst>
        </c:ser>
        <c:dLbls>
          <c:showLegendKey val="0"/>
          <c:showVal val="0"/>
          <c:showCatName val="0"/>
          <c:showSerName val="0"/>
          <c:showPercent val="0"/>
          <c:showBubbleSize val="0"/>
        </c:dLbls>
        <c:gapWidth val="100"/>
        <c:overlap val="-24"/>
        <c:axId val="521535128"/>
        <c:axId val="521536440"/>
      </c:barChart>
      <c:catAx>
        <c:axId val="52153512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521536440"/>
        <c:crosses val="autoZero"/>
        <c:auto val="1"/>
        <c:lblAlgn val="ctr"/>
        <c:lblOffset val="100"/>
        <c:noMultiLvlLbl val="0"/>
      </c:catAx>
      <c:valAx>
        <c:axId val="521536440"/>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521535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Vittime stima minima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Vendite</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B5F-4DDF-906A-F27B4DEB5176}"/>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2-BB5F-4DDF-906A-F27B4DEB5176}"/>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F78B-4FBD-BD7A-E0D39969B340}"/>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F78B-4FBD-BD7A-E0D39969B340}"/>
              </c:ext>
            </c:extLst>
          </c:dPt>
          <c:dLbls>
            <c:delete val="1"/>
          </c:dLbls>
          <c:cat>
            <c:numRef>
              <c:f>Foglio1!$A$2:$A$5</c:f>
              <c:numCache>
                <c:formatCode>General</c:formatCode>
                <c:ptCount val="4"/>
                <c:pt idx="0" formatCode="0.00%">
                  <c:v>2.5000000000000001E-2</c:v>
                </c:pt>
              </c:numCache>
            </c:numRef>
          </c:cat>
          <c:val>
            <c:numRef>
              <c:f>Foglio1!$B$2:$B$5</c:f>
              <c:numCache>
                <c:formatCode>0.00%</c:formatCode>
                <c:ptCount val="4"/>
                <c:pt idx="0">
                  <c:v>2.5000000000000001E-2</c:v>
                </c:pt>
                <c:pt idx="1">
                  <c:v>0.97499999999999998</c:v>
                </c:pt>
              </c:numCache>
            </c:numRef>
          </c:val>
          <c:extLst>
            <c:ext xmlns:c16="http://schemas.microsoft.com/office/drawing/2014/chart" uri="{C3380CC4-5D6E-409C-BE32-E72D297353CC}">
              <c16:uniqueId val="{00000000-BB5F-4DDF-906A-F27B4DEB5176}"/>
            </c:ext>
          </c:extLst>
        </c:ser>
        <c:dLbls>
          <c:dLblPos val="inEnd"/>
          <c:showLegendKey val="0"/>
          <c:showVal val="0"/>
          <c:showCatName val="1"/>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4509803921568627E-3"/>
          <c:y val="0.15681866129452599"/>
          <c:w val="0.84860506407287328"/>
          <c:h val="0.84318133870547407"/>
        </c:manualLayout>
      </c:layout>
      <c:pie3DChart>
        <c:varyColors val="1"/>
        <c:ser>
          <c:idx val="0"/>
          <c:order val="0"/>
          <c:tx>
            <c:strRef>
              <c:f>Foglio1!$B$1</c:f>
              <c:strCache>
                <c:ptCount val="1"/>
                <c:pt idx="0">
                  <c:v>Vittime stima massima</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84C-49E9-A3E8-BDD63B7DD172}"/>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984C-49E9-A3E8-BDD63B7DD172}"/>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984C-49E9-A3E8-BDD63B7DD172}"/>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984C-49E9-A3E8-BDD63B7DD172}"/>
              </c:ext>
            </c:extLst>
          </c:dPt>
          <c:dLbls>
            <c:delete val="1"/>
          </c:dLbls>
          <c:cat>
            <c:numRef>
              <c:f>Foglio1!$A$2:$A$5</c:f>
              <c:numCache>
                <c:formatCode>General</c:formatCode>
                <c:ptCount val="4"/>
                <c:pt idx="0" formatCode="0%">
                  <c:v>0.05</c:v>
                </c:pt>
              </c:numCache>
            </c:numRef>
          </c:cat>
          <c:val>
            <c:numRef>
              <c:f>Foglio1!$B$2:$B$5</c:f>
              <c:numCache>
                <c:formatCode>0%</c:formatCode>
                <c:ptCount val="4"/>
                <c:pt idx="0">
                  <c:v>5</c:v>
                </c:pt>
                <c:pt idx="1">
                  <c:v>95</c:v>
                </c:pt>
              </c:numCache>
            </c:numRef>
          </c:val>
          <c:extLst>
            <c:ext xmlns:c16="http://schemas.microsoft.com/office/drawing/2014/chart" uri="{C3380CC4-5D6E-409C-BE32-E72D297353CC}">
              <c16:uniqueId val="{00000000-ACFE-4512-AC10-9E258340A186}"/>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it-IT"/>
              <a:t>Vittime della pandemia</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it-IT"/>
        </a:p>
      </c:txPr>
    </c:title>
    <c:autoTitleDeleted val="0"/>
    <c:plotArea>
      <c:layout/>
      <c:barChart>
        <c:barDir val="col"/>
        <c:grouping val="clustered"/>
        <c:varyColors val="0"/>
        <c:ser>
          <c:idx val="0"/>
          <c:order val="0"/>
          <c:tx>
            <c:strRef>
              <c:f>Foglio1!$B$1</c:f>
              <c:strCache>
                <c:ptCount val="1"/>
                <c:pt idx="0">
                  <c:v>Popolazione mondiale</c:v>
                </c:pt>
              </c:strCache>
            </c:strRef>
          </c:tx>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Foglio1!$A$2:$A$5</c:f>
              <c:numCache>
                <c:formatCode>General</c:formatCode>
                <c:ptCount val="4"/>
              </c:numCache>
            </c:numRef>
          </c:cat>
          <c:val>
            <c:numRef>
              <c:f>Foglio1!$B$2:$B$5</c:f>
              <c:numCache>
                <c:formatCode>General</c:formatCode>
                <c:ptCount val="4"/>
                <c:pt idx="0" formatCode="#,##0">
                  <c:v>1800000000</c:v>
                </c:pt>
              </c:numCache>
            </c:numRef>
          </c:val>
          <c:extLst>
            <c:ext xmlns:c16="http://schemas.microsoft.com/office/drawing/2014/chart" uri="{C3380CC4-5D6E-409C-BE32-E72D297353CC}">
              <c16:uniqueId val="{00000000-95BB-406B-A53F-EE5D89867571}"/>
            </c:ext>
          </c:extLst>
        </c:ser>
        <c:ser>
          <c:idx val="1"/>
          <c:order val="1"/>
          <c:tx>
            <c:strRef>
              <c:f>Foglio1!$C$1</c:f>
              <c:strCache>
                <c:ptCount val="1"/>
                <c:pt idx="0">
                  <c:v>Stima min.vittime</c:v>
                </c:pt>
              </c:strCache>
            </c:strRef>
          </c:tx>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Foglio1!$A$2:$A$5</c:f>
              <c:numCache>
                <c:formatCode>General</c:formatCode>
                <c:ptCount val="4"/>
              </c:numCache>
            </c:numRef>
          </c:cat>
          <c:val>
            <c:numRef>
              <c:f>Foglio1!$C$2:$C$5</c:f>
              <c:numCache>
                <c:formatCode>General</c:formatCode>
                <c:ptCount val="4"/>
                <c:pt idx="0" formatCode="#,##0">
                  <c:v>20000000</c:v>
                </c:pt>
              </c:numCache>
            </c:numRef>
          </c:val>
          <c:extLst>
            <c:ext xmlns:c16="http://schemas.microsoft.com/office/drawing/2014/chart" uri="{C3380CC4-5D6E-409C-BE32-E72D297353CC}">
              <c16:uniqueId val="{00000001-95BB-406B-A53F-EE5D89867571}"/>
            </c:ext>
          </c:extLst>
        </c:ser>
        <c:ser>
          <c:idx val="2"/>
          <c:order val="2"/>
          <c:tx>
            <c:strRef>
              <c:f>Foglio1!$D$1</c:f>
              <c:strCache>
                <c:ptCount val="1"/>
                <c:pt idx="0">
                  <c:v>Stima max. vittime</c:v>
                </c:pt>
              </c:strCache>
            </c:strRef>
          </c:tx>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2077294685990338E-3"/>
                  <c:y val="-5.0955407197899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07-4AC6-A389-FFA0135003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Foglio1!$A$2:$A$5</c:f>
              <c:numCache>
                <c:formatCode>General</c:formatCode>
                <c:ptCount val="4"/>
              </c:numCache>
            </c:numRef>
          </c:cat>
          <c:val>
            <c:numRef>
              <c:f>Foglio1!$D$2:$D$5</c:f>
              <c:numCache>
                <c:formatCode>General</c:formatCode>
                <c:ptCount val="4"/>
                <c:pt idx="0" formatCode="#,##0">
                  <c:v>40000000</c:v>
                </c:pt>
              </c:numCache>
            </c:numRef>
          </c:val>
          <c:extLst>
            <c:ext xmlns:c16="http://schemas.microsoft.com/office/drawing/2014/chart" uri="{C3380CC4-5D6E-409C-BE32-E72D297353CC}">
              <c16:uniqueId val="{00000002-95BB-406B-A53F-EE5D89867571}"/>
            </c:ext>
          </c:extLst>
        </c:ser>
        <c:ser>
          <c:idx val="3"/>
          <c:order val="3"/>
          <c:tx>
            <c:strRef>
              <c:f>Foglio1!$E$1</c:f>
              <c:strCache>
                <c:ptCount val="1"/>
                <c:pt idx="0">
                  <c:v>Colonna1</c:v>
                </c:pt>
              </c:strCache>
            </c:strRef>
          </c:tx>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Foglio1!$A$2:$A$5</c:f>
              <c:numCache>
                <c:formatCode>General</c:formatCode>
                <c:ptCount val="4"/>
              </c:numCache>
            </c:numRef>
          </c:cat>
          <c:val>
            <c:numRef>
              <c:f>Foglio1!$E$2:$E$5</c:f>
              <c:numCache>
                <c:formatCode>General</c:formatCode>
                <c:ptCount val="4"/>
              </c:numCache>
            </c:numRef>
          </c:val>
          <c:extLst>
            <c:ext xmlns:c16="http://schemas.microsoft.com/office/drawing/2014/chart" uri="{C3380CC4-5D6E-409C-BE32-E72D297353CC}">
              <c16:uniqueId val="{00000003-95BB-406B-A53F-EE5D89867571}"/>
            </c:ext>
          </c:extLst>
        </c:ser>
        <c:dLbls>
          <c:showLegendKey val="0"/>
          <c:showVal val="0"/>
          <c:showCatName val="0"/>
          <c:showSerName val="0"/>
          <c:showPercent val="0"/>
          <c:showBubbleSize val="0"/>
        </c:dLbls>
        <c:gapWidth val="100"/>
        <c:overlap val="-24"/>
        <c:axId val="390771992"/>
        <c:axId val="390790032"/>
      </c:barChart>
      <c:catAx>
        <c:axId val="3907719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90790032"/>
        <c:crosses val="autoZero"/>
        <c:auto val="1"/>
        <c:lblAlgn val="ctr"/>
        <c:lblOffset val="100"/>
        <c:noMultiLvlLbl val="0"/>
      </c:catAx>
      <c:valAx>
        <c:axId val="390790032"/>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90771992"/>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it-IT"/>
              <a:t>Decessi in Italia </a:t>
            </a:r>
          </a:p>
        </c:rich>
      </c:tx>
      <c:layout>
        <c:manualLayout>
          <c:xMode val="edge"/>
          <c:yMode val="edge"/>
          <c:x val="0.42014188443835815"/>
          <c:y val="1.1674569982842059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it-IT"/>
        </a:p>
      </c:txPr>
    </c:title>
    <c:autoTitleDeleted val="0"/>
    <c:plotArea>
      <c:layout>
        <c:manualLayout>
          <c:layoutTarget val="inner"/>
          <c:xMode val="edge"/>
          <c:yMode val="edge"/>
          <c:x val="0.10043925215869758"/>
          <c:y val="2.132079833835018E-2"/>
          <c:w val="0.89956074784130247"/>
          <c:h val="0.71045388797652587"/>
        </c:manualLayout>
      </c:layout>
      <c:barChart>
        <c:barDir val="col"/>
        <c:grouping val="clustered"/>
        <c:varyColors val="0"/>
        <c:ser>
          <c:idx val="0"/>
          <c:order val="0"/>
          <c:tx>
            <c:strRef>
              <c:f>Foglio1!$B$1</c:f>
              <c:strCache>
                <c:ptCount val="1"/>
                <c:pt idx="0">
                  <c:v>Popolazione Italia 1921</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1"/>
                <c:pt idx="0">
                  <c:v>Italia</c:v>
                </c:pt>
              </c:strCache>
            </c:strRef>
          </c:cat>
          <c:val>
            <c:numRef>
              <c:f>Foglio1!$B$2:$B$5</c:f>
              <c:numCache>
                <c:formatCode>General</c:formatCode>
                <c:ptCount val="4"/>
                <c:pt idx="0" formatCode="#,##0">
                  <c:v>35415915</c:v>
                </c:pt>
              </c:numCache>
            </c:numRef>
          </c:val>
          <c:extLst>
            <c:ext xmlns:c16="http://schemas.microsoft.com/office/drawing/2014/chart" uri="{C3380CC4-5D6E-409C-BE32-E72D297353CC}">
              <c16:uniqueId val="{00000000-0BBE-471B-81B8-B4AF718630CB}"/>
            </c:ext>
          </c:extLst>
        </c:ser>
        <c:ser>
          <c:idx val="1"/>
          <c:order val="1"/>
          <c:tx>
            <c:strRef>
              <c:f>Foglio1!$C$1</c:f>
              <c:strCache>
                <c:ptCount val="1"/>
                <c:pt idx="0">
                  <c:v>Deceduti Spagnola</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1"/>
                <c:pt idx="0">
                  <c:v>Italia</c:v>
                </c:pt>
              </c:strCache>
            </c:strRef>
          </c:cat>
          <c:val>
            <c:numRef>
              <c:f>Foglio1!$C$2:$C$5</c:f>
              <c:numCache>
                <c:formatCode>General</c:formatCode>
                <c:ptCount val="4"/>
                <c:pt idx="0" formatCode="#,##0">
                  <c:v>600000</c:v>
                </c:pt>
              </c:numCache>
            </c:numRef>
          </c:val>
          <c:extLst>
            <c:ext xmlns:c16="http://schemas.microsoft.com/office/drawing/2014/chart" uri="{C3380CC4-5D6E-409C-BE32-E72D297353CC}">
              <c16:uniqueId val="{00000001-0BBE-471B-81B8-B4AF718630CB}"/>
            </c:ext>
          </c:extLst>
        </c:ser>
        <c:ser>
          <c:idx val="2"/>
          <c:order val="2"/>
          <c:tx>
            <c:strRef>
              <c:f>Foglio1!$D$1</c:f>
              <c:strCache>
                <c:ptCount val="1"/>
                <c:pt idx="0">
                  <c:v>Colonna1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Foglio1!$A$2:$A$5</c:f>
              <c:strCache>
                <c:ptCount val="1"/>
                <c:pt idx="0">
                  <c:v>Italia</c:v>
                </c:pt>
              </c:strCache>
            </c:strRef>
          </c:cat>
          <c:val>
            <c:numRef>
              <c:f>Foglio1!$D$2:$D$5</c:f>
              <c:numCache>
                <c:formatCode>General</c:formatCode>
                <c:ptCount val="4"/>
              </c:numCache>
            </c:numRef>
          </c:val>
          <c:extLst>
            <c:ext xmlns:c16="http://schemas.microsoft.com/office/drawing/2014/chart" uri="{C3380CC4-5D6E-409C-BE32-E72D297353CC}">
              <c16:uniqueId val="{00000002-0BBE-471B-81B8-B4AF718630CB}"/>
            </c:ext>
          </c:extLst>
        </c:ser>
        <c:dLbls>
          <c:showLegendKey val="0"/>
          <c:showVal val="0"/>
          <c:showCatName val="0"/>
          <c:showSerName val="0"/>
          <c:showPercent val="0"/>
          <c:showBubbleSize val="0"/>
        </c:dLbls>
        <c:gapWidth val="100"/>
        <c:overlap val="-24"/>
        <c:axId val="383763856"/>
        <c:axId val="383765496"/>
      </c:barChart>
      <c:catAx>
        <c:axId val="383763856"/>
        <c:scaling>
          <c:orientation val="minMax"/>
        </c:scaling>
        <c:delete val="1"/>
        <c:axPos val="b"/>
        <c:numFmt formatCode="General" sourceLinked="1"/>
        <c:majorTickMark val="none"/>
        <c:minorTickMark val="none"/>
        <c:tickLblPos val="nextTo"/>
        <c:crossAx val="383765496"/>
        <c:crosses val="autoZero"/>
        <c:auto val="1"/>
        <c:lblAlgn val="ctr"/>
        <c:lblOffset val="100"/>
        <c:noMultiLvlLbl val="0"/>
      </c:catAx>
      <c:valAx>
        <c:axId val="383765496"/>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83763856"/>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it-IT"/>
              <a:t>Decessi in Italia</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it-IT"/>
        </a:p>
      </c:txPr>
    </c:title>
    <c:autoTitleDeleted val="0"/>
    <c:plotArea>
      <c:layout/>
      <c:barChart>
        <c:barDir val="bar"/>
        <c:grouping val="clustered"/>
        <c:varyColors val="0"/>
        <c:ser>
          <c:idx val="0"/>
          <c:order val="0"/>
          <c:tx>
            <c:strRef>
              <c:f>Foglio1!$B$1</c:f>
              <c:strCache>
                <c:ptCount val="1"/>
                <c:pt idx="0">
                  <c:v>Serie 1</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2"/>
                <c:pt idx="0">
                  <c:v>Lombardia</c:v>
                </c:pt>
                <c:pt idx="1">
                  <c:v>Sicilia</c:v>
                </c:pt>
              </c:strCache>
            </c:strRef>
          </c:cat>
          <c:val>
            <c:numRef>
              <c:f>Foglio1!$B$2:$B$5</c:f>
              <c:numCache>
                <c:formatCode>General</c:formatCode>
                <c:ptCount val="4"/>
                <c:pt idx="0">
                  <c:v>36653</c:v>
                </c:pt>
                <c:pt idx="1">
                  <c:v>29966</c:v>
                </c:pt>
              </c:numCache>
            </c:numRef>
          </c:val>
          <c:extLst>
            <c:ext xmlns:c16="http://schemas.microsoft.com/office/drawing/2014/chart" uri="{C3380CC4-5D6E-409C-BE32-E72D297353CC}">
              <c16:uniqueId val="{00000000-A881-471C-BE8C-1C812F9C7F6A}"/>
            </c:ext>
          </c:extLst>
        </c:ser>
        <c:ser>
          <c:idx val="1"/>
          <c:order val="1"/>
          <c:tx>
            <c:strRef>
              <c:f>Foglio1!$C$1</c:f>
              <c:strCache>
                <c:ptCount val="1"/>
                <c:pt idx="0">
                  <c:v>Colonna1</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Foglio1!$A$2:$A$5</c:f>
              <c:strCache>
                <c:ptCount val="2"/>
                <c:pt idx="0">
                  <c:v>Lombardia</c:v>
                </c:pt>
                <c:pt idx="1">
                  <c:v>Sicilia</c:v>
                </c:pt>
              </c:strCache>
            </c:strRef>
          </c:cat>
          <c:val>
            <c:numRef>
              <c:f>Foglio1!$C$2:$C$5</c:f>
              <c:numCache>
                <c:formatCode>General</c:formatCode>
                <c:ptCount val="4"/>
              </c:numCache>
            </c:numRef>
          </c:val>
          <c:extLst>
            <c:ext xmlns:c16="http://schemas.microsoft.com/office/drawing/2014/chart" uri="{C3380CC4-5D6E-409C-BE32-E72D297353CC}">
              <c16:uniqueId val="{00000001-A881-471C-BE8C-1C812F9C7F6A}"/>
            </c:ext>
          </c:extLst>
        </c:ser>
        <c:ser>
          <c:idx val="2"/>
          <c:order val="2"/>
          <c:tx>
            <c:strRef>
              <c:f>Foglio1!$D$1</c:f>
              <c:strCache>
                <c:ptCount val="1"/>
                <c:pt idx="0">
                  <c:v>Colonna2</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Foglio1!$A$2:$A$5</c:f>
              <c:strCache>
                <c:ptCount val="2"/>
                <c:pt idx="0">
                  <c:v>Lombardia</c:v>
                </c:pt>
                <c:pt idx="1">
                  <c:v>Sicilia</c:v>
                </c:pt>
              </c:strCache>
            </c:strRef>
          </c:cat>
          <c:val>
            <c:numRef>
              <c:f>Foglio1!$D$2:$D$5</c:f>
              <c:numCache>
                <c:formatCode>General</c:formatCode>
                <c:ptCount val="4"/>
              </c:numCache>
            </c:numRef>
          </c:val>
          <c:extLst>
            <c:ext xmlns:c16="http://schemas.microsoft.com/office/drawing/2014/chart" uri="{C3380CC4-5D6E-409C-BE32-E72D297353CC}">
              <c16:uniqueId val="{00000002-A881-471C-BE8C-1C812F9C7F6A}"/>
            </c:ext>
          </c:extLst>
        </c:ser>
        <c:dLbls>
          <c:showLegendKey val="0"/>
          <c:showVal val="0"/>
          <c:showCatName val="0"/>
          <c:showSerName val="0"/>
          <c:showPercent val="0"/>
          <c:showBubbleSize val="0"/>
        </c:dLbls>
        <c:gapWidth val="115"/>
        <c:overlap val="-20"/>
        <c:axId val="442907040"/>
        <c:axId val="442905728"/>
      </c:barChart>
      <c:catAx>
        <c:axId val="442907040"/>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442905728"/>
        <c:crosses val="autoZero"/>
        <c:auto val="1"/>
        <c:lblAlgn val="ctr"/>
        <c:lblOffset val="100"/>
        <c:noMultiLvlLbl val="0"/>
      </c:catAx>
      <c:valAx>
        <c:axId val="442905728"/>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442907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withinLinear" id="7">
  <a:schemeClr val="accent5"/>
  <a:schemeClr val="accent5"/>
  <a:schemeClr val="accent5"/>
  <a:schemeClr val="accent5"/>
  <a:schemeClr val="accent5"/>
  <a:schemeClr val="accent5"/>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7">
  <a:schemeClr val="accent5"/>
  <a:schemeClr val="accent5"/>
  <a:schemeClr val="accent5"/>
  <a:schemeClr val="accent5"/>
  <a:schemeClr val="accent5"/>
  <a:schemeClr val="accent5"/>
</cs:colorStyle>
</file>

<file path=ppt/charts/colors5.xml><?xml version="1.0" encoding="utf-8"?>
<cs:colorStyle xmlns:cs="http://schemas.microsoft.com/office/drawing/2012/chartStyle" xmlns:a="http://schemas.openxmlformats.org/drawingml/2006/main" meth="withinLinear" id="7">
  <a:schemeClr val="accent5"/>
  <a:schemeClr val="accent5"/>
  <a:schemeClr val="accent5"/>
  <a:schemeClr val="accent5"/>
  <a:schemeClr val="accent5"/>
  <a:schemeClr val="accent5"/>
</cs:colorStyle>
</file>

<file path=ppt/charts/colors6.xml><?xml version="1.0" encoding="utf-8"?>
<cs:colorStyle xmlns:cs="http://schemas.microsoft.com/office/drawing/2012/chartStyle" xmlns:a="http://schemas.openxmlformats.org/drawingml/2006/main" meth="withinLinear" id="7">
  <a:schemeClr val="accent5"/>
  <a:schemeClr val="accent5"/>
  <a:schemeClr val="accent5"/>
  <a:schemeClr val="accent5"/>
  <a:schemeClr val="accent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CDC59-18F5-4784-B908-8BC867B69269}" type="doc">
      <dgm:prSet loTypeId="urn:microsoft.com/office/officeart/2005/8/layout/pList2" loCatId="list" qsTypeId="urn:microsoft.com/office/officeart/2005/8/quickstyle/simple2" qsCatId="simple" csTypeId="urn:microsoft.com/office/officeart/2005/8/colors/accent1_4" csCatId="accent1" phldr="1"/>
      <dgm:spPr/>
    </dgm:pt>
    <dgm:pt modelId="{A2F7D8B7-E3B7-4139-8B68-21ABB91E8B9C}">
      <dgm:prSet phldrT="[Testo]"/>
      <dgm:spPr/>
      <dgm:t>
        <a:bodyPr/>
        <a:lstStyle/>
        <a:p>
          <a:r>
            <a:rPr lang="it-IT" dirty="0"/>
            <a:t>Francia</a:t>
          </a:r>
        </a:p>
        <a:p>
          <a:r>
            <a:rPr lang="it-IT" dirty="0"/>
            <a:t>6 x 1</a:t>
          </a:r>
        </a:p>
      </dgm:t>
    </dgm:pt>
    <dgm:pt modelId="{0746C39C-C6C3-4DE9-9DEF-579E7B094D93}" type="parTrans" cxnId="{5D97F96F-7644-4F6F-B121-EA64F2D71467}">
      <dgm:prSet/>
      <dgm:spPr/>
      <dgm:t>
        <a:bodyPr/>
        <a:lstStyle/>
        <a:p>
          <a:endParaRPr lang="it-IT"/>
        </a:p>
      </dgm:t>
    </dgm:pt>
    <dgm:pt modelId="{106F364A-F8AA-4421-B4AD-F60587FA7249}" type="sibTrans" cxnId="{5D97F96F-7644-4F6F-B121-EA64F2D71467}">
      <dgm:prSet/>
      <dgm:spPr/>
      <dgm:t>
        <a:bodyPr/>
        <a:lstStyle/>
        <a:p>
          <a:endParaRPr lang="it-IT"/>
        </a:p>
      </dgm:t>
    </dgm:pt>
    <dgm:pt modelId="{EEFBE72A-1959-428F-88E2-AECD36076888}">
      <dgm:prSet phldrT="[Testo]"/>
      <dgm:spPr/>
      <dgm:t>
        <a:bodyPr/>
        <a:lstStyle/>
        <a:p>
          <a:r>
            <a:rPr lang="it-IT" dirty="0"/>
            <a:t>Germania</a:t>
          </a:r>
        </a:p>
        <a:p>
          <a:r>
            <a:rPr lang="it-IT" dirty="0"/>
            <a:t>4x1</a:t>
          </a:r>
        </a:p>
      </dgm:t>
    </dgm:pt>
    <dgm:pt modelId="{4A421123-39DB-468F-8094-19F0B35810EB}" type="parTrans" cxnId="{05A54C23-F9BF-4793-8A3D-CF55E7C6A535}">
      <dgm:prSet/>
      <dgm:spPr/>
      <dgm:t>
        <a:bodyPr/>
        <a:lstStyle/>
        <a:p>
          <a:endParaRPr lang="it-IT"/>
        </a:p>
      </dgm:t>
    </dgm:pt>
    <dgm:pt modelId="{51A5C599-6F00-4696-B774-19BA6CCC386D}" type="sibTrans" cxnId="{05A54C23-F9BF-4793-8A3D-CF55E7C6A535}">
      <dgm:prSet/>
      <dgm:spPr/>
      <dgm:t>
        <a:bodyPr/>
        <a:lstStyle/>
        <a:p>
          <a:endParaRPr lang="it-IT"/>
        </a:p>
      </dgm:t>
    </dgm:pt>
    <dgm:pt modelId="{63129A8B-B660-4708-A203-9BBC78153D6F}">
      <dgm:prSet phldrT="[Testo]"/>
      <dgm:spPr/>
      <dgm:t>
        <a:bodyPr/>
        <a:lstStyle/>
        <a:p>
          <a:r>
            <a:rPr lang="it-IT" dirty="0"/>
            <a:t>Gran Bretagna</a:t>
          </a:r>
        </a:p>
        <a:p>
          <a:r>
            <a:rPr lang="it-IT" dirty="0"/>
            <a:t>3x1</a:t>
          </a:r>
        </a:p>
      </dgm:t>
    </dgm:pt>
    <dgm:pt modelId="{4D061AE6-553B-4603-967C-234AA9735F79}" type="parTrans" cxnId="{2B4340E6-5D59-4F7D-ABD0-4CDDD23F8074}">
      <dgm:prSet/>
      <dgm:spPr/>
      <dgm:t>
        <a:bodyPr/>
        <a:lstStyle/>
        <a:p>
          <a:endParaRPr lang="it-IT"/>
        </a:p>
      </dgm:t>
    </dgm:pt>
    <dgm:pt modelId="{183DB753-892D-47A1-8F77-48099A939881}" type="sibTrans" cxnId="{2B4340E6-5D59-4F7D-ABD0-4CDDD23F8074}">
      <dgm:prSet/>
      <dgm:spPr/>
      <dgm:t>
        <a:bodyPr/>
        <a:lstStyle/>
        <a:p>
          <a:endParaRPr lang="it-IT"/>
        </a:p>
      </dgm:t>
    </dgm:pt>
    <dgm:pt modelId="{C75F31CA-8A63-4461-B378-072DB43DBF9F}">
      <dgm:prSet/>
      <dgm:spPr/>
      <dgm:t>
        <a:bodyPr/>
        <a:lstStyle/>
        <a:p>
          <a:r>
            <a:rPr lang="it-IT" dirty="0"/>
            <a:t>Italia</a:t>
          </a:r>
        </a:p>
        <a:p>
          <a:r>
            <a:rPr lang="it-IT" dirty="0"/>
            <a:t>2x1</a:t>
          </a:r>
        </a:p>
      </dgm:t>
    </dgm:pt>
    <dgm:pt modelId="{2F054744-CEC4-4F15-A9F4-2098567B3BF9}" type="parTrans" cxnId="{6331CEB8-47D1-422E-9867-1FA0E43ECE15}">
      <dgm:prSet/>
      <dgm:spPr/>
      <dgm:t>
        <a:bodyPr/>
        <a:lstStyle/>
        <a:p>
          <a:endParaRPr lang="it-IT"/>
        </a:p>
      </dgm:t>
    </dgm:pt>
    <dgm:pt modelId="{0FF57414-6204-42E7-8DE7-A9C7792A1E99}" type="sibTrans" cxnId="{6331CEB8-47D1-422E-9867-1FA0E43ECE15}">
      <dgm:prSet/>
      <dgm:spPr/>
      <dgm:t>
        <a:bodyPr/>
        <a:lstStyle/>
        <a:p>
          <a:endParaRPr lang="it-IT"/>
        </a:p>
      </dgm:t>
    </dgm:pt>
    <dgm:pt modelId="{E4DBC0BB-507C-4CE0-97C1-2A17556D6169}" type="pres">
      <dgm:prSet presAssocID="{EE9CDC59-18F5-4784-B908-8BC867B69269}" presName="Name0" presStyleCnt="0">
        <dgm:presLayoutVars>
          <dgm:dir/>
          <dgm:resizeHandles val="exact"/>
        </dgm:presLayoutVars>
      </dgm:prSet>
      <dgm:spPr/>
    </dgm:pt>
    <dgm:pt modelId="{4ED3BFAB-B488-4E36-81E9-99156D800AA7}" type="pres">
      <dgm:prSet presAssocID="{EE9CDC59-18F5-4784-B908-8BC867B69269}" presName="bkgdShp" presStyleLbl="alignAccFollowNode1" presStyleIdx="0" presStyleCnt="1"/>
      <dgm:spPr/>
    </dgm:pt>
    <dgm:pt modelId="{F5BCB182-7102-4D02-8CF9-E15DB347B758}" type="pres">
      <dgm:prSet presAssocID="{EE9CDC59-18F5-4784-B908-8BC867B69269}" presName="linComp" presStyleCnt="0"/>
      <dgm:spPr/>
    </dgm:pt>
    <dgm:pt modelId="{E46627BF-3CE5-4047-9819-2B2009CFDFC8}" type="pres">
      <dgm:prSet presAssocID="{A2F7D8B7-E3B7-4139-8B68-21ABB91E8B9C}" presName="compNode" presStyleCnt="0"/>
      <dgm:spPr/>
    </dgm:pt>
    <dgm:pt modelId="{0FB33E7E-3F7B-43EF-99B2-3FD666208477}" type="pres">
      <dgm:prSet presAssocID="{A2F7D8B7-E3B7-4139-8B68-21ABB91E8B9C}" presName="node" presStyleLbl="node1" presStyleIdx="0" presStyleCnt="4">
        <dgm:presLayoutVars>
          <dgm:bulletEnabled val="1"/>
        </dgm:presLayoutVars>
      </dgm:prSet>
      <dgm:spPr/>
    </dgm:pt>
    <dgm:pt modelId="{908FD352-4894-4BD1-8EA4-58C53D44E1EA}" type="pres">
      <dgm:prSet presAssocID="{A2F7D8B7-E3B7-4139-8B68-21ABB91E8B9C}" presName="invisiNode" presStyleLbl="node1" presStyleIdx="0" presStyleCnt="4"/>
      <dgm:spPr/>
    </dgm:pt>
    <dgm:pt modelId="{E38EE4E1-B476-4763-8E9C-E58227DCDB75}" type="pres">
      <dgm:prSet presAssocID="{A2F7D8B7-E3B7-4139-8B68-21ABB91E8B9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81B4B839-B343-4C0D-BD49-4DEDE09AB380}" type="pres">
      <dgm:prSet presAssocID="{106F364A-F8AA-4421-B4AD-F60587FA7249}" presName="sibTrans" presStyleLbl="sibTrans2D1" presStyleIdx="0" presStyleCnt="0"/>
      <dgm:spPr/>
    </dgm:pt>
    <dgm:pt modelId="{6E6295B1-5CE0-48AA-994F-0883CC92F554}" type="pres">
      <dgm:prSet presAssocID="{EEFBE72A-1959-428F-88E2-AECD36076888}" presName="compNode" presStyleCnt="0"/>
      <dgm:spPr/>
    </dgm:pt>
    <dgm:pt modelId="{CEB96D0F-62EE-494E-8740-4899D3BEA5A3}" type="pres">
      <dgm:prSet presAssocID="{EEFBE72A-1959-428F-88E2-AECD36076888}" presName="node" presStyleLbl="node1" presStyleIdx="1" presStyleCnt="4" custLinFactNeighborY="-1763">
        <dgm:presLayoutVars>
          <dgm:bulletEnabled val="1"/>
        </dgm:presLayoutVars>
      </dgm:prSet>
      <dgm:spPr/>
    </dgm:pt>
    <dgm:pt modelId="{F1A6BA07-E335-417D-A58C-B7E606A4D52C}" type="pres">
      <dgm:prSet presAssocID="{EEFBE72A-1959-428F-88E2-AECD36076888}" presName="invisiNode" presStyleLbl="node1" presStyleIdx="1" presStyleCnt="4"/>
      <dgm:spPr/>
    </dgm:pt>
    <dgm:pt modelId="{6FC43374-9013-4426-B419-534C9DFC7D66}" type="pres">
      <dgm:prSet presAssocID="{EEFBE72A-1959-428F-88E2-AECD36076888}" presName="imagNode" presStyleLbl="fgImgPlace1" presStyleIdx="1" presStyleCnt="4" custLinFactNeighborX="-1225" custLinFactNeighborY="-652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B9D0A1A9-9523-464D-AD38-7691ECB92A1D}" type="pres">
      <dgm:prSet presAssocID="{51A5C599-6F00-4696-B774-19BA6CCC386D}" presName="sibTrans" presStyleLbl="sibTrans2D1" presStyleIdx="0" presStyleCnt="0"/>
      <dgm:spPr/>
    </dgm:pt>
    <dgm:pt modelId="{2762031F-2AC6-4F11-B2A3-AFE21B004CC5}" type="pres">
      <dgm:prSet presAssocID="{63129A8B-B660-4708-A203-9BBC78153D6F}" presName="compNode" presStyleCnt="0"/>
      <dgm:spPr/>
    </dgm:pt>
    <dgm:pt modelId="{9E259813-B076-44B4-AB0A-E845CBE1F39C}" type="pres">
      <dgm:prSet presAssocID="{63129A8B-B660-4708-A203-9BBC78153D6F}" presName="node" presStyleLbl="node1" presStyleIdx="2" presStyleCnt="4">
        <dgm:presLayoutVars>
          <dgm:bulletEnabled val="1"/>
        </dgm:presLayoutVars>
      </dgm:prSet>
      <dgm:spPr/>
    </dgm:pt>
    <dgm:pt modelId="{89ADC4BF-A4D7-4D1E-BE85-DF78C6DD5B71}" type="pres">
      <dgm:prSet presAssocID="{63129A8B-B660-4708-A203-9BBC78153D6F}" presName="invisiNode" presStyleLbl="node1" presStyleIdx="2" presStyleCnt="4"/>
      <dgm:spPr/>
    </dgm:pt>
    <dgm:pt modelId="{06158026-BBBB-4C2E-B6CB-3492EBEE3517}" type="pres">
      <dgm:prSet presAssocID="{63129A8B-B660-4708-A203-9BBC78153D6F}" presName="imagNode" presStyleLbl="fgImgPlace1" presStyleIdx="2"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DEBCC0CF-1DE7-42F3-92CA-1357CDBB5FB7}" type="pres">
      <dgm:prSet presAssocID="{183DB753-892D-47A1-8F77-48099A939881}" presName="sibTrans" presStyleLbl="sibTrans2D1" presStyleIdx="0" presStyleCnt="0"/>
      <dgm:spPr/>
    </dgm:pt>
    <dgm:pt modelId="{5D50C41F-ABD4-47B2-9199-37BFCCD6BFC0}" type="pres">
      <dgm:prSet presAssocID="{C75F31CA-8A63-4461-B378-072DB43DBF9F}" presName="compNode" presStyleCnt="0"/>
      <dgm:spPr/>
    </dgm:pt>
    <dgm:pt modelId="{7FB05B99-A9DC-40BE-B189-2F643E329416}" type="pres">
      <dgm:prSet presAssocID="{C75F31CA-8A63-4461-B378-072DB43DBF9F}" presName="node" presStyleLbl="node1" presStyleIdx="3" presStyleCnt="4">
        <dgm:presLayoutVars>
          <dgm:bulletEnabled val="1"/>
        </dgm:presLayoutVars>
      </dgm:prSet>
      <dgm:spPr/>
    </dgm:pt>
    <dgm:pt modelId="{0FF1BD5A-AAF5-48DC-931E-5427229EB865}" type="pres">
      <dgm:prSet presAssocID="{C75F31CA-8A63-4461-B378-072DB43DBF9F}" presName="invisiNode" presStyleLbl="node1" presStyleIdx="3" presStyleCnt="4"/>
      <dgm:spPr/>
    </dgm:pt>
    <dgm:pt modelId="{ED4E68D9-83C9-4A5F-AAD2-E107B5106557}" type="pres">
      <dgm:prSet presAssocID="{C75F31CA-8A63-4461-B378-072DB43DBF9F}" presName="imagNode" presStyleLbl="fgImgPlace1" presStyleIdx="3" presStyleCnt="4" custLinFactNeighborX="-3062" custLinFactNeighborY="-652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Lst>
  <dgm:cxnLst>
    <dgm:cxn modelId="{69A30723-7A34-4361-9148-A18AE346843C}" type="presOf" srcId="{51A5C599-6F00-4696-B774-19BA6CCC386D}" destId="{B9D0A1A9-9523-464D-AD38-7691ECB92A1D}" srcOrd="0" destOrd="0" presId="urn:microsoft.com/office/officeart/2005/8/layout/pList2"/>
    <dgm:cxn modelId="{05A54C23-F9BF-4793-8A3D-CF55E7C6A535}" srcId="{EE9CDC59-18F5-4784-B908-8BC867B69269}" destId="{EEFBE72A-1959-428F-88E2-AECD36076888}" srcOrd="1" destOrd="0" parTransId="{4A421123-39DB-468F-8094-19F0B35810EB}" sibTransId="{51A5C599-6F00-4696-B774-19BA6CCC386D}"/>
    <dgm:cxn modelId="{13D6926E-7B25-4792-AAD3-18D75C897E17}" type="presOf" srcId="{EEFBE72A-1959-428F-88E2-AECD36076888}" destId="{CEB96D0F-62EE-494E-8740-4899D3BEA5A3}" srcOrd="0" destOrd="0" presId="urn:microsoft.com/office/officeart/2005/8/layout/pList2"/>
    <dgm:cxn modelId="{89D0A14F-53EB-423B-9D8C-F5970CFD8F21}" type="presOf" srcId="{106F364A-F8AA-4421-B4AD-F60587FA7249}" destId="{81B4B839-B343-4C0D-BD49-4DEDE09AB380}" srcOrd="0" destOrd="0" presId="urn:microsoft.com/office/officeart/2005/8/layout/pList2"/>
    <dgm:cxn modelId="{5D97F96F-7644-4F6F-B121-EA64F2D71467}" srcId="{EE9CDC59-18F5-4784-B908-8BC867B69269}" destId="{A2F7D8B7-E3B7-4139-8B68-21ABB91E8B9C}" srcOrd="0" destOrd="0" parTransId="{0746C39C-C6C3-4DE9-9DEF-579E7B094D93}" sibTransId="{106F364A-F8AA-4421-B4AD-F60587FA7249}"/>
    <dgm:cxn modelId="{17FE5A77-EC25-4474-84C3-2AEE17B184D3}" type="presOf" srcId="{EE9CDC59-18F5-4784-B908-8BC867B69269}" destId="{E4DBC0BB-507C-4CE0-97C1-2A17556D6169}" srcOrd="0" destOrd="0" presId="urn:microsoft.com/office/officeart/2005/8/layout/pList2"/>
    <dgm:cxn modelId="{06C8A357-3C04-43BD-9A8F-884BD561C927}" type="presOf" srcId="{C75F31CA-8A63-4461-B378-072DB43DBF9F}" destId="{7FB05B99-A9DC-40BE-B189-2F643E329416}" srcOrd="0" destOrd="0" presId="urn:microsoft.com/office/officeart/2005/8/layout/pList2"/>
    <dgm:cxn modelId="{6870B882-C231-4B8E-A3E0-145D521F1874}" type="presOf" srcId="{63129A8B-B660-4708-A203-9BBC78153D6F}" destId="{9E259813-B076-44B4-AB0A-E845CBE1F39C}" srcOrd="0" destOrd="0" presId="urn:microsoft.com/office/officeart/2005/8/layout/pList2"/>
    <dgm:cxn modelId="{6331CEB8-47D1-422E-9867-1FA0E43ECE15}" srcId="{EE9CDC59-18F5-4784-B908-8BC867B69269}" destId="{C75F31CA-8A63-4461-B378-072DB43DBF9F}" srcOrd="3" destOrd="0" parTransId="{2F054744-CEC4-4F15-A9F4-2098567B3BF9}" sibTransId="{0FF57414-6204-42E7-8DE7-A9C7792A1E99}"/>
    <dgm:cxn modelId="{F151A6BA-1D04-4D14-8A91-1F0B52424571}" type="presOf" srcId="{A2F7D8B7-E3B7-4139-8B68-21ABB91E8B9C}" destId="{0FB33E7E-3F7B-43EF-99B2-3FD666208477}" srcOrd="0" destOrd="0" presId="urn:microsoft.com/office/officeart/2005/8/layout/pList2"/>
    <dgm:cxn modelId="{2B4340E6-5D59-4F7D-ABD0-4CDDD23F8074}" srcId="{EE9CDC59-18F5-4784-B908-8BC867B69269}" destId="{63129A8B-B660-4708-A203-9BBC78153D6F}" srcOrd="2" destOrd="0" parTransId="{4D061AE6-553B-4603-967C-234AA9735F79}" sibTransId="{183DB753-892D-47A1-8F77-48099A939881}"/>
    <dgm:cxn modelId="{DBC6F0F9-834B-4D13-B3FD-36F586961507}" type="presOf" srcId="{183DB753-892D-47A1-8F77-48099A939881}" destId="{DEBCC0CF-1DE7-42F3-92CA-1357CDBB5FB7}" srcOrd="0" destOrd="0" presId="urn:microsoft.com/office/officeart/2005/8/layout/pList2"/>
    <dgm:cxn modelId="{89858F98-34DC-48DA-82C4-46B8E58B2F59}" type="presParOf" srcId="{E4DBC0BB-507C-4CE0-97C1-2A17556D6169}" destId="{4ED3BFAB-B488-4E36-81E9-99156D800AA7}" srcOrd="0" destOrd="0" presId="urn:microsoft.com/office/officeart/2005/8/layout/pList2"/>
    <dgm:cxn modelId="{B15F716B-562A-4377-BD56-791861801302}" type="presParOf" srcId="{E4DBC0BB-507C-4CE0-97C1-2A17556D6169}" destId="{F5BCB182-7102-4D02-8CF9-E15DB347B758}" srcOrd="1" destOrd="0" presId="urn:microsoft.com/office/officeart/2005/8/layout/pList2"/>
    <dgm:cxn modelId="{56E6D4C0-9617-42F0-9E7A-BBC9D506898D}" type="presParOf" srcId="{F5BCB182-7102-4D02-8CF9-E15DB347B758}" destId="{E46627BF-3CE5-4047-9819-2B2009CFDFC8}" srcOrd="0" destOrd="0" presId="urn:microsoft.com/office/officeart/2005/8/layout/pList2"/>
    <dgm:cxn modelId="{DBB5D1D6-36AC-4E5D-8B48-3E7AB4C106E5}" type="presParOf" srcId="{E46627BF-3CE5-4047-9819-2B2009CFDFC8}" destId="{0FB33E7E-3F7B-43EF-99B2-3FD666208477}" srcOrd="0" destOrd="0" presId="urn:microsoft.com/office/officeart/2005/8/layout/pList2"/>
    <dgm:cxn modelId="{0BF3C746-9E3A-428C-B30A-224FE8B8A66A}" type="presParOf" srcId="{E46627BF-3CE5-4047-9819-2B2009CFDFC8}" destId="{908FD352-4894-4BD1-8EA4-58C53D44E1EA}" srcOrd="1" destOrd="0" presId="urn:microsoft.com/office/officeart/2005/8/layout/pList2"/>
    <dgm:cxn modelId="{602210C2-C31D-4E5F-AE00-B888D8C9D9F4}" type="presParOf" srcId="{E46627BF-3CE5-4047-9819-2B2009CFDFC8}" destId="{E38EE4E1-B476-4763-8E9C-E58227DCDB75}" srcOrd="2" destOrd="0" presId="urn:microsoft.com/office/officeart/2005/8/layout/pList2"/>
    <dgm:cxn modelId="{F643FEB9-A5D2-42A3-96E0-4F75BBA03410}" type="presParOf" srcId="{F5BCB182-7102-4D02-8CF9-E15DB347B758}" destId="{81B4B839-B343-4C0D-BD49-4DEDE09AB380}" srcOrd="1" destOrd="0" presId="urn:microsoft.com/office/officeart/2005/8/layout/pList2"/>
    <dgm:cxn modelId="{780F052F-94EE-47D5-8D7A-41389B9F5492}" type="presParOf" srcId="{F5BCB182-7102-4D02-8CF9-E15DB347B758}" destId="{6E6295B1-5CE0-48AA-994F-0883CC92F554}" srcOrd="2" destOrd="0" presId="urn:microsoft.com/office/officeart/2005/8/layout/pList2"/>
    <dgm:cxn modelId="{B323B2AB-7E26-4F88-B245-4A1D34A94A3B}" type="presParOf" srcId="{6E6295B1-5CE0-48AA-994F-0883CC92F554}" destId="{CEB96D0F-62EE-494E-8740-4899D3BEA5A3}" srcOrd="0" destOrd="0" presId="urn:microsoft.com/office/officeart/2005/8/layout/pList2"/>
    <dgm:cxn modelId="{511E70A0-6BD6-48E7-A7BC-99E2E5264468}" type="presParOf" srcId="{6E6295B1-5CE0-48AA-994F-0883CC92F554}" destId="{F1A6BA07-E335-417D-A58C-B7E606A4D52C}" srcOrd="1" destOrd="0" presId="urn:microsoft.com/office/officeart/2005/8/layout/pList2"/>
    <dgm:cxn modelId="{64E25A51-9F44-4D39-BC0F-70688A46F8CA}" type="presParOf" srcId="{6E6295B1-5CE0-48AA-994F-0883CC92F554}" destId="{6FC43374-9013-4426-B419-534C9DFC7D66}" srcOrd="2" destOrd="0" presId="urn:microsoft.com/office/officeart/2005/8/layout/pList2"/>
    <dgm:cxn modelId="{30294049-E8CD-427C-8759-ACBB63E94F40}" type="presParOf" srcId="{F5BCB182-7102-4D02-8CF9-E15DB347B758}" destId="{B9D0A1A9-9523-464D-AD38-7691ECB92A1D}" srcOrd="3" destOrd="0" presId="urn:microsoft.com/office/officeart/2005/8/layout/pList2"/>
    <dgm:cxn modelId="{22C0D6D5-C9A7-49D9-A199-143E03E1E1DA}" type="presParOf" srcId="{F5BCB182-7102-4D02-8CF9-E15DB347B758}" destId="{2762031F-2AC6-4F11-B2A3-AFE21B004CC5}" srcOrd="4" destOrd="0" presId="urn:microsoft.com/office/officeart/2005/8/layout/pList2"/>
    <dgm:cxn modelId="{69DD93FA-3496-49FC-9FC8-4A82D1F6A02F}" type="presParOf" srcId="{2762031F-2AC6-4F11-B2A3-AFE21B004CC5}" destId="{9E259813-B076-44B4-AB0A-E845CBE1F39C}" srcOrd="0" destOrd="0" presId="urn:microsoft.com/office/officeart/2005/8/layout/pList2"/>
    <dgm:cxn modelId="{72F0F045-5320-4F2F-8419-703C67F93720}" type="presParOf" srcId="{2762031F-2AC6-4F11-B2A3-AFE21B004CC5}" destId="{89ADC4BF-A4D7-4D1E-BE85-DF78C6DD5B71}" srcOrd="1" destOrd="0" presId="urn:microsoft.com/office/officeart/2005/8/layout/pList2"/>
    <dgm:cxn modelId="{A74E4662-0B01-49B0-B033-82B757098C7C}" type="presParOf" srcId="{2762031F-2AC6-4F11-B2A3-AFE21B004CC5}" destId="{06158026-BBBB-4C2E-B6CB-3492EBEE3517}" srcOrd="2" destOrd="0" presId="urn:microsoft.com/office/officeart/2005/8/layout/pList2"/>
    <dgm:cxn modelId="{6D727CD6-018D-402A-98C4-983F19C3FCA3}" type="presParOf" srcId="{F5BCB182-7102-4D02-8CF9-E15DB347B758}" destId="{DEBCC0CF-1DE7-42F3-92CA-1357CDBB5FB7}" srcOrd="5" destOrd="0" presId="urn:microsoft.com/office/officeart/2005/8/layout/pList2"/>
    <dgm:cxn modelId="{CB96B19B-8608-4454-B772-A0D6E8DE6569}" type="presParOf" srcId="{F5BCB182-7102-4D02-8CF9-E15DB347B758}" destId="{5D50C41F-ABD4-47B2-9199-37BFCCD6BFC0}" srcOrd="6" destOrd="0" presId="urn:microsoft.com/office/officeart/2005/8/layout/pList2"/>
    <dgm:cxn modelId="{2C8CEAE1-8836-4CD2-B5B7-0EA8A16361B4}" type="presParOf" srcId="{5D50C41F-ABD4-47B2-9199-37BFCCD6BFC0}" destId="{7FB05B99-A9DC-40BE-B189-2F643E329416}" srcOrd="0" destOrd="0" presId="urn:microsoft.com/office/officeart/2005/8/layout/pList2"/>
    <dgm:cxn modelId="{F7C79306-AB73-4FF1-8769-195ED71586C8}" type="presParOf" srcId="{5D50C41F-ABD4-47B2-9199-37BFCCD6BFC0}" destId="{0FF1BD5A-AAF5-48DC-931E-5427229EB865}" srcOrd="1" destOrd="0" presId="urn:microsoft.com/office/officeart/2005/8/layout/pList2"/>
    <dgm:cxn modelId="{8813FDA7-AFE2-419F-9F73-E32C1291B413}" type="presParOf" srcId="{5D50C41F-ABD4-47B2-9199-37BFCCD6BFC0}" destId="{ED4E68D9-83C9-4A5F-AAD2-E107B510655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898BBE-D946-4D85-932C-B03CDFA3204D}" type="doc">
      <dgm:prSet loTypeId="urn:microsoft.com/office/officeart/2005/8/layout/hierarchy3" loCatId="hierarchy" qsTypeId="urn:microsoft.com/office/officeart/2005/8/quickstyle/simple2" qsCatId="simple" csTypeId="urn:microsoft.com/office/officeart/2005/8/colors/accent1_1" csCatId="accent1" phldr="1"/>
      <dgm:spPr/>
    </dgm:pt>
    <dgm:pt modelId="{015EB2CB-1B81-4E87-A143-CCCB9164D85E}">
      <dgm:prSet phldrT="[Testo]"/>
      <dgm:spPr/>
      <dgm:t>
        <a:bodyPr/>
        <a:lstStyle/>
        <a:p>
          <a:r>
            <a:rPr lang="it-IT" dirty="0"/>
            <a:t>1° caso registrato</a:t>
          </a:r>
        </a:p>
        <a:p>
          <a:r>
            <a:rPr lang="it-IT" dirty="0"/>
            <a:t>4 marzo 1918*</a:t>
          </a:r>
        </a:p>
      </dgm:t>
    </dgm:pt>
    <dgm:pt modelId="{FFC44B6C-72A3-4DDB-B0A5-E10697DA3D26}" type="parTrans" cxnId="{F81E9CCA-AC22-4B60-ADA8-3951686BFCD7}">
      <dgm:prSet/>
      <dgm:spPr/>
      <dgm:t>
        <a:bodyPr/>
        <a:lstStyle/>
        <a:p>
          <a:endParaRPr lang="it-IT"/>
        </a:p>
      </dgm:t>
    </dgm:pt>
    <dgm:pt modelId="{4ACB3AAD-02F7-49F8-9450-22C60C3C7715}" type="sibTrans" cxnId="{F81E9CCA-AC22-4B60-ADA8-3951686BFCD7}">
      <dgm:prSet/>
      <dgm:spPr/>
      <dgm:t>
        <a:bodyPr/>
        <a:lstStyle/>
        <a:p>
          <a:endParaRPr lang="it-IT"/>
        </a:p>
      </dgm:t>
    </dgm:pt>
    <dgm:pt modelId="{F3933C54-C272-4A61-A0EF-5E2CD5A5B80F}">
      <dgm:prSet phldrT="[Testo]"/>
      <dgm:spPr/>
      <dgm:t>
        <a:bodyPr/>
        <a:lstStyle/>
        <a:p>
          <a:r>
            <a:rPr lang="it-IT" dirty="0"/>
            <a:t>ultimo caso registrato</a:t>
          </a:r>
        </a:p>
        <a:p>
          <a:r>
            <a:rPr lang="it-IT" dirty="0"/>
            <a:t>marzo 1920</a:t>
          </a:r>
        </a:p>
      </dgm:t>
    </dgm:pt>
    <dgm:pt modelId="{8D42BF08-100A-4C19-B83C-27F92BA9DCE6}" type="parTrans" cxnId="{2F4B7A12-8674-483B-B322-4EBFD7724F2E}">
      <dgm:prSet/>
      <dgm:spPr/>
      <dgm:t>
        <a:bodyPr/>
        <a:lstStyle/>
        <a:p>
          <a:endParaRPr lang="it-IT"/>
        </a:p>
      </dgm:t>
    </dgm:pt>
    <dgm:pt modelId="{89930EC6-CB66-4217-ABF4-59FBF8FD7B78}" type="sibTrans" cxnId="{2F4B7A12-8674-483B-B322-4EBFD7724F2E}">
      <dgm:prSet/>
      <dgm:spPr/>
      <dgm:t>
        <a:bodyPr/>
        <a:lstStyle/>
        <a:p>
          <a:endParaRPr lang="it-IT"/>
        </a:p>
      </dgm:t>
    </dgm:pt>
    <dgm:pt modelId="{1241AAF5-044C-46CD-8FA4-013E3E287591}">
      <dgm:prSet/>
      <dgm:spPr/>
      <dgm:t>
        <a:bodyPr/>
        <a:lstStyle/>
        <a:p>
          <a:pPr marL="0" marR="0" lvl="0" indent="0" defTabSz="914400" eaLnBrk="1" fontAlgn="auto" latinLnBrk="0" hangingPunct="1">
            <a:spcBef>
              <a:spcPts val="0"/>
            </a:spcBef>
            <a:spcAft>
              <a:spcPts val="0"/>
            </a:spcAft>
            <a:buClrTx/>
            <a:buSzTx/>
            <a:buFontTx/>
            <a:buNone/>
            <a:tabLst/>
            <a:defRPr/>
          </a:pPr>
          <a:r>
            <a:rPr lang="it-IT"/>
            <a:t>picco dei decessi</a:t>
          </a:r>
        </a:p>
        <a:p>
          <a:pPr marL="0" lvl="0" defTabSz="1244600">
            <a:spcBef>
              <a:spcPct val="0"/>
            </a:spcBef>
            <a:spcAft>
              <a:spcPct val="35000"/>
            </a:spcAft>
            <a:buNone/>
          </a:pPr>
          <a:r>
            <a:rPr lang="it-IT"/>
            <a:t>settembre-dicembre 1918</a:t>
          </a:r>
        </a:p>
      </dgm:t>
    </dgm:pt>
    <dgm:pt modelId="{A422089A-18B0-4757-97C2-2E8028FDA45D}" type="parTrans" cxnId="{15A6E92A-6C21-4499-8729-3E17B4408E0E}">
      <dgm:prSet/>
      <dgm:spPr/>
      <dgm:t>
        <a:bodyPr/>
        <a:lstStyle/>
        <a:p>
          <a:endParaRPr lang="it-IT"/>
        </a:p>
      </dgm:t>
    </dgm:pt>
    <dgm:pt modelId="{4549B798-A2DA-4554-876E-2379C81039A7}" type="sibTrans" cxnId="{15A6E92A-6C21-4499-8729-3E17B4408E0E}">
      <dgm:prSet/>
      <dgm:spPr/>
    </dgm:pt>
    <dgm:pt modelId="{32A75B6A-0ACF-4B47-915B-F8EBD642311D}" type="pres">
      <dgm:prSet presAssocID="{94898BBE-D946-4D85-932C-B03CDFA3204D}" presName="diagram" presStyleCnt="0">
        <dgm:presLayoutVars>
          <dgm:chPref val="1"/>
          <dgm:dir/>
          <dgm:animOne val="branch"/>
          <dgm:animLvl val="lvl"/>
          <dgm:resizeHandles/>
        </dgm:presLayoutVars>
      </dgm:prSet>
      <dgm:spPr/>
    </dgm:pt>
    <dgm:pt modelId="{43F10E4F-1320-4B10-8BD5-CFF08F9AA1EE}" type="pres">
      <dgm:prSet presAssocID="{015EB2CB-1B81-4E87-A143-CCCB9164D85E}" presName="root" presStyleCnt="0"/>
      <dgm:spPr/>
    </dgm:pt>
    <dgm:pt modelId="{359A1E45-8263-41E9-B4B7-DEE894F1DE59}" type="pres">
      <dgm:prSet presAssocID="{015EB2CB-1B81-4E87-A143-CCCB9164D85E}" presName="rootComposite" presStyleCnt="0"/>
      <dgm:spPr/>
    </dgm:pt>
    <dgm:pt modelId="{0C27AE3B-6ADB-4CB1-8998-98A11923E408}" type="pres">
      <dgm:prSet presAssocID="{015EB2CB-1B81-4E87-A143-CCCB9164D85E}" presName="rootText" presStyleLbl="node1" presStyleIdx="0" presStyleCnt="3"/>
      <dgm:spPr/>
    </dgm:pt>
    <dgm:pt modelId="{A92BC95D-31CD-4CEA-BB24-97F990B9C7DB}" type="pres">
      <dgm:prSet presAssocID="{015EB2CB-1B81-4E87-A143-CCCB9164D85E}" presName="rootConnector" presStyleLbl="node1" presStyleIdx="0" presStyleCnt="3"/>
      <dgm:spPr/>
    </dgm:pt>
    <dgm:pt modelId="{F029ACEE-DBA2-4ED2-B10E-7CA4E1D3ACD6}" type="pres">
      <dgm:prSet presAssocID="{015EB2CB-1B81-4E87-A143-CCCB9164D85E}" presName="childShape" presStyleCnt="0"/>
      <dgm:spPr/>
    </dgm:pt>
    <dgm:pt modelId="{8ACD7AEC-F98E-4C0C-A524-3EA8BF1F96F3}" type="pres">
      <dgm:prSet presAssocID="{1241AAF5-044C-46CD-8FA4-013E3E287591}" presName="root" presStyleCnt="0"/>
      <dgm:spPr/>
    </dgm:pt>
    <dgm:pt modelId="{193631A6-E5E8-4774-87E0-F3720AB82FE1}" type="pres">
      <dgm:prSet presAssocID="{1241AAF5-044C-46CD-8FA4-013E3E287591}" presName="rootComposite" presStyleCnt="0"/>
      <dgm:spPr/>
    </dgm:pt>
    <dgm:pt modelId="{42E3872E-BD44-49C1-908E-07B22D57BA38}" type="pres">
      <dgm:prSet presAssocID="{1241AAF5-044C-46CD-8FA4-013E3E287591}" presName="rootText" presStyleLbl="node1" presStyleIdx="1" presStyleCnt="3"/>
      <dgm:spPr/>
    </dgm:pt>
    <dgm:pt modelId="{9F892554-A8A6-4DA4-BDFF-DA3871CD11FD}" type="pres">
      <dgm:prSet presAssocID="{1241AAF5-044C-46CD-8FA4-013E3E287591}" presName="rootConnector" presStyleLbl="node1" presStyleIdx="1" presStyleCnt="3"/>
      <dgm:spPr/>
    </dgm:pt>
    <dgm:pt modelId="{0B4EF451-B62E-42CA-9E2C-2CC06EC5F143}" type="pres">
      <dgm:prSet presAssocID="{1241AAF5-044C-46CD-8FA4-013E3E287591}" presName="childShape" presStyleCnt="0"/>
      <dgm:spPr/>
    </dgm:pt>
    <dgm:pt modelId="{E3A17186-BEA2-4248-8CB7-143899625905}" type="pres">
      <dgm:prSet presAssocID="{F3933C54-C272-4A61-A0EF-5E2CD5A5B80F}" presName="root" presStyleCnt="0"/>
      <dgm:spPr/>
    </dgm:pt>
    <dgm:pt modelId="{6F283567-7B9B-4CD2-843D-E72C56A73125}" type="pres">
      <dgm:prSet presAssocID="{F3933C54-C272-4A61-A0EF-5E2CD5A5B80F}" presName="rootComposite" presStyleCnt="0"/>
      <dgm:spPr/>
    </dgm:pt>
    <dgm:pt modelId="{8D31CE7D-112F-44C8-97EB-35A4435B3F75}" type="pres">
      <dgm:prSet presAssocID="{F3933C54-C272-4A61-A0EF-5E2CD5A5B80F}" presName="rootText" presStyleLbl="node1" presStyleIdx="2" presStyleCnt="3"/>
      <dgm:spPr/>
    </dgm:pt>
    <dgm:pt modelId="{8AB7499C-C8A1-42C2-A807-075ADAE5AC9C}" type="pres">
      <dgm:prSet presAssocID="{F3933C54-C272-4A61-A0EF-5E2CD5A5B80F}" presName="rootConnector" presStyleLbl="node1" presStyleIdx="2" presStyleCnt="3"/>
      <dgm:spPr/>
    </dgm:pt>
    <dgm:pt modelId="{6AD941DD-56C5-4C8C-B732-E3200C8A06AF}" type="pres">
      <dgm:prSet presAssocID="{F3933C54-C272-4A61-A0EF-5E2CD5A5B80F}" presName="childShape" presStyleCnt="0"/>
      <dgm:spPr/>
    </dgm:pt>
  </dgm:ptLst>
  <dgm:cxnLst>
    <dgm:cxn modelId="{2F4B7A12-8674-483B-B322-4EBFD7724F2E}" srcId="{94898BBE-D946-4D85-932C-B03CDFA3204D}" destId="{F3933C54-C272-4A61-A0EF-5E2CD5A5B80F}" srcOrd="2" destOrd="0" parTransId="{8D42BF08-100A-4C19-B83C-27F92BA9DCE6}" sibTransId="{89930EC6-CB66-4217-ABF4-59FBF8FD7B78}"/>
    <dgm:cxn modelId="{15A6E92A-6C21-4499-8729-3E17B4408E0E}" srcId="{94898BBE-D946-4D85-932C-B03CDFA3204D}" destId="{1241AAF5-044C-46CD-8FA4-013E3E287591}" srcOrd="1" destOrd="0" parTransId="{A422089A-18B0-4757-97C2-2E8028FDA45D}" sibTransId="{4549B798-A2DA-4554-876E-2379C81039A7}"/>
    <dgm:cxn modelId="{199EFC30-1B0F-4384-BBA0-53BF773B3D43}" type="presOf" srcId="{1241AAF5-044C-46CD-8FA4-013E3E287591}" destId="{42E3872E-BD44-49C1-908E-07B22D57BA38}" srcOrd="0" destOrd="0" presId="urn:microsoft.com/office/officeart/2005/8/layout/hierarchy3"/>
    <dgm:cxn modelId="{8E912839-3B1D-4BBE-9BF4-D23BDBC2F83C}" type="presOf" srcId="{94898BBE-D946-4D85-932C-B03CDFA3204D}" destId="{32A75B6A-0ACF-4B47-915B-F8EBD642311D}" srcOrd="0" destOrd="0" presId="urn:microsoft.com/office/officeart/2005/8/layout/hierarchy3"/>
    <dgm:cxn modelId="{7CA3517C-6147-4E21-91C6-1BE233B63C3F}" type="presOf" srcId="{015EB2CB-1B81-4E87-A143-CCCB9164D85E}" destId="{A92BC95D-31CD-4CEA-BB24-97F990B9C7DB}" srcOrd="1" destOrd="0" presId="urn:microsoft.com/office/officeart/2005/8/layout/hierarchy3"/>
    <dgm:cxn modelId="{41208882-6991-4557-9C52-3511B9A14799}" type="presOf" srcId="{1241AAF5-044C-46CD-8FA4-013E3E287591}" destId="{9F892554-A8A6-4DA4-BDFF-DA3871CD11FD}" srcOrd="1" destOrd="0" presId="urn:microsoft.com/office/officeart/2005/8/layout/hierarchy3"/>
    <dgm:cxn modelId="{B8B13B85-2FA2-4A86-83C0-61B95F20792A}" type="presOf" srcId="{F3933C54-C272-4A61-A0EF-5E2CD5A5B80F}" destId="{8AB7499C-C8A1-42C2-A807-075ADAE5AC9C}" srcOrd="1" destOrd="0" presId="urn:microsoft.com/office/officeart/2005/8/layout/hierarchy3"/>
    <dgm:cxn modelId="{0ADFA4AE-1D5E-4C75-BC58-9FAA139CA70A}" type="presOf" srcId="{015EB2CB-1B81-4E87-A143-CCCB9164D85E}" destId="{0C27AE3B-6ADB-4CB1-8998-98A11923E408}" srcOrd="0" destOrd="0" presId="urn:microsoft.com/office/officeart/2005/8/layout/hierarchy3"/>
    <dgm:cxn modelId="{B85768BE-EA51-4F34-9351-535290E85417}" type="presOf" srcId="{F3933C54-C272-4A61-A0EF-5E2CD5A5B80F}" destId="{8D31CE7D-112F-44C8-97EB-35A4435B3F75}" srcOrd="0" destOrd="0" presId="urn:microsoft.com/office/officeart/2005/8/layout/hierarchy3"/>
    <dgm:cxn modelId="{F81E9CCA-AC22-4B60-ADA8-3951686BFCD7}" srcId="{94898BBE-D946-4D85-932C-B03CDFA3204D}" destId="{015EB2CB-1B81-4E87-A143-CCCB9164D85E}" srcOrd="0" destOrd="0" parTransId="{FFC44B6C-72A3-4DDB-B0A5-E10697DA3D26}" sibTransId="{4ACB3AAD-02F7-49F8-9450-22C60C3C7715}"/>
    <dgm:cxn modelId="{987E3D93-9487-485F-97B9-8C9D4FE12340}" type="presParOf" srcId="{32A75B6A-0ACF-4B47-915B-F8EBD642311D}" destId="{43F10E4F-1320-4B10-8BD5-CFF08F9AA1EE}" srcOrd="0" destOrd="0" presId="urn:microsoft.com/office/officeart/2005/8/layout/hierarchy3"/>
    <dgm:cxn modelId="{8719D618-1C0B-4DA5-82E3-7844D8A99D09}" type="presParOf" srcId="{43F10E4F-1320-4B10-8BD5-CFF08F9AA1EE}" destId="{359A1E45-8263-41E9-B4B7-DEE894F1DE59}" srcOrd="0" destOrd="0" presId="urn:microsoft.com/office/officeart/2005/8/layout/hierarchy3"/>
    <dgm:cxn modelId="{4C1AD63F-1143-4125-99A8-A8E70276C925}" type="presParOf" srcId="{359A1E45-8263-41E9-B4B7-DEE894F1DE59}" destId="{0C27AE3B-6ADB-4CB1-8998-98A11923E408}" srcOrd="0" destOrd="0" presId="urn:microsoft.com/office/officeart/2005/8/layout/hierarchy3"/>
    <dgm:cxn modelId="{3A1DC915-5A99-492C-A2F3-73664246BD66}" type="presParOf" srcId="{359A1E45-8263-41E9-B4B7-DEE894F1DE59}" destId="{A92BC95D-31CD-4CEA-BB24-97F990B9C7DB}" srcOrd="1" destOrd="0" presId="urn:microsoft.com/office/officeart/2005/8/layout/hierarchy3"/>
    <dgm:cxn modelId="{C6D9D631-418B-423E-9ADD-6B31CB23DD86}" type="presParOf" srcId="{43F10E4F-1320-4B10-8BD5-CFF08F9AA1EE}" destId="{F029ACEE-DBA2-4ED2-B10E-7CA4E1D3ACD6}" srcOrd="1" destOrd="0" presId="urn:microsoft.com/office/officeart/2005/8/layout/hierarchy3"/>
    <dgm:cxn modelId="{08EE654E-1A75-4B72-AF4F-05A59973F157}" type="presParOf" srcId="{32A75B6A-0ACF-4B47-915B-F8EBD642311D}" destId="{8ACD7AEC-F98E-4C0C-A524-3EA8BF1F96F3}" srcOrd="1" destOrd="0" presId="urn:microsoft.com/office/officeart/2005/8/layout/hierarchy3"/>
    <dgm:cxn modelId="{E944B1F7-DA50-4CFC-AE1F-D2819DB704DD}" type="presParOf" srcId="{8ACD7AEC-F98E-4C0C-A524-3EA8BF1F96F3}" destId="{193631A6-E5E8-4774-87E0-F3720AB82FE1}" srcOrd="0" destOrd="0" presId="urn:microsoft.com/office/officeart/2005/8/layout/hierarchy3"/>
    <dgm:cxn modelId="{626A8786-42AB-42E8-BFAC-F576468A4311}" type="presParOf" srcId="{193631A6-E5E8-4774-87E0-F3720AB82FE1}" destId="{42E3872E-BD44-49C1-908E-07B22D57BA38}" srcOrd="0" destOrd="0" presId="urn:microsoft.com/office/officeart/2005/8/layout/hierarchy3"/>
    <dgm:cxn modelId="{4676EC9A-FB1F-49F7-8BAC-CA9A09820B61}" type="presParOf" srcId="{193631A6-E5E8-4774-87E0-F3720AB82FE1}" destId="{9F892554-A8A6-4DA4-BDFF-DA3871CD11FD}" srcOrd="1" destOrd="0" presId="urn:microsoft.com/office/officeart/2005/8/layout/hierarchy3"/>
    <dgm:cxn modelId="{CB9D61D6-121B-45D3-94F0-69BAF02FF208}" type="presParOf" srcId="{8ACD7AEC-F98E-4C0C-A524-3EA8BF1F96F3}" destId="{0B4EF451-B62E-42CA-9E2C-2CC06EC5F143}" srcOrd="1" destOrd="0" presId="urn:microsoft.com/office/officeart/2005/8/layout/hierarchy3"/>
    <dgm:cxn modelId="{E7325526-5A7A-48FE-94D2-3437BD4F5041}" type="presParOf" srcId="{32A75B6A-0ACF-4B47-915B-F8EBD642311D}" destId="{E3A17186-BEA2-4248-8CB7-143899625905}" srcOrd="2" destOrd="0" presId="urn:microsoft.com/office/officeart/2005/8/layout/hierarchy3"/>
    <dgm:cxn modelId="{FC1C029D-516A-4F2E-9778-98E017228E4D}" type="presParOf" srcId="{E3A17186-BEA2-4248-8CB7-143899625905}" destId="{6F283567-7B9B-4CD2-843D-E72C56A73125}" srcOrd="0" destOrd="0" presId="urn:microsoft.com/office/officeart/2005/8/layout/hierarchy3"/>
    <dgm:cxn modelId="{124DCFE6-E149-4E88-9362-A0530C4491DB}" type="presParOf" srcId="{6F283567-7B9B-4CD2-843D-E72C56A73125}" destId="{8D31CE7D-112F-44C8-97EB-35A4435B3F75}" srcOrd="0" destOrd="0" presId="urn:microsoft.com/office/officeart/2005/8/layout/hierarchy3"/>
    <dgm:cxn modelId="{75BA0B35-2A2E-424F-9840-8784B85F63FE}" type="presParOf" srcId="{6F283567-7B9B-4CD2-843D-E72C56A73125}" destId="{8AB7499C-C8A1-42C2-A807-075ADAE5AC9C}" srcOrd="1" destOrd="0" presId="urn:microsoft.com/office/officeart/2005/8/layout/hierarchy3"/>
    <dgm:cxn modelId="{A99CA88A-01D1-47C8-BCE4-933731ED66FA}" type="presParOf" srcId="{E3A17186-BEA2-4248-8CB7-143899625905}" destId="{6AD941DD-56C5-4C8C-B732-E3200C8A06A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612227-B89E-4E51-B9EE-842A8840045B}" type="doc">
      <dgm:prSet loTypeId="urn:microsoft.com/office/officeart/2005/8/layout/hProcess9" loCatId="process" qsTypeId="urn:microsoft.com/office/officeart/2005/8/quickstyle/simple1" qsCatId="simple" csTypeId="urn:microsoft.com/office/officeart/2005/8/colors/accent1_1" csCatId="accent1" phldr="1"/>
      <dgm:spPr/>
    </dgm:pt>
    <dgm:pt modelId="{A965D368-8281-4CE4-8DC6-74B326540581}">
      <dgm:prSet phldrT="[Testo]"/>
      <dgm:spPr/>
      <dgm:t>
        <a:bodyPr/>
        <a:lstStyle/>
        <a:p>
          <a:r>
            <a:rPr lang="it-IT" dirty="0"/>
            <a:t>1a ondata</a:t>
          </a:r>
        </a:p>
        <a:p>
          <a:r>
            <a:rPr lang="it-IT" dirty="0"/>
            <a:t>Primavera 1918</a:t>
          </a:r>
        </a:p>
      </dgm:t>
    </dgm:pt>
    <dgm:pt modelId="{F4F8C958-48F7-44BA-8490-CA34947EFC4B}" type="parTrans" cxnId="{11A61A10-B01A-4F70-BA11-98CABBFC1AE8}">
      <dgm:prSet/>
      <dgm:spPr/>
      <dgm:t>
        <a:bodyPr/>
        <a:lstStyle/>
        <a:p>
          <a:endParaRPr lang="it-IT"/>
        </a:p>
      </dgm:t>
    </dgm:pt>
    <dgm:pt modelId="{F901DED8-E1D0-49C7-B64F-6D90BB59ECBF}" type="sibTrans" cxnId="{11A61A10-B01A-4F70-BA11-98CABBFC1AE8}">
      <dgm:prSet/>
      <dgm:spPr/>
      <dgm:t>
        <a:bodyPr/>
        <a:lstStyle/>
        <a:p>
          <a:endParaRPr lang="it-IT"/>
        </a:p>
      </dgm:t>
    </dgm:pt>
    <dgm:pt modelId="{59F92602-E3B1-47EB-B67C-5E3CF3E73836}">
      <dgm:prSet phldrT="[Testo]"/>
      <dgm:spPr/>
      <dgm:t>
        <a:bodyPr/>
        <a:lstStyle/>
        <a:p>
          <a:r>
            <a:rPr lang="it-IT" dirty="0"/>
            <a:t>2a ondata </a:t>
          </a:r>
        </a:p>
        <a:p>
          <a:r>
            <a:rPr lang="it-IT" dirty="0"/>
            <a:t>Agosto-dicembre 1918</a:t>
          </a:r>
        </a:p>
      </dgm:t>
    </dgm:pt>
    <dgm:pt modelId="{E0087C4A-1C1D-49F6-9FF1-69CC70D2C4CD}" type="parTrans" cxnId="{C56C6D95-A873-4CA5-8DC3-643C3BF7F3A5}">
      <dgm:prSet/>
      <dgm:spPr/>
      <dgm:t>
        <a:bodyPr/>
        <a:lstStyle/>
        <a:p>
          <a:endParaRPr lang="it-IT"/>
        </a:p>
      </dgm:t>
    </dgm:pt>
    <dgm:pt modelId="{2FA6A1F3-92DE-4545-86D9-8E705955EE27}" type="sibTrans" cxnId="{C56C6D95-A873-4CA5-8DC3-643C3BF7F3A5}">
      <dgm:prSet/>
      <dgm:spPr/>
      <dgm:t>
        <a:bodyPr/>
        <a:lstStyle/>
        <a:p>
          <a:endParaRPr lang="it-IT"/>
        </a:p>
      </dgm:t>
    </dgm:pt>
    <dgm:pt modelId="{4BE70758-6441-4785-BD34-477FB358A337}">
      <dgm:prSet phldrT="[Testo]"/>
      <dgm:spPr/>
      <dgm:t>
        <a:bodyPr/>
        <a:lstStyle/>
        <a:p>
          <a:r>
            <a:rPr lang="it-IT"/>
            <a:t>3a </a:t>
          </a:r>
          <a:r>
            <a:rPr lang="it-IT" dirty="0"/>
            <a:t>ondata </a:t>
          </a:r>
        </a:p>
        <a:p>
          <a:r>
            <a:rPr lang="it-IT" dirty="0"/>
            <a:t>Gennaio-maggio 1919</a:t>
          </a:r>
        </a:p>
      </dgm:t>
    </dgm:pt>
    <dgm:pt modelId="{53521598-CF93-429A-A8E4-0B68268F2731}" type="parTrans" cxnId="{7F24480C-4755-43DE-90C5-412173430F2F}">
      <dgm:prSet/>
      <dgm:spPr/>
      <dgm:t>
        <a:bodyPr/>
        <a:lstStyle/>
        <a:p>
          <a:endParaRPr lang="it-IT"/>
        </a:p>
      </dgm:t>
    </dgm:pt>
    <dgm:pt modelId="{21F16B67-BC18-4E33-9996-BCED8170FC62}" type="sibTrans" cxnId="{7F24480C-4755-43DE-90C5-412173430F2F}">
      <dgm:prSet/>
      <dgm:spPr/>
      <dgm:t>
        <a:bodyPr/>
        <a:lstStyle/>
        <a:p>
          <a:endParaRPr lang="it-IT"/>
        </a:p>
      </dgm:t>
    </dgm:pt>
    <dgm:pt modelId="{34C140B5-A2C3-446F-88EE-B818FE58C7F1}" type="pres">
      <dgm:prSet presAssocID="{83612227-B89E-4E51-B9EE-842A8840045B}" presName="CompostProcess" presStyleCnt="0">
        <dgm:presLayoutVars>
          <dgm:dir/>
          <dgm:resizeHandles val="exact"/>
        </dgm:presLayoutVars>
      </dgm:prSet>
      <dgm:spPr/>
    </dgm:pt>
    <dgm:pt modelId="{3681A51B-6BD6-45ED-BBE3-C0BDDD92C905}" type="pres">
      <dgm:prSet presAssocID="{83612227-B89E-4E51-B9EE-842A8840045B}" presName="arrow" presStyleLbl="bgShp" presStyleIdx="0" presStyleCnt="1"/>
      <dgm:spPr/>
    </dgm:pt>
    <dgm:pt modelId="{BDB3C76A-37BC-4D3C-BEB0-548A16199068}" type="pres">
      <dgm:prSet presAssocID="{83612227-B89E-4E51-B9EE-842A8840045B}" presName="linearProcess" presStyleCnt="0"/>
      <dgm:spPr/>
    </dgm:pt>
    <dgm:pt modelId="{DEAC00E5-0DAA-4140-8C6E-5132AB65FD88}" type="pres">
      <dgm:prSet presAssocID="{A965D368-8281-4CE4-8DC6-74B326540581}" presName="textNode" presStyleLbl="node1" presStyleIdx="0" presStyleCnt="3">
        <dgm:presLayoutVars>
          <dgm:bulletEnabled val="1"/>
        </dgm:presLayoutVars>
      </dgm:prSet>
      <dgm:spPr/>
    </dgm:pt>
    <dgm:pt modelId="{3FC6C878-18EB-47CB-85C2-554073D61DA7}" type="pres">
      <dgm:prSet presAssocID="{F901DED8-E1D0-49C7-B64F-6D90BB59ECBF}" presName="sibTrans" presStyleCnt="0"/>
      <dgm:spPr/>
    </dgm:pt>
    <dgm:pt modelId="{F86E736A-4ECF-4493-8443-1143B09E97C7}" type="pres">
      <dgm:prSet presAssocID="{59F92602-E3B1-47EB-B67C-5E3CF3E73836}" presName="textNode" presStyleLbl="node1" presStyleIdx="1" presStyleCnt="3">
        <dgm:presLayoutVars>
          <dgm:bulletEnabled val="1"/>
        </dgm:presLayoutVars>
      </dgm:prSet>
      <dgm:spPr/>
    </dgm:pt>
    <dgm:pt modelId="{75290872-B9CA-4BF4-81F0-BC3A54D565BD}" type="pres">
      <dgm:prSet presAssocID="{2FA6A1F3-92DE-4545-86D9-8E705955EE27}" presName="sibTrans" presStyleCnt="0"/>
      <dgm:spPr/>
    </dgm:pt>
    <dgm:pt modelId="{15FDB9E9-0A18-478B-9165-0FDBA7BEB4BA}" type="pres">
      <dgm:prSet presAssocID="{4BE70758-6441-4785-BD34-477FB358A337}" presName="textNode" presStyleLbl="node1" presStyleIdx="2" presStyleCnt="3">
        <dgm:presLayoutVars>
          <dgm:bulletEnabled val="1"/>
        </dgm:presLayoutVars>
      </dgm:prSet>
      <dgm:spPr/>
    </dgm:pt>
  </dgm:ptLst>
  <dgm:cxnLst>
    <dgm:cxn modelId="{7F24480C-4755-43DE-90C5-412173430F2F}" srcId="{83612227-B89E-4E51-B9EE-842A8840045B}" destId="{4BE70758-6441-4785-BD34-477FB358A337}" srcOrd="2" destOrd="0" parTransId="{53521598-CF93-429A-A8E4-0B68268F2731}" sibTransId="{21F16B67-BC18-4E33-9996-BCED8170FC62}"/>
    <dgm:cxn modelId="{11A61A10-B01A-4F70-BA11-98CABBFC1AE8}" srcId="{83612227-B89E-4E51-B9EE-842A8840045B}" destId="{A965D368-8281-4CE4-8DC6-74B326540581}" srcOrd="0" destOrd="0" parTransId="{F4F8C958-48F7-44BA-8490-CA34947EFC4B}" sibTransId="{F901DED8-E1D0-49C7-B64F-6D90BB59ECBF}"/>
    <dgm:cxn modelId="{5179CF5D-CF6E-4684-A86C-31C7D13579BF}" type="presOf" srcId="{59F92602-E3B1-47EB-B67C-5E3CF3E73836}" destId="{F86E736A-4ECF-4493-8443-1143B09E97C7}" srcOrd="0" destOrd="0" presId="urn:microsoft.com/office/officeart/2005/8/layout/hProcess9"/>
    <dgm:cxn modelId="{2304CC67-AE8A-42B5-8DB2-E0027E2C87D1}" type="presOf" srcId="{A965D368-8281-4CE4-8DC6-74B326540581}" destId="{DEAC00E5-0DAA-4140-8C6E-5132AB65FD88}" srcOrd="0" destOrd="0" presId="urn:microsoft.com/office/officeart/2005/8/layout/hProcess9"/>
    <dgm:cxn modelId="{C56C6D95-A873-4CA5-8DC3-643C3BF7F3A5}" srcId="{83612227-B89E-4E51-B9EE-842A8840045B}" destId="{59F92602-E3B1-47EB-B67C-5E3CF3E73836}" srcOrd="1" destOrd="0" parTransId="{E0087C4A-1C1D-49F6-9FF1-69CC70D2C4CD}" sibTransId="{2FA6A1F3-92DE-4545-86D9-8E705955EE27}"/>
    <dgm:cxn modelId="{6CFDA2B7-4BB1-4C96-AEB1-5420C293FEE0}" type="presOf" srcId="{83612227-B89E-4E51-B9EE-842A8840045B}" destId="{34C140B5-A2C3-446F-88EE-B818FE58C7F1}" srcOrd="0" destOrd="0" presId="urn:microsoft.com/office/officeart/2005/8/layout/hProcess9"/>
    <dgm:cxn modelId="{CF30BDF2-1656-4902-8899-1B76D68D762F}" type="presOf" srcId="{4BE70758-6441-4785-BD34-477FB358A337}" destId="{15FDB9E9-0A18-478B-9165-0FDBA7BEB4BA}" srcOrd="0" destOrd="0" presId="urn:microsoft.com/office/officeart/2005/8/layout/hProcess9"/>
    <dgm:cxn modelId="{5DA77E35-5EDA-4394-8235-91ABED0126E8}" type="presParOf" srcId="{34C140B5-A2C3-446F-88EE-B818FE58C7F1}" destId="{3681A51B-6BD6-45ED-BBE3-C0BDDD92C905}" srcOrd="0" destOrd="0" presId="urn:microsoft.com/office/officeart/2005/8/layout/hProcess9"/>
    <dgm:cxn modelId="{0452B223-179F-4C20-BDCF-AB8308E8E370}" type="presParOf" srcId="{34C140B5-A2C3-446F-88EE-B818FE58C7F1}" destId="{BDB3C76A-37BC-4D3C-BEB0-548A16199068}" srcOrd="1" destOrd="0" presId="urn:microsoft.com/office/officeart/2005/8/layout/hProcess9"/>
    <dgm:cxn modelId="{E80E9CAB-415E-4EEE-93A4-FAEB414A24ED}" type="presParOf" srcId="{BDB3C76A-37BC-4D3C-BEB0-548A16199068}" destId="{DEAC00E5-0DAA-4140-8C6E-5132AB65FD88}" srcOrd="0" destOrd="0" presId="urn:microsoft.com/office/officeart/2005/8/layout/hProcess9"/>
    <dgm:cxn modelId="{653188DC-F748-4C9E-8AF8-39303DD1AD80}" type="presParOf" srcId="{BDB3C76A-37BC-4D3C-BEB0-548A16199068}" destId="{3FC6C878-18EB-47CB-85C2-554073D61DA7}" srcOrd="1" destOrd="0" presId="urn:microsoft.com/office/officeart/2005/8/layout/hProcess9"/>
    <dgm:cxn modelId="{A18A6692-2BBD-4F38-B583-FDD1AC69CAA4}" type="presParOf" srcId="{BDB3C76A-37BC-4D3C-BEB0-548A16199068}" destId="{F86E736A-4ECF-4493-8443-1143B09E97C7}" srcOrd="2" destOrd="0" presId="urn:microsoft.com/office/officeart/2005/8/layout/hProcess9"/>
    <dgm:cxn modelId="{C60E94D8-E8BA-4B5B-B2B9-51FA5B67CDE5}" type="presParOf" srcId="{BDB3C76A-37BC-4D3C-BEB0-548A16199068}" destId="{75290872-B9CA-4BF4-81F0-BC3A54D565BD}" srcOrd="3" destOrd="0" presId="urn:microsoft.com/office/officeart/2005/8/layout/hProcess9"/>
    <dgm:cxn modelId="{F663F64E-9F40-4AD2-8702-BA5F03D00EE6}" type="presParOf" srcId="{BDB3C76A-37BC-4D3C-BEB0-548A16199068}" destId="{15FDB9E9-0A18-478B-9165-0FDBA7BEB4B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11FC9E-ECB0-47F1-9568-86ACC185A4F2}" type="doc">
      <dgm:prSet loTypeId="urn:microsoft.com/office/officeart/2005/8/layout/radial6" loCatId="cycle" qsTypeId="urn:microsoft.com/office/officeart/2009/2/quickstyle/3d8" qsCatId="3D" csTypeId="urn:microsoft.com/office/officeart/2005/8/colors/accent2_3" csCatId="accent2" phldr="1"/>
      <dgm:spPr/>
      <dgm:t>
        <a:bodyPr/>
        <a:lstStyle/>
        <a:p>
          <a:endParaRPr lang="it-IT"/>
        </a:p>
      </dgm:t>
    </dgm:pt>
    <dgm:pt modelId="{9338A56E-70B2-4898-8642-70F64E64688E}">
      <dgm:prSet phldrT="[Testo]"/>
      <dgm:spPr/>
      <dgm:t>
        <a:bodyPr/>
        <a:lstStyle/>
        <a:p>
          <a:r>
            <a:rPr lang="it-IT" dirty="0"/>
            <a:t>Influenza</a:t>
          </a:r>
        </a:p>
      </dgm:t>
    </dgm:pt>
    <dgm:pt modelId="{00D496D6-A02B-490B-9394-210F48187D2D}" type="parTrans" cxnId="{A095B964-09F4-4C13-BFF2-0AB15AE76FD4}">
      <dgm:prSet/>
      <dgm:spPr/>
      <dgm:t>
        <a:bodyPr/>
        <a:lstStyle/>
        <a:p>
          <a:endParaRPr lang="it-IT"/>
        </a:p>
      </dgm:t>
    </dgm:pt>
    <dgm:pt modelId="{F90FCC3F-8513-41A2-9F66-44AEAD25A554}" type="sibTrans" cxnId="{A095B964-09F4-4C13-BFF2-0AB15AE76FD4}">
      <dgm:prSet/>
      <dgm:spPr/>
      <dgm:t>
        <a:bodyPr/>
        <a:lstStyle/>
        <a:p>
          <a:endParaRPr lang="it-IT"/>
        </a:p>
      </dgm:t>
    </dgm:pt>
    <dgm:pt modelId="{13C533EF-C194-4037-8D7D-C67549AD856E}">
      <dgm:prSet phldrT="[Testo]"/>
      <dgm:spPr/>
      <dgm:t>
        <a:bodyPr/>
        <a:lstStyle/>
        <a:p>
          <a:r>
            <a:rPr lang="it-IT" dirty="0"/>
            <a:t>Pappataci</a:t>
          </a:r>
        </a:p>
      </dgm:t>
    </dgm:pt>
    <dgm:pt modelId="{D42E2959-9B70-4F8E-8233-C6D12EFC8527}" type="parTrans" cxnId="{F6E59782-E570-4AC3-AAA4-C11B0C077E71}">
      <dgm:prSet/>
      <dgm:spPr/>
      <dgm:t>
        <a:bodyPr/>
        <a:lstStyle/>
        <a:p>
          <a:endParaRPr lang="it-IT"/>
        </a:p>
      </dgm:t>
    </dgm:pt>
    <dgm:pt modelId="{EB8D0F28-DBCC-4B86-AB07-C23345C945F3}" type="sibTrans" cxnId="{F6E59782-E570-4AC3-AAA4-C11B0C077E71}">
      <dgm:prSet/>
      <dgm:spPr/>
      <dgm:t>
        <a:bodyPr/>
        <a:lstStyle/>
        <a:p>
          <a:endParaRPr lang="it-IT"/>
        </a:p>
      </dgm:t>
    </dgm:pt>
    <dgm:pt modelId="{8A1A3C00-7923-4A98-9C8C-F4BA24B24450}">
      <dgm:prSet phldrT="[Testo]"/>
      <dgm:spPr/>
      <dgm:t>
        <a:bodyPr/>
        <a:lstStyle/>
        <a:p>
          <a:r>
            <a:rPr lang="it-IT" dirty="0"/>
            <a:t>Zanzara comune</a:t>
          </a:r>
        </a:p>
      </dgm:t>
    </dgm:pt>
    <dgm:pt modelId="{92F5DCF1-9542-475B-8552-23C2E6C9D8D0}" type="parTrans" cxnId="{9627B85A-7943-4702-A439-04CE51C79DCD}">
      <dgm:prSet/>
      <dgm:spPr/>
      <dgm:t>
        <a:bodyPr/>
        <a:lstStyle/>
        <a:p>
          <a:endParaRPr lang="it-IT"/>
        </a:p>
      </dgm:t>
    </dgm:pt>
    <dgm:pt modelId="{F91A6613-958A-4EB8-BF23-347FBF5ED969}" type="sibTrans" cxnId="{9627B85A-7943-4702-A439-04CE51C79DCD}">
      <dgm:prSet/>
      <dgm:spPr/>
      <dgm:t>
        <a:bodyPr/>
        <a:lstStyle/>
        <a:p>
          <a:endParaRPr lang="it-IT"/>
        </a:p>
      </dgm:t>
    </dgm:pt>
    <dgm:pt modelId="{0147B19B-BDD2-4052-83C2-9559C53DB1A5}">
      <dgm:prSet phldrT="[Testo]"/>
      <dgm:spPr/>
      <dgm:t>
        <a:bodyPr/>
        <a:lstStyle/>
        <a:p>
          <a:r>
            <a:rPr lang="it-IT" dirty="0"/>
            <a:t>Pidocchi</a:t>
          </a:r>
        </a:p>
      </dgm:t>
    </dgm:pt>
    <dgm:pt modelId="{439190F1-F0DE-47DF-B343-8E6B42BCBB5D}" type="parTrans" cxnId="{F3E5A67F-3440-4C70-8C92-D461FBB85C32}">
      <dgm:prSet/>
      <dgm:spPr/>
      <dgm:t>
        <a:bodyPr/>
        <a:lstStyle/>
        <a:p>
          <a:endParaRPr lang="it-IT"/>
        </a:p>
      </dgm:t>
    </dgm:pt>
    <dgm:pt modelId="{02BB9874-03EE-4FEB-970C-3F91444FE123}" type="sibTrans" cxnId="{F3E5A67F-3440-4C70-8C92-D461FBB85C32}">
      <dgm:prSet/>
      <dgm:spPr/>
      <dgm:t>
        <a:bodyPr/>
        <a:lstStyle/>
        <a:p>
          <a:endParaRPr lang="it-IT"/>
        </a:p>
      </dgm:t>
    </dgm:pt>
    <dgm:pt modelId="{F7F02A0C-43CB-4B08-B3B0-C66C7F565CD1}" type="pres">
      <dgm:prSet presAssocID="{5911FC9E-ECB0-47F1-9568-86ACC185A4F2}" presName="Name0" presStyleCnt="0">
        <dgm:presLayoutVars>
          <dgm:chMax val="1"/>
          <dgm:dir/>
          <dgm:animLvl val="ctr"/>
          <dgm:resizeHandles val="exact"/>
        </dgm:presLayoutVars>
      </dgm:prSet>
      <dgm:spPr/>
    </dgm:pt>
    <dgm:pt modelId="{87994621-1ADA-4221-949D-45FB76AA3BD2}" type="pres">
      <dgm:prSet presAssocID="{9338A56E-70B2-4898-8642-70F64E64688E}" presName="centerShape" presStyleLbl="node0" presStyleIdx="0" presStyleCnt="1"/>
      <dgm:spPr/>
    </dgm:pt>
    <dgm:pt modelId="{9527B82A-0EBA-4673-A9FD-F9BC73098247}" type="pres">
      <dgm:prSet presAssocID="{13C533EF-C194-4037-8D7D-C67549AD856E}" presName="node" presStyleLbl="node1" presStyleIdx="0" presStyleCnt="3">
        <dgm:presLayoutVars>
          <dgm:bulletEnabled val="1"/>
        </dgm:presLayoutVars>
      </dgm:prSet>
      <dgm:spPr/>
    </dgm:pt>
    <dgm:pt modelId="{FB944118-584C-4ED2-B395-18E7F0C237AE}" type="pres">
      <dgm:prSet presAssocID="{13C533EF-C194-4037-8D7D-C67549AD856E}" presName="dummy" presStyleCnt="0"/>
      <dgm:spPr/>
    </dgm:pt>
    <dgm:pt modelId="{1D006219-B611-40E2-9AD5-98406277A9E1}" type="pres">
      <dgm:prSet presAssocID="{EB8D0F28-DBCC-4B86-AB07-C23345C945F3}" presName="sibTrans" presStyleLbl="sibTrans2D1" presStyleIdx="0" presStyleCnt="3"/>
      <dgm:spPr/>
    </dgm:pt>
    <dgm:pt modelId="{DB7A26BA-49B1-4DE7-A61C-25564D1E3CCD}" type="pres">
      <dgm:prSet presAssocID="{8A1A3C00-7923-4A98-9C8C-F4BA24B24450}" presName="node" presStyleLbl="node1" presStyleIdx="1" presStyleCnt="3">
        <dgm:presLayoutVars>
          <dgm:bulletEnabled val="1"/>
        </dgm:presLayoutVars>
      </dgm:prSet>
      <dgm:spPr/>
    </dgm:pt>
    <dgm:pt modelId="{3F437ED0-2DCE-407C-B807-628B31239BD5}" type="pres">
      <dgm:prSet presAssocID="{8A1A3C00-7923-4A98-9C8C-F4BA24B24450}" presName="dummy" presStyleCnt="0"/>
      <dgm:spPr/>
    </dgm:pt>
    <dgm:pt modelId="{483ADABE-808D-4044-BC4F-B66A49F7043F}" type="pres">
      <dgm:prSet presAssocID="{F91A6613-958A-4EB8-BF23-347FBF5ED969}" presName="sibTrans" presStyleLbl="sibTrans2D1" presStyleIdx="1" presStyleCnt="3"/>
      <dgm:spPr/>
    </dgm:pt>
    <dgm:pt modelId="{216AB544-11D3-4A65-B2F2-83EAB24A0368}" type="pres">
      <dgm:prSet presAssocID="{0147B19B-BDD2-4052-83C2-9559C53DB1A5}" presName="node" presStyleLbl="node1" presStyleIdx="2" presStyleCnt="3">
        <dgm:presLayoutVars>
          <dgm:bulletEnabled val="1"/>
        </dgm:presLayoutVars>
      </dgm:prSet>
      <dgm:spPr/>
    </dgm:pt>
    <dgm:pt modelId="{F9E4EE74-EFEF-4A51-9B0A-636CDC20E382}" type="pres">
      <dgm:prSet presAssocID="{0147B19B-BDD2-4052-83C2-9559C53DB1A5}" presName="dummy" presStyleCnt="0"/>
      <dgm:spPr/>
    </dgm:pt>
    <dgm:pt modelId="{95C2B187-E985-451F-80DA-D1D5E3D187C9}" type="pres">
      <dgm:prSet presAssocID="{02BB9874-03EE-4FEB-970C-3F91444FE123}" presName="sibTrans" presStyleLbl="sibTrans2D1" presStyleIdx="2" presStyleCnt="3"/>
      <dgm:spPr/>
    </dgm:pt>
  </dgm:ptLst>
  <dgm:cxnLst>
    <dgm:cxn modelId="{09550130-9DDA-4DF3-B857-9588ABEBD0B8}" type="presOf" srcId="{8A1A3C00-7923-4A98-9C8C-F4BA24B24450}" destId="{DB7A26BA-49B1-4DE7-A61C-25564D1E3CCD}" srcOrd="0" destOrd="0" presId="urn:microsoft.com/office/officeart/2005/8/layout/radial6"/>
    <dgm:cxn modelId="{EC44053A-6B10-4BAA-9303-2767157A55CE}" type="presOf" srcId="{02BB9874-03EE-4FEB-970C-3F91444FE123}" destId="{95C2B187-E985-451F-80DA-D1D5E3D187C9}" srcOrd="0" destOrd="0" presId="urn:microsoft.com/office/officeart/2005/8/layout/radial6"/>
    <dgm:cxn modelId="{48A7033C-8895-49E3-84B4-DC3C7CEB4650}" type="presOf" srcId="{0147B19B-BDD2-4052-83C2-9559C53DB1A5}" destId="{216AB544-11D3-4A65-B2F2-83EAB24A0368}" srcOrd="0" destOrd="0" presId="urn:microsoft.com/office/officeart/2005/8/layout/radial6"/>
    <dgm:cxn modelId="{A095B964-09F4-4C13-BFF2-0AB15AE76FD4}" srcId="{5911FC9E-ECB0-47F1-9568-86ACC185A4F2}" destId="{9338A56E-70B2-4898-8642-70F64E64688E}" srcOrd="0" destOrd="0" parTransId="{00D496D6-A02B-490B-9394-210F48187D2D}" sibTransId="{F90FCC3F-8513-41A2-9F66-44AEAD25A554}"/>
    <dgm:cxn modelId="{C031A56D-C0C2-4B7F-BB9E-52C56EF8034D}" type="presOf" srcId="{13C533EF-C194-4037-8D7D-C67549AD856E}" destId="{9527B82A-0EBA-4673-A9FD-F9BC73098247}" srcOrd="0" destOrd="0" presId="urn:microsoft.com/office/officeart/2005/8/layout/radial6"/>
    <dgm:cxn modelId="{9627B85A-7943-4702-A439-04CE51C79DCD}" srcId="{9338A56E-70B2-4898-8642-70F64E64688E}" destId="{8A1A3C00-7923-4A98-9C8C-F4BA24B24450}" srcOrd="1" destOrd="0" parTransId="{92F5DCF1-9542-475B-8552-23C2E6C9D8D0}" sibTransId="{F91A6613-958A-4EB8-BF23-347FBF5ED969}"/>
    <dgm:cxn modelId="{F3E5A67F-3440-4C70-8C92-D461FBB85C32}" srcId="{9338A56E-70B2-4898-8642-70F64E64688E}" destId="{0147B19B-BDD2-4052-83C2-9559C53DB1A5}" srcOrd="2" destOrd="0" parTransId="{439190F1-F0DE-47DF-B343-8E6B42BCBB5D}" sibTransId="{02BB9874-03EE-4FEB-970C-3F91444FE123}"/>
    <dgm:cxn modelId="{F6E59782-E570-4AC3-AAA4-C11B0C077E71}" srcId="{9338A56E-70B2-4898-8642-70F64E64688E}" destId="{13C533EF-C194-4037-8D7D-C67549AD856E}" srcOrd="0" destOrd="0" parTransId="{D42E2959-9B70-4F8E-8233-C6D12EFC8527}" sibTransId="{EB8D0F28-DBCC-4B86-AB07-C23345C945F3}"/>
    <dgm:cxn modelId="{E2C8A28C-AD5C-46AB-BB21-69ABFDA22C86}" type="presOf" srcId="{5911FC9E-ECB0-47F1-9568-86ACC185A4F2}" destId="{F7F02A0C-43CB-4B08-B3B0-C66C7F565CD1}" srcOrd="0" destOrd="0" presId="urn:microsoft.com/office/officeart/2005/8/layout/radial6"/>
    <dgm:cxn modelId="{72CA29AE-90F2-45E3-8401-8292BF7821FF}" type="presOf" srcId="{F91A6613-958A-4EB8-BF23-347FBF5ED969}" destId="{483ADABE-808D-4044-BC4F-B66A49F7043F}" srcOrd="0" destOrd="0" presId="urn:microsoft.com/office/officeart/2005/8/layout/radial6"/>
    <dgm:cxn modelId="{999FBBF9-A2F9-4887-A6EE-B4A7C016D0EB}" type="presOf" srcId="{9338A56E-70B2-4898-8642-70F64E64688E}" destId="{87994621-1ADA-4221-949D-45FB76AA3BD2}" srcOrd="0" destOrd="0" presId="urn:microsoft.com/office/officeart/2005/8/layout/radial6"/>
    <dgm:cxn modelId="{87B064FA-DA21-410B-8E50-2EFC5F727FD8}" type="presOf" srcId="{EB8D0F28-DBCC-4B86-AB07-C23345C945F3}" destId="{1D006219-B611-40E2-9AD5-98406277A9E1}" srcOrd="0" destOrd="0" presId="urn:microsoft.com/office/officeart/2005/8/layout/radial6"/>
    <dgm:cxn modelId="{E15DB9EF-3C31-48DF-8624-2E60035BEACA}" type="presParOf" srcId="{F7F02A0C-43CB-4B08-B3B0-C66C7F565CD1}" destId="{87994621-1ADA-4221-949D-45FB76AA3BD2}" srcOrd="0" destOrd="0" presId="urn:microsoft.com/office/officeart/2005/8/layout/radial6"/>
    <dgm:cxn modelId="{77C9A86D-C946-4538-A869-11C64BC10473}" type="presParOf" srcId="{F7F02A0C-43CB-4B08-B3B0-C66C7F565CD1}" destId="{9527B82A-0EBA-4673-A9FD-F9BC73098247}" srcOrd="1" destOrd="0" presId="urn:microsoft.com/office/officeart/2005/8/layout/radial6"/>
    <dgm:cxn modelId="{FCA3E00F-7374-48AF-AC66-536AA5C7966C}" type="presParOf" srcId="{F7F02A0C-43CB-4B08-B3B0-C66C7F565CD1}" destId="{FB944118-584C-4ED2-B395-18E7F0C237AE}" srcOrd="2" destOrd="0" presId="urn:microsoft.com/office/officeart/2005/8/layout/radial6"/>
    <dgm:cxn modelId="{1E868B6C-F8D7-49A0-B174-D33CBCA23832}" type="presParOf" srcId="{F7F02A0C-43CB-4B08-B3B0-C66C7F565CD1}" destId="{1D006219-B611-40E2-9AD5-98406277A9E1}" srcOrd="3" destOrd="0" presId="urn:microsoft.com/office/officeart/2005/8/layout/radial6"/>
    <dgm:cxn modelId="{E40E7D4A-D853-464E-81B7-194C945EE62C}" type="presParOf" srcId="{F7F02A0C-43CB-4B08-B3B0-C66C7F565CD1}" destId="{DB7A26BA-49B1-4DE7-A61C-25564D1E3CCD}" srcOrd="4" destOrd="0" presId="urn:microsoft.com/office/officeart/2005/8/layout/radial6"/>
    <dgm:cxn modelId="{8693BDDE-4306-47A4-86B0-F501C41D9363}" type="presParOf" srcId="{F7F02A0C-43CB-4B08-B3B0-C66C7F565CD1}" destId="{3F437ED0-2DCE-407C-B807-628B31239BD5}" srcOrd="5" destOrd="0" presId="urn:microsoft.com/office/officeart/2005/8/layout/radial6"/>
    <dgm:cxn modelId="{95BA95EB-FCD7-4FB1-91B2-6ADF5A333709}" type="presParOf" srcId="{F7F02A0C-43CB-4B08-B3B0-C66C7F565CD1}" destId="{483ADABE-808D-4044-BC4F-B66A49F7043F}" srcOrd="6" destOrd="0" presId="urn:microsoft.com/office/officeart/2005/8/layout/radial6"/>
    <dgm:cxn modelId="{EE3805DA-D322-45EB-AC60-3572A122942D}" type="presParOf" srcId="{F7F02A0C-43CB-4B08-B3B0-C66C7F565CD1}" destId="{216AB544-11D3-4A65-B2F2-83EAB24A0368}" srcOrd="7" destOrd="0" presId="urn:microsoft.com/office/officeart/2005/8/layout/radial6"/>
    <dgm:cxn modelId="{71F3367A-C7F9-4602-A079-FF7967FE54E7}" type="presParOf" srcId="{F7F02A0C-43CB-4B08-B3B0-C66C7F565CD1}" destId="{F9E4EE74-EFEF-4A51-9B0A-636CDC20E382}" srcOrd="8" destOrd="0" presId="urn:microsoft.com/office/officeart/2005/8/layout/radial6"/>
    <dgm:cxn modelId="{5D8ECA9F-D27F-42CB-A4D0-DD3937630BB2}" type="presParOf" srcId="{F7F02A0C-43CB-4B08-B3B0-C66C7F565CD1}" destId="{95C2B187-E985-451F-80DA-D1D5E3D187C9}"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3BFAB-B488-4E36-81E9-99156D800AA7}">
      <dsp:nvSpPr>
        <dsp:cNvPr id="0" name=""/>
        <dsp:cNvSpPr/>
      </dsp:nvSpPr>
      <dsp:spPr>
        <a:xfrm>
          <a:off x="0" y="0"/>
          <a:ext cx="10515600" cy="1958102"/>
        </a:xfrm>
        <a:prstGeom prst="roundRect">
          <a:avLst>
            <a:gd name="adj" fmla="val 10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8EE4E1-B476-4763-8E9C-E58227DCDB75}">
      <dsp:nvSpPr>
        <dsp:cNvPr id="0" name=""/>
        <dsp:cNvSpPr/>
      </dsp:nvSpPr>
      <dsp:spPr>
        <a:xfrm>
          <a:off x="318363" y="261080"/>
          <a:ext cx="2297412" cy="143594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FB33E7E-3F7B-43EF-99B2-3FD666208477}">
      <dsp:nvSpPr>
        <dsp:cNvPr id="0" name=""/>
        <dsp:cNvSpPr/>
      </dsp:nvSpPr>
      <dsp:spPr>
        <a:xfrm rot="10800000">
          <a:off x="318363" y="1958102"/>
          <a:ext cx="2297412" cy="2393235"/>
        </a:xfrm>
        <a:prstGeom prst="round2SameRect">
          <a:avLst>
            <a:gd name="adj1" fmla="val 10500"/>
            <a:gd name="adj2" fmla="val 0"/>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t" anchorCtr="0">
          <a:noAutofit/>
        </a:bodyPr>
        <a:lstStyle/>
        <a:p>
          <a:pPr marL="0" lvl="0" indent="0" algn="ctr" defTabSz="1466850">
            <a:lnSpc>
              <a:spcPct val="90000"/>
            </a:lnSpc>
            <a:spcBef>
              <a:spcPct val="0"/>
            </a:spcBef>
            <a:spcAft>
              <a:spcPct val="35000"/>
            </a:spcAft>
            <a:buNone/>
          </a:pPr>
          <a:r>
            <a:rPr lang="it-IT" sz="3300" kern="1200" dirty="0"/>
            <a:t>Francia</a:t>
          </a:r>
        </a:p>
        <a:p>
          <a:pPr marL="0" lvl="0" indent="0" algn="ctr" defTabSz="1466850">
            <a:lnSpc>
              <a:spcPct val="90000"/>
            </a:lnSpc>
            <a:spcBef>
              <a:spcPct val="0"/>
            </a:spcBef>
            <a:spcAft>
              <a:spcPct val="35000"/>
            </a:spcAft>
            <a:buNone/>
          </a:pPr>
          <a:r>
            <a:rPr lang="it-IT" sz="3300" kern="1200" dirty="0"/>
            <a:t>6 x 1</a:t>
          </a:r>
        </a:p>
      </dsp:txBody>
      <dsp:txXfrm rot="10800000">
        <a:off x="389016" y="1958102"/>
        <a:ext cx="2156106" cy="2322582"/>
      </dsp:txXfrm>
    </dsp:sp>
    <dsp:sp modelId="{6FC43374-9013-4426-B419-534C9DFC7D66}">
      <dsp:nvSpPr>
        <dsp:cNvPr id="0" name=""/>
        <dsp:cNvSpPr/>
      </dsp:nvSpPr>
      <dsp:spPr>
        <a:xfrm>
          <a:off x="2817373" y="167428"/>
          <a:ext cx="2297412" cy="1435941"/>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CEB96D0F-62EE-494E-8740-4899D3BEA5A3}">
      <dsp:nvSpPr>
        <dsp:cNvPr id="0" name=""/>
        <dsp:cNvSpPr/>
      </dsp:nvSpPr>
      <dsp:spPr>
        <a:xfrm rot="10800000">
          <a:off x="2845517" y="1915909"/>
          <a:ext cx="2297412" cy="2393235"/>
        </a:xfrm>
        <a:prstGeom prst="round2SameRect">
          <a:avLst>
            <a:gd name="adj1" fmla="val 10500"/>
            <a:gd name="adj2" fmla="val 0"/>
          </a:avLst>
        </a:prstGeom>
        <a:solidFill>
          <a:schemeClr val="accent1">
            <a:shade val="50000"/>
            <a:hueOff val="201247"/>
            <a:satOff val="-4901"/>
            <a:lumOff val="2144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t" anchorCtr="0">
          <a:noAutofit/>
        </a:bodyPr>
        <a:lstStyle/>
        <a:p>
          <a:pPr marL="0" lvl="0" indent="0" algn="ctr" defTabSz="1466850">
            <a:lnSpc>
              <a:spcPct val="90000"/>
            </a:lnSpc>
            <a:spcBef>
              <a:spcPct val="0"/>
            </a:spcBef>
            <a:spcAft>
              <a:spcPct val="35000"/>
            </a:spcAft>
            <a:buNone/>
          </a:pPr>
          <a:r>
            <a:rPr lang="it-IT" sz="3300" kern="1200" dirty="0"/>
            <a:t>Germania</a:t>
          </a:r>
        </a:p>
        <a:p>
          <a:pPr marL="0" lvl="0" indent="0" algn="ctr" defTabSz="1466850">
            <a:lnSpc>
              <a:spcPct val="90000"/>
            </a:lnSpc>
            <a:spcBef>
              <a:spcPct val="0"/>
            </a:spcBef>
            <a:spcAft>
              <a:spcPct val="35000"/>
            </a:spcAft>
            <a:buNone/>
          </a:pPr>
          <a:r>
            <a:rPr lang="it-IT" sz="3300" kern="1200" dirty="0"/>
            <a:t>4x1</a:t>
          </a:r>
        </a:p>
      </dsp:txBody>
      <dsp:txXfrm rot="10800000">
        <a:off x="2916170" y="1915909"/>
        <a:ext cx="2156106" cy="2322582"/>
      </dsp:txXfrm>
    </dsp:sp>
    <dsp:sp modelId="{06158026-BBBB-4C2E-B6CB-3492EBEE3517}">
      <dsp:nvSpPr>
        <dsp:cNvPr id="0" name=""/>
        <dsp:cNvSpPr/>
      </dsp:nvSpPr>
      <dsp:spPr>
        <a:xfrm>
          <a:off x="5372670" y="261080"/>
          <a:ext cx="2297412" cy="1435941"/>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E259813-B076-44B4-AB0A-E845CBE1F39C}">
      <dsp:nvSpPr>
        <dsp:cNvPr id="0" name=""/>
        <dsp:cNvSpPr/>
      </dsp:nvSpPr>
      <dsp:spPr>
        <a:xfrm rot="10800000">
          <a:off x="5372670" y="1958102"/>
          <a:ext cx="2297412" cy="2393235"/>
        </a:xfrm>
        <a:prstGeom prst="round2SameRect">
          <a:avLst>
            <a:gd name="adj1" fmla="val 10500"/>
            <a:gd name="adj2" fmla="val 0"/>
          </a:avLst>
        </a:prstGeom>
        <a:solidFill>
          <a:schemeClr val="accent1">
            <a:shade val="50000"/>
            <a:hueOff val="402493"/>
            <a:satOff val="-9802"/>
            <a:lumOff val="4289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t" anchorCtr="0">
          <a:noAutofit/>
        </a:bodyPr>
        <a:lstStyle/>
        <a:p>
          <a:pPr marL="0" lvl="0" indent="0" algn="ctr" defTabSz="1466850">
            <a:lnSpc>
              <a:spcPct val="90000"/>
            </a:lnSpc>
            <a:spcBef>
              <a:spcPct val="0"/>
            </a:spcBef>
            <a:spcAft>
              <a:spcPct val="35000"/>
            </a:spcAft>
            <a:buNone/>
          </a:pPr>
          <a:r>
            <a:rPr lang="it-IT" sz="3300" kern="1200" dirty="0"/>
            <a:t>Gran Bretagna</a:t>
          </a:r>
        </a:p>
        <a:p>
          <a:pPr marL="0" lvl="0" indent="0" algn="ctr" defTabSz="1466850">
            <a:lnSpc>
              <a:spcPct val="90000"/>
            </a:lnSpc>
            <a:spcBef>
              <a:spcPct val="0"/>
            </a:spcBef>
            <a:spcAft>
              <a:spcPct val="35000"/>
            </a:spcAft>
            <a:buNone/>
          </a:pPr>
          <a:r>
            <a:rPr lang="it-IT" sz="3300" kern="1200" dirty="0"/>
            <a:t>3x1</a:t>
          </a:r>
        </a:p>
      </dsp:txBody>
      <dsp:txXfrm rot="10800000">
        <a:off x="5443323" y="1958102"/>
        <a:ext cx="2156106" cy="2322582"/>
      </dsp:txXfrm>
    </dsp:sp>
    <dsp:sp modelId="{ED4E68D9-83C9-4A5F-AAD2-E107B5106557}">
      <dsp:nvSpPr>
        <dsp:cNvPr id="0" name=""/>
        <dsp:cNvSpPr/>
      </dsp:nvSpPr>
      <dsp:spPr>
        <a:xfrm>
          <a:off x="7829477" y="167428"/>
          <a:ext cx="2297412" cy="1435941"/>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FB05B99-A9DC-40BE-B189-2F643E329416}">
      <dsp:nvSpPr>
        <dsp:cNvPr id="0" name=""/>
        <dsp:cNvSpPr/>
      </dsp:nvSpPr>
      <dsp:spPr>
        <a:xfrm rot="10800000">
          <a:off x="7899823" y="1958102"/>
          <a:ext cx="2297412" cy="2393235"/>
        </a:xfrm>
        <a:prstGeom prst="round2SameRect">
          <a:avLst>
            <a:gd name="adj1" fmla="val 10500"/>
            <a:gd name="adj2" fmla="val 0"/>
          </a:avLst>
        </a:prstGeom>
        <a:solidFill>
          <a:schemeClr val="accent1">
            <a:shade val="50000"/>
            <a:hueOff val="201247"/>
            <a:satOff val="-4901"/>
            <a:lumOff val="2144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t" anchorCtr="0">
          <a:noAutofit/>
        </a:bodyPr>
        <a:lstStyle/>
        <a:p>
          <a:pPr marL="0" lvl="0" indent="0" algn="ctr" defTabSz="1466850">
            <a:lnSpc>
              <a:spcPct val="90000"/>
            </a:lnSpc>
            <a:spcBef>
              <a:spcPct val="0"/>
            </a:spcBef>
            <a:spcAft>
              <a:spcPct val="35000"/>
            </a:spcAft>
            <a:buNone/>
          </a:pPr>
          <a:r>
            <a:rPr lang="it-IT" sz="3300" kern="1200" dirty="0"/>
            <a:t>Italia</a:t>
          </a:r>
        </a:p>
        <a:p>
          <a:pPr marL="0" lvl="0" indent="0" algn="ctr" defTabSz="1466850">
            <a:lnSpc>
              <a:spcPct val="90000"/>
            </a:lnSpc>
            <a:spcBef>
              <a:spcPct val="0"/>
            </a:spcBef>
            <a:spcAft>
              <a:spcPct val="35000"/>
            </a:spcAft>
            <a:buNone/>
          </a:pPr>
          <a:r>
            <a:rPr lang="it-IT" sz="3300" kern="1200" dirty="0"/>
            <a:t>2x1</a:t>
          </a:r>
        </a:p>
      </dsp:txBody>
      <dsp:txXfrm rot="10800000">
        <a:off x="7970476" y="1958102"/>
        <a:ext cx="2156106" cy="2322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7AE3B-6ADB-4CB1-8998-98A11923E408}">
      <dsp:nvSpPr>
        <dsp:cNvPr id="0" name=""/>
        <dsp:cNvSpPr/>
      </dsp:nvSpPr>
      <dsp:spPr>
        <a:xfrm>
          <a:off x="1283" y="1118350"/>
          <a:ext cx="3003723" cy="1501861"/>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it-IT" sz="2800" kern="1200" dirty="0"/>
            <a:t>1° caso registrato</a:t>
          </a:r>
        </a:p>
        <a:p>
          <a:pPr marL="0" lvl="0" indent="0" algn="ctr" defTabSz="1244600">
            <a:lnSpc>
              <a:spcPct val="90000"/>
            </a:lnSpc>
            <a:spcBef>
              <a:spcPct val="0"/>
            </a:spcBef>
            <a:spcAft>
              <a:spcPct val="35000"/>
            </a:spcAft>
            <a:buNone/>
          </a:pPr>
          <a:r>
            <a:rPr lang="it-IT" sz="2800" kern="1200" dirty="0"/>
            <a:t>4 marzo 1918*</a:t>
          </a:r>
        </a:p>
      </dsp:txBody>
      <dsp:txXfrm>
        <a:off x="45271" y="1162338"/>
        <a:ext cx="2915747" cy="1413885"/>
      </dsp:txXfrm>
    </dsp:sp>
    <dsp:sp modelId="{42E3872E-BD44-49C1-908E-07B22D57BA38}">
      <dsp:nvSpPr>
        <dsp:cNvPr id="0" name=""/>
        <dsp:cNvSpPr/>
      </dsp:nvSpPr>
      <dsp:spPr>
        <a:xfrm>
          <a:off x="3755938" y="1118350"/>
          <a:ext cx="3003723" cy="1501861"/>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35560" rIns="53340" bIns="3556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it-IT" sz="2800" kern="1200"/>
            <a:t>picco dei decessi</a:t>
          </a:r>
        </a:p>
        <a:p>
          <a:pPr marL="0" lvl="0" algn="ctr" defTabSz="1244600">
            <a:lnSpc>
              <a:spcPct val="90000"/>
            </a:lnSpc>
            <a:spcBef>
              <a:spcPct val="0"/>
            </a:spcBef>
            <a:spcAft>
              <a:spcPct val="35000"/>
            </a:spcAft>
            <a:buNone/>
          </a:pPr>
          <a:r>
            <a:rPr lang="it-IT" sz="2800" kern="1200"/>
            <a:t>settembre-dicembre 1918</a:t>
          </a:r>
        </a:p>
      </dsp:txBody>
      <dsp:txXfrm>
        <a:off x="3799926" y="1162338"/>
        <a:ext cx="2915747" cy="1413885"/>
      </dsp:txXfrm>
    </dsp:sp>
    <dsp:sp modelId="{8D31CE7D-112F-44C8-97EB-35A4435B3F75}">
      <dsp:nvSpPr>
        <dsp:cNvPr id="0" name=""/>
        <dsp:cNvSpPr/>
      </dsp:nvSpPr>
      <dsp:spPr>
        <a:xfrm>
          <a:off x="7510592" y="1118350"/>
          <a:ext cx="3003723" cy="1501861"/>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it-IT" sz="2800" kern="1200" dirty="0"/>
            <a:t>ultimo caso registrato</a:t>
          </a:r>
        </a:p>
        <a:p>
          <a:pPr marL="0" lvl="0" indent="0" algn="ctr" defTabSz="1244600">
            <a:lnSpc>
              <a:spcPct val="90000"/>
            </a:lnSpc>
            <a:spcBef>
              <a:spcPct val="0"/>
            </a:spcBef>
            <a:spcAft>
              <a:spcPct val="35000"/>
            </a:spcAft>
            <a:buNone/>
          </a:pPr>
          <a:r>
            <a:rPr lang="it-IT" sz="2800" kern="1200" dirty="0"/>
            <a:t>marzo 1920</a:t>
          </a:r>
        </a:p>
      </dsp:txBody>
      <dsp:txXfrm>
        <a:off x="7554580" y="1162338"/>
        <a:ext cx="2915747" cy="1413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1A51B-6BD6-45ED-BBE3-C0BDDD92C905}">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AC00E5-0DAA-4140-8C6E-5132AB65FD88}">
      <dsp:nvSpPr>
        <dsp:cNvPr id="0" name=""/>
        <dsp:cNvSpPr/>
      </dsp:nvSpPr>
      <dsp:spPr>
        <a:xfrm>
          <a:off x="232082" y="1305401"/>
          <a:ext cx="3154680" cy="174053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1a ondata</a:t>
          </a:r>
        </a:p>
        <a:p>
          <a:pPr marL="0" lvl="0" indent="0" algn="ctr" defTabSz="1244600">
            <a:lnSpc>
              <a:spcPct val="90000"/>
            </a:lnSpc>
            <a:spcBef>
              <a:spcPct val="0"/>
            </a:spcBef>
            <a:spcAft>
              <a:spcPct val="35000"/>
            </a:spcAft>
            <a:buNone/>
          </a:pPr>
          <a:r>
            <a:rPr lang="it-IT" sz="2800" kern="1200" dirty="0"/>
            <a:t>Primavera 1918</a:t>
          </a:r>
        </a:p>
      </dsp:txBody>
      <dsp:txXfrm>
        <a:off x="317048" y="1390367"/>
        <a:ext cx="2984748" cy="1570603"/>
      </dsp:txXfrm>
    </dsp:sp>
    <dsp:sp modelId="{F86E736A-4ECF-4493-8443-1143B09E97C7}">
      <dsp:nvSpPr>
        <dsp:cNvPr id="0" name=""/>
        <dsp:cNvSpPr/>
      </dsp:nvSpPr>
      <dsp:spPr>
        <a:xfrm>
          <a:off x="3680459" y="1305401"/>
          <a:ext cx="3154680" cy="174053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2a ondata </a:t>
          </a:r>
        </a:p>
        <a:p>
          <a:pPr marL="0" lvl="0" indent="0" algn="ctr" defTabSz="1244600">
            <a:lnSpc>
              <a:spcPct val="90000"/>
            </a:lnSpc>
            <a:spcBef>
              <a:spcPct val="0"/>
            </a:spcBef>
            <a:spcAft>
              <a:spcPct val="35000"/>
            </a:spcAft>
            <a:buNone/>
          </a:pPr>
          <a:r>
            <a:rPr lang="it-IT" sz="2800" kern="1200" dirty="0"/>
            <a:t>Agosto-dicembre 1918</a:t>
          </a:r>
        </a:p>
      </dsp:txBody>
      <dsp:txXfrm>
        <a:off x="3765425" y="1390367"/>
        <a:ext cx="2984748" cy="1570603"/>
      </dsp:txXfrm>
    </dsp:sp>
    <dsp:sp modelId="{15FDB9E9-0A18-478B-9165-0FDBA7BEB4BA}">
      <dsp:nvSpPr>
        <dsp:cNvPr id="0" name=""/>
        <dsp:cNvSpPr/>
      </dsp:nvSpPr>
      <dsp:spPr>
        <a:xfrm>
          <a:off x="7128837" y="1305401"/>
          <a:ext cx="3154680" cy="174053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a:t>3a </a:t>
          </a:r>
          <a:r>
            <a:rPr lang="it-IT" sz="2800" kern="1200" dirty="0"/>
            <a:t>ondata </a:t>
          </a:r>
        </a:p>
        <a:p>
          <a:pPr marL="0" lvl="0" indent="0" algn="ctr" defTabSz="1244600">
            <a:lnSpc>
              <a:spcPct val="90000"/>
            </a:lnSpc>
            <a:spcBef>
              <a:spcPct val="0"/>
            </a:spcBef>
            <a:spcAft>
              <a:spcPct val="35000"/>
            </a:spcAft>
            <a:buNone/>
          </a:pPr>
          <a:r>
            <a:rPr lang="it-IT" sz="2800" kern="1200" dirty="0"/>
            <a:t>Gennaio-maggio 1919</a:t>
          </a:r>
        </a:p>
      </dsp:txBody>
      <dsp:txXfrm>
        <a:off x="7213803" y="1390367"/>
        <a:ext cx="2984748" cy="1570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2B187-E985-451F-80DA-D1D5E3D187C9}">
      <dsp:nvSpPr>
        <dsp:cNvPr id="0" name=""/>
        <dsp:cNvSpPr/>
      </dsp:nvSpPr>
      <dsp:spPr>
        <a:xfrm>
          <a:off x="1833742" y="668065"/>
          <a:ext cx="4460515" cy="4460515"/>
        </a:xfrm>
        <a:prstGeom prst="blockArc">
          <a:avLst>
            <a:gd name="adj1" fmla="val 9000000"/>
            <a:gd name="adj2" fmla="val 16200000"/>
            <a:gd name="adj3" fmla="val 4637"/>
          </a:avLst>
        </a:prstGeom>
        <a:solidFill>
          <a:schemeClr val="accent2">
            <a:shade val="90000"/>
            <a:hueOff val="-481452"/>
            <a:satOff val="2416"/>
            <a:lumOff val="24259"/>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83ADABE-808D-4044-BC4F-B66A49F7043F}">
      <dsp:nvSpPr>
        <dsp:cNvPr id="0" name=""/>
        <dsp:cNvSpPr/>
      </dsp:nvSpPr>
      <dsp:spPr>
        <a:xfrm>
          <a:off x="1833742" y="668065"/>
          <a:ext cx="4460515" cy="4460515"/>
        </a:xfrm>
        <a:prstGeom prst="blockArc">
          <a:avLst>
            <a:gd name="adj1" fmla="val 1800000"/>
            <a:gd name="adj2" fmla="val 9000000"/>
            <a:gd name="adj3" fmla="val 4637"/>
          </a:avLst>
        </a:prstGeom>
        <a:solidFill>
          <a:schemeClr val="accent2">
            <a:shade val="90000"/>
            <a:hueOff val="-240726"/>
            <a:satOff val="1208"/>
            <a:lumOff val="1213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D006219-B611-40E2-9AD5-98406277A9E1}">
      <dsp:nvSpPr>
        <dsp:cNvPr id="0" name=""/>
        <dsp:cNvSpPr/>
      </dsp:nvSpPr>
      <dsp:spPr>
        <a:xfrm>
          <a:off x="1833742" y="668065"/>
          <a:ext cx="4460515" cy="4460515"/>
        </a:xfrm>
        <a:prstGeom prst="blockArc">
          <a:avLst>
            <a:gd name="adj1" fmla="val 16200000"/>
            <a:gd name="adj2" fmla="val 1800000"/>
            <a:gd name="adj3" fmla="val 4637"/>
          </a:avLst>
        </a:prstGeom>
        <a:solidFill>
          <a:schemeClr val="accent2">
            <a:shade val="9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7994621-1ADA-4221-949D-45FB76AA3BD2}">
      <dsp:nvSpPr>
        <dsp:cNvPr id="0" name=""/>
        <dsp:cNvSpPr/>
      </dsp:nvSpPr>
      <dsp:spPr>
        <a:xfrm>
          <a:off x="3038078" y="1872401"/>
          <a:ext cx="2051843" cy="2051843"/>
        </a:xfrm>
        <a:prstGeom prst="ellipse">
          <a:avLst/>
        </a:prstGeom>
        <a:solidFill>
          <a:schemeClr val="accent2">
            <a:shade val="80000"/>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it-IT" sz="2900" kern="1200" dirty="0"/>
            <a:t>Influenza</a:t>
          </a:r>
        </a:p>
      </dsp:txBody>
      <dsp:txXfrm>
        <a:off x="3338563" y="2172886"/>
        <a:ext cx="1450873" cy="1450873"/>
      </dsp:txXfrm>
    </dsp:sp>
    <dsp:sp modelId="{9527B82A-0EBA-4673-A9FD-F9BC73098247}">
      <dsp:nvSpPr>
        <dsp:cNvPr id="0" name=""/>
        <dsp:cNvSpPr/>
      </dsp:nvSpPr>
      <dsp:spPr>
        <a:xfrm>
          <a:off x="3345854" y="1626"/>
          <a:ext cx="1436290" cy="1436290"/>
        </a:xfrm>
        <a:prstGeom prst="ellipse">
          <a:avLst/>
        </a:prstGeom>
        <a:solidFill>
          <a:schemeClr val="accent2">
            <a:shade val="80000"/>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t-IT" sz="1900" kern="1200" dirty="0"/>
            <a:t>Pappataci</a:t>
          </a:r>
        </a:p>
      </dsp:txBody>
      <dsp:txXfrm>
        <a:off x="3556194" y="211966"/>
        <a:ext cx="1015610" cy="1015610"/>
      </dsp:txXfrm>
    </dsp:sp>
    <dsp:sp modelId="{DB7A26BA-49B1-4DE7-A61C-25564D1E3CCD}">
      <dsp:nvSpPr>
        <dsp:cNvPr id="0" name=""/>
        <dsp:cNvSpPr/>
      </dsp:nvSpPr>
      <dsp:spPr>
        <a:xfrm>
          <a:off x="5232535" y="3269453"/>
          <a:ext cx="1436290" cy="1436290"/>
        </a:xfrm>
        <a:prstGeom prst="ellipse">
          <a:avLst/>
        </a:prstGeom>
        <a:solidFill>
          <a:schemeClr val="accent2">
            <a:shade val="80000"/>
            <a:hueOff val="-240708"/>
            <a:satOff val="5083"/>
            <a:lumOff val="13541"/>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t-IT" sz="1900" kern="1200" dirty="0"/>
            <a:t>Zanzara comune</a:t>
          </a:r>
        </a:p>
      </dsp:txBody>
      <dsp:txXfrm>
        <a:off x="5442875" y="3479793"/>
        <a:ext cx="1015610" cy="1015610"/>
      </dsp:txXfrm>
    </dsp:sp>
    <dsp:sp modelId="{216AB544-11D3-4A65-B2F2-83EAB24A0368}">
      <dsp:nvSpPr>
        <dsp:cNvPr id="0" name=""/>
        <dsp:cNvSpPr/>
      </dsp:nvSpPr>
      <dsp:spPr>
        <a:xfrm>
          <a:off x="1459173" y="3269453"/>
          <a:ext cx="1436290" cy="1436290"/>
        </a:xfrm>
        <a:prstGeom prst="ellipse">
          <a:avLst/>
        </a:prstGeom>
        <a:solidFill>
          <a:schemeClr val="accent2">
            <a:shade val="80000"/>
            <a:hueOff val="-481415"/>
            <a:satOff val="10166"/>
            <a:lumOff val="27081"/>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t-IT" sz="1900" kern="1200" dirty="0"/>
            <a:t>Pidocchi</a:t>
          </a:r>
        </a:p>
      </dsp:txBody>
      <dsp:txXfrm>
        <a:off x="1669513" y="3479793"/>
        <a:ext cx="1015610" cy="101561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512A3-6CB6-419E-B1FD-59467A86B79E}" type="datetimeFigureOut">
              <a:rPr lang="it-IT" smtClean="0"/>
              <a:t>18/04/2020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2B25A-636F-421B-8B5B-8AC04FDC8253}" type="slidenum">
              <a:rPr lang="it-IT" smtClean="0"/>
              <a:t>‹N›</a:t>
            </a:fld>
            <a:endParaRPr lang="it-IT"/>
          </a:p>
        </p:txBody>
      </p:sp>
    </p:spTree>
    <p:extLst>
      <p:ext uri="{BB962C8B-B14F-4D97-AF65-F5344CB8AC3E}">
        <p14:creationId xmlns:p14="http://schemas.microsoft.com/office/powerpoint/2010/main" val="1943689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B12B25A-636F-421B-8B5B-8AC04FDC8253}" type="slidenum">
              <a:rPr lang="it-IT" smtClean="0"/>
              <a:t>1</a:t>
            </a:fld>
            <a:endParaRPr lang="it-IT"/>
          </a:p>
        </p:txBody>
      </p:sp>
    </p:spTree>
    <p:extLst>
      <p:ext uri="{BB962C8B-B14F-4D97-AF65-F5344CB8AC3E}">
        <p14:creationId xmlns:p14="http://schemas.microsoft.com/office/powerpoint/2010/main" val="1819273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Spinney</a:t>
            </a:r>
            <a:r>
              <a:rPr lang="it-IT" dirty="0"/>
              <a:t>: potrebbe non essere stato il 1° ad ammalarsi di influenza spagnola, ma fu uno dei primi casi ad essere documentato ufficialmente. Si sarebbero successivamente ammalati circa 500 milioni di persone</a:t>
            </a:r>
          </a:p>
          <a:p>
            <a:r>
              <a:rPr lang="it-IT" dirty="0"/>
              <a:t>In quella primavera gli USA sarebbero entrati in guerra ed è facile pensare che di lì il virus attraversò con quei soldati l’Oceano… </a:t>
            </a:r>
          </a:p>
          <a:p>
            <a:r>
              <a:rPr lang="it-IT" dirty="0"/>
              <a:t>Ma nel dicembre 1917, un medico cinese </a:t>
            </a:r>
            <a:r>
              <a:rPr lang="it-IT" dirty="0" err="1"/>
              <a:t>Wu</a:t>
            </a:r>
            <a:r>
              <a:rPr lang="it-IT" dirty="0"/>
              <a:t> </a:t>
            </a:r>
            <a:r>
              <a:rPr lang="it-IT" dirty="0" err="1"/>
              <a:t>Liande</a:t>
            </a:r>
            <a:r>
              <a:rPr lang="it-IT" dirty="0"/>
              <a:t> (laureatosi a Cambridge) fu chiamato ad affrontare il focolaio di una grave malattia respiratoria diffusasi nella regione dello Shanxi.  Questa malattia aveva molte caratteristiche della peste. Non è chiaro se si trattasse di spagnola ma vi è la possibilità che il male avesse viaggiato con il </a:t>
            </a:r>
            <a:r>
              <a:rPr lang="it-IT" dirty="0" err="1"/>
              <a:t>Chinese</a:t>
            </a:r>
            <a:r>
              <a:rPr lang="it-IT" dirty="0"/>
              <a:t> Labour </a:t>
            </a:r>
            <a:r>
              <a:rPr lang="it-IT" dirty="0" err="1"/>
              <a:t>Corps</a:t>
            </a:r>
            <a:r>
              <a:rPr lang="it-IT" dirty="0"/>
              <a:t>, che la Cina neutrale aveva inviato in Europa nel tentativo di assicurarsi un posto al futuro tavolo dei negoziati di pace. Alcuni di questi operai, che sarebbero stati impiegati per scavare trincee, assemblare granate, riparare ordigni, provenivano proprio dallo Shanxi, mentre anche in altre aree di reclutamento erano diffuse malattie alle vie respiratorie. Nel corso del loro viaggio entrarono in contatto con dei soldati e questi con la popolazione civile… di qui la diffusione dl male (è questa un’altra teoria a riguardo). </a:t>
            </a:r>
          </a:p>
        </p:txBody>
      </p:sp>
      <p:sp>
        <p:nvSpPr>
          <p:cNvPr id="4" name="Segnaposto numero diapositiva 3"/>
          <p:cNvSpPr>
            <a:spLocks noGrp="1"/>
          </p:cNvSpPr>
          <p:nvPr>
            <p:ph type="sldNum" sz="quarter" idx="5"/>
          </p:nvPr>
        </p:nvSpPr>
        <p:spPr/>
        <p:txBody>
          <a:bodyPr/>
          <a:lstStyle/>
          <a:p>
            <a:fld id="{CB12B25A-636F-421B-8B5B-8AC04FDC8253}" type="slidenum">
              <a:rPr lang="it-IT" smtClean="0"/>
              <a:t>18</a:t>
            </a:fld>
            <a:endParaRPr lang="it-IT"/>
          </a:p>
        </p:txBody>
      </p:sp>
    </p:spTree>
    <p:extLst>
      <p:ext uri="{BB962C8B-B14F-4D97-AF65-F5344CB8AC3E}">
        <p14:creationId xmlns:p14="http://schemas.microsoft.com/office/powerpoint/2010/main" val="2444656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Europa c’era un caldo fuori stagione</a:t>
            </a:r>
          </a:p>
          <a:p>
            <a:r>
              <a:rPr lang="it-IT" dirty="0"/>
              <a:t>A fine maggio in Spagna si ammalò anche re Alfonso XII con primo ministro e membri del suo governo </a:t>
            </a:r>
          </a:p>
        </p:txBody>
      </p:sp>
      <p:sp>
        <p:nvSpPr>
          <p:cNvPr id="4" name="Segnaposto numero diapositiva 3"/>
          <p:cNvSpPr>
            <a:spLocks noGrp="1"/>
          </p:cNvSpPr>
          <p:nvPr>
            <p:ph type="sldNum" sz="quarter" idx="5"/>
          </p:nvPr>
        </p:nvSpPr>
        <p:spPr/>
        <p:txBody>
          <a:bodyPr/>
          <a:lstStyle/>
          <a:p>
            <a:fld id="{CB12B25A-636F-421B-8B5B-8AC04FDC8253}" type="slidenum">
              <a:rPr lang="it-IT" smtClean="0"/>
              <a:t>19</a:t>
            </a:fld>
            <a:endParaRPr lang="it-IT"/>
          </a:p>
        </p:txBody>
      </p:sp>
    </p:spTree>
    <p:extLst>
      <p:ext uri="{BB962C8B-B14F-4D97-AF65-F5344CB8AC3E}">
        <p14:creationId xmlns:p14="http://schemas.microsoft.com/office/powerpoint/2010/main" val="1466943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Tognotti</a:t>
            </a:r>
            <a:r>
              <a:rPr lang="it-IT" dirty="0"/>
              <a:t>: «Il Mediterraneo, crocevia delle «pesti» dal Medioevo alla pria età moderna, ridiventava con la Grande guerra, all’inizio del XX secolo, un mare epidemico in virtù dei movimenti di uomini, armamenti e mezzi degli eserciti alleati che operavano nel vicino Oriente». </a:t>
            </a:r>
          </a:p>
        </p:txBody>
      </p:sp>
      <p:sp>
        <p:nvSpPr>
          <p:cNvPr id="4" name="Segnaposto numero diapositiva 3"/>
          <p:cNvSpPr>
            <a:spLocks noGrp="1"/>
          </p:cNvSpPr>
          <p:nvPr>
            <p:ph type="sldNum" sz="quarter" idx="5"/>
          </p:nvPr>
        </p:nvSpPr>
        <p:spPr/>
        <p:txBody>
          <a:bodyPr/>
          <a:lstStyle/>
          <a:p>
            <a:fld id="{CB12B25A-636F-421B-8B5B-8AC04FDC8253}" type="slidenum">
              <a:rPr lang="it-IT" smtClean="0"/>
              <a:t>22</a:t>
            </a:fld>
            <a:endParaRPr lang="it-IT"/>
          </a:p>
        </p:txBody>
      </p:sp>
    </p:spTree>
    <p:extLst>
      <p:ext uri="{BB962C8B-B14F-4D97-AF65-F5344CB8AC3E}">
        <p14:creationId xmlns:p14="http://schemas.microsoft.com/office/powerpoint/2010/main" val="3238427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nomi attribuiti dai vari popoli scaricano su qualcun altro la responsabilità della sua insorgenza  </a:t>
            </a:r>
          </a:p>
        </p:txBody>
      </p:sp>
      <p:sp>
        <p:nvSpPr>
          <p:cNvPr id="4" name="Segnaposto numero diapositiva 3"/>
          <p:cNvSpPr>
            <a:spLocks noGrp="1"/>
          </p:cNvSpPr>
          <p:nvPr>
            <p:ph type="sldNum" sz="quarter" idx="5"/>
          </p:nvPr>
        </p:nvSpPr>
        <p:spPr/>
        <p:txBody>
          <a:bodyPr/>
          <a:lstStyle/>
          <a:p>
            <a:fld id="{CB12B25A-636F-421B-8B5B-8AC04FDC8253}" type="slidenum">
              <a:rPr lang="it-IT" smtClean="0"/>
              <a:t>23</a:t>
            </a:fld>
            <a:endParaRPr lang="it-IT"/>
          </a:p>
        </p:txBody>
      </p:sp>
    </p:spTree>
    <p:extLst>
      <p:ext uri="{BB962C8B-B14F-4D97-AF65-F5344CB8AC3E}">
        <p14:creationId xmlns:p14="http://schemas.microsoft.com/office/powerpoint/2010/main" val="3579697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Non mancarono tuttavia le ricerche, viene avanzata l’ipotesi che la malattia fosse diffusa da u agente infettivo di dimensioni infinitesimali. Molti si impegnarono a inseguire il vero agente patogeno (escluso il batterio di Pfeiffer). La malattia diede quindi impulso agli studi sull’influenza che portò a una mole di osservazioni senza precedenti. Lo sguardo fu indirizzato verso l’</a:t>
            </a:r>
            <a:r>
              <a:rPr lang="it-IT" dirty="0" err="1"/>
              <a:t>ininitamente</a:t>
            </a:r>
            <a:r>
              <a:rPr lang="it-IT" dirty="0"/>
              <a:t> piccolo, i virus.</a:t>
            </a:r>
          </a:p>
        </p:txBody>
      </p:sp>
      <p:sp>
        <p:nvSpPr>
          <p:cNvPr id="4" name="Segnaposto numero diapositiva 3"/>
          <p:cNvSpPr>
            <a:spLocks noGrp="1"/>
          </p:cNvSpPr>
          <p:nvPr>
            <p:ph type="sldNum" sz="quarter" idx="5"/>
          </p:nvPr>
        </p:nvSpPr>
        <p:spPr/>
        <p:txBody>
          <a:bodyPr/>
          <a:lstStyle/>
          <a:p>
            <a:fld id="{CB12B25A-636F-421B-8B5B-8AC04FDC8253}" type="slidenum">
              <a:rPr lang="it-IT" smtClean="0"/>
              <a:t>26</a:t>
            </a:fld>
            <a:endParaRPr lang="it-IT"/>
          </a:p>
        </p:txBody>
      </p:sp>
    </p:spTree>
    <p:extLst>
      <p:ext uri="{BB962C8B-B14F-4D97-AF65-F5344CB8AC3E}">
        <p14:creationId xmlns:p14="http://schemas.microsoft.com/office/powerpoint/2010/main" val="1341596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Contemporaneità spagnola-battaglia di Vittorio Veneto e già in precedenza battaglia del solstizio… </a:t>
            </a:r>
          </a:p>
        </p:txBody>
      </p:sp>
      <p:sp>
        <p:nvSpPr>
          <p:cNvPr id="4" name="Segnaposto numero diapositiva 3"/>
          <p:cNvSpPr>
            <a:spLocks noGrp="1"/>
          </p:cNvSpPr>
          <p:nvPr>
            <p:ph type="sldNum" sz="quarter" idx="5"/>
          </p:nvPr>
        </p:nvSpPr>
        <p:spPr/>
        <p:txBody>
          <a:bodyPr/>
          <a:lstStyle/>
          <a:p>
            <a:fld id="{CB12B25A-636F-421B-8B5B-8AC04FDC8253}" type="slidenum">
              <a:rPr lang="it-IT" smtClean="0"/>
              <a:t>27</a:t>
            </a:fld>
            <a:endParaRPr lang="it-IT"/>
          </a:p>
        </p:txBody>
      </p:sp>
    </p:spTree>
    <p:extLst>
      <p:ext uri="{BB962C8B-B14F-4D97-AF65-F5344CB8AC3E}">
        <p14:creationId xmlns:p14="http://schemas.microsoft.com/office/powerpoint/2010/main" val="4207082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 proposito di funerali: difficoltà nel reperire bare e utilizzo del più diverso fasciame per la realizzazione delle stesse; uso di automezzi militari per portare i corpi ai luoghi di sepoltura</a:t>
            </a:r>
          </a:p>
          <a:p>
            <a:r>
              <a:rPr lang="it-IT" dirty="0"/>
              <a:t>Rimedi: buon bicchiere di vino, liquori, un buon purgante, dentifrici particolari; largo utilizzo del chinino, talora abbinato all’olio di ricino.</a:t>
            </a:r>
          </a:p>
          <a:p>
            <a:r>
              <a:rPr lang="it-IT" dirty="0"/>
              <a:t>Problemi di organici del servizio sanitario: utilizzo di giovani studenti , medici militari, volontari della Croce Rossa, personale medico anziano (che non era partito per il fronte). Uso del salasso, ma «era difficile trovare due sanitari che la pensassero allo stesso modo» (</a:t>
            </a:r>
            <a:r>
              <a:rPr lang="it-IT" dirty="0" err="1"/>
              <a:t>Tognotti</a:t>
            </a:r>
            <a:r>
              <a:rPr lang="it-IT" dirty="0"/>
              <a:t>). Fiducia nell’aspirina. Accordo quasi generale sulla canfora (cardiotonico).</a:t>
            </a:r>
          </a:p>
          <a:p>
            <a:r>
              <a:rPr lang="it-IT" dirty="0"/>
              <a:t>Ampio ricorso ai rimedi della medicina popolare  (aglio e cipolla) vedi oltre sulla Nuova Antologia</a:t>
            </a:r>
          </a:p>
          <a:p>
            <a:r>
              <a:rPr lang="it-IT" dirty="0"/>
              <a:t>Sull’informazione: fare in modo che le popolazioni non avessero paura, censura come in tempo di guerra… anche se sarebbe stato sempre più difficile </a:t>
            </a:r>
            <a:r>
              <a:rPr lang="it-IT" dirty="0" err="1"/>
              <a:t>cntrollare</a:t>
            </a:r>
            <a:r>
              <a:rPr lang="it-IT" dirty="0"/>
              <a:t> la stampa  </a:t>
            </a:r>
          </a:p>
          <a:p>
            <a:r>
              <a:rPr lang="it-IT" dirty="0"/>
              <a:t>Mancanza di ospedali al sud e nelle isole </a:t>
            </a:r>
          </a:p>
          <a:p>
            <a:endParaRPr lang="it-IT" dirty="0"/>
          </a:p>
        </p:txBody>
      </p:sp>
      <p:sp>
        <p:nvSpPr>
          <p:cNvPr id="4" name="Segnaposto numero diapositiva 3"/>
          <p:cNvSpPr>
            <a:spLocks noGrp="1"/>
          </p:cNvSpPr>
          <p:nvPr>
            <p:ph type="sldNum" sz="quarter" idx="5"/>
          </p:nvPr>
        </p:nvSpPr>
        <p:spPr/>
        <p:txBody>
          <a:bodyPr/>
          <a:lstStyle/>
          <a:p>
            <a:fld id="{CB12B25A-636F-421B-8B5B-8AC04FDC8253}" type="slidenum">
              <a:rPr lang="it-IT" smtClean="0"/>
              <a:t>28</a:t>
            </a:fld>
            <a:endParaRPr lang="it-IT"/>
          </a:p>
        </p:txBody>
      </p:sp>
    </p:spTree>
    <p:extLst>
      <p:ext uri="{BB962C8B-B14F-4D97-AF65-F5344CB8AC3E}">
        <p14:creationId xmlns:p14="http://schemas.microsoft.com/office/powerpoint/2010/main" val="500752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Fabbriche di materiale bellico nel pieno della produzione</a:t>
            </a:r>
          </a:p>
          <a:p>
            <a:r>
              <a:rPr lang="it-IT" dirty="0"/>
              <a:t>Visite a ospedali , assembramenti nei tram, poste, negozi continuavano, treni pieni</a:t>
            </a:r>
          </a:p>
          <a:p>
            <a:r>
              <a:rPr lang="it-IT" dirty="0"/>
              <a:t>Assembramenti più pericolosi : davanti alle latterie e alle macellerie, spacci comunali, botteghe…</a:t>
            </a:r>
          </a:p>
        </p:txBody>
      </p:sp>
      <p:sp>
        <p:nvSpPr>
          <p:cNvPr id="4" name="Segnaposto numero diapositiva 3"/>
          <p:cNvSpPr>
            <a:spLocks noGrp="1"/>
          </p:cNvSpPr>
          <p:nvPr>
            <p:ph type="sldNum" sz="quarter" idx="5"/>
          </p:nvPr>
        </p:nvSpPr>
        <p:spPr/>
        <p:txBody>
          <a:bodyPr/>
          <a:lstStyle/>
          <a:p>
            <a:fld id="{CB12B25A-636F-421B-8B5B-8AC04FDC8253}" type="slidenum">
              <a:rPr lang="it-IT" smtClean="0"/>
              <a:t>30</a:t>
            </a:fld>
            <a:endParaRPr lang="it-IT"/>
          </a:p>
        </p:txBody>
      </p:sp>
    </p:spTree>
    <p:extLst>
      <p:ext uri="{BB962C8B-B14F-4D97-AF65-F5344CB8AC3E}">
        <p14:creationId xmlns:p14="http://schemas.microsoft.com/office/powerpoint/2010/main" val="416399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 proposito del clima bellico, si diffuse anche la falsa notizia che la diffusione del male fosse dovuto a una guerra batteriologica condotta dalla Germania</a:t>
            </a:r>
          </a:p>
          <a:p>
            <a:r>
              <a:rPr lang="it-IT" dirty="0"/>
              <a:t>Computo delle comunità locali verifica che il numero delle vittime di spagnola era ben superiore a quello delle morti in guerra. Ignoto male colpiva soprattutto i giovani. Bambini abbandonati, orfani di guerra …  </a:t>
            </a:r>
          </a:p>
        </p:txBody>
      </p:sp>
      <p:sp>
        <p:nvSpPr>
          <p:cNvPr id="4" name="Segnaposto numero diapositiva 3"/>
          <p:cNvSpPr>
            <a:spLocks noGrp="1"/>
          </p:cNvSpPr>
          <p:nvPr>
            <p:ph type="sldNum" sz="quarter" idx="5"/>
          </p:nvPr>
        </p:nvSpPr>
        <p:spPr/>
        <p:txBody>
          <a:bodyPr/>
          <a:lstStyle/>
          <a:p>
            <a:fld id="{CB12B25A-636F-421B-8B5B-8AC04FDC8253}" type="slidenum">
              <a:rPr lang="it-IT" smtClean="0"/>
              <a:t>32</a:t>
            </a:fld>
            <a:endParaRPr lang="it-IT"/>
          </a:p>
        </p:txBody>
      </p:sp>
    </p:spTree>
    <p:extLst>
      <p:ext uri="{BB962C8B-B14F-4D97-AF65-F5344CB8AC3E}">
        <p14:creationId xmlns:p14="http://schemas.microsoft.com/office/powerpoint/2010/main" val="128222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Secondo altri dati, Portogallo fece peggio. Epidemia di colera 1854-55: 248.514 m. </a:t>
            </a:r>
          </a:p>
        </p:txBody>
      </p:sp>
      <p:sp>
        <p:nvSpPr>
          <p:cNvPr id="4" name="Segnaposto numero diapositiva 3"/>
          <p:cNvSpPr>
            <a:spLocks noGrp="1"/>
          </p:cNvSpPr>
          <p:nvPr>
            <p:ph type="sldNum" sz="quarter" idx="5"/>
          </p:nvPr>
        </p:nvSpPr>
        <p:spPr/>
        <p:txBody>
          <a:bodyPr/>
          <a:lstStyle/>
          <a:p>
            <a:fld id="{CB12B25A-636F-421B-8B5B-8AC04FDC8253}" type="slidenum">
              <a:rPr lang="it-IT" smtClean="0"/>
              <a:t>39</a:t>
            </a:fld>
            <a:endParaRPr lang="it-IT"/>
          </a:p>
        </p:txBody>
      </p:sp>
    </p:spTree>
    <p:extLst>
      <p:ext uri="{BB962C8B-B14F-4D97-AF65-F5344CB8AC3E}">
        <p14:creationId xmlns:p14="http://schemas.microsoft.com/office/powerpoint/2010/main" val="2066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B12B25A-636F-421B-8B5B-8AC04FDC8253}" type="slidenum">
              <a:rPr lang="it-IT" smtClean="0"/>
              <a:t>2</a:t>
            </a:fld>
            <a:endParaRPr lang="it-IT"/>
          </a:p>
        </p:txBody>
      </p:sp>
    </p:spTree>
    <p:extLst>
      <p:ext uri="{BB962C8B-B14F-4D97-AF65-F5344CB8AC3E}">
        <p14:creationId xmlns:p14="http://schemas.microsoft.com/office/powerpoint/2010/main" val="31961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Maggiori tassi di mortalità: Lazio, Sardegna, Basilicata</a:t>
            </a:r>
          </a:p>
          <a:p>
            <a:r>
              <a:rPr lang="it-IT" dirty="0"/>
              <a:t>Minori tassi di mortalità: Veneto, Piemonte, Liguria  </a:t>
            </a:r>
          </a:p>
          <a:p>
            <a:r>
              <a:rPr lang="it-IT" dirty="0"/>
              <a:t>Epidemia non operò distinzioni di classe</a:t>
            </a:r>
          </a:p>
          <a:p>
            <a:r>
              <a:rPr lang="it-IT" dirty="0" err="1"/>
              <a:t>Supermortalità</a:t>
            </a:r>
            <a:r>
              <a:rPr lang="it-IT" dirty="0"/>
              <a:t> femminile</a:t>
            </a:r>
          </a:p>
        </p:txBody>
      </p:sp>
      <p:sp>
        <p:nvSpPr>
          <p:cNvPr id="4" name="Segnaposto numero diapositiva 3"/>
          <p:cNvSpPr>
            <a:spLocks noGrp="1"/>
          </p:cNvSpPr>
          <p:nvPr>
            <p:ph type="sldNum" sz="quarter" idx="5"/>
          </p:nvPr>
        </p:nvSpPr>
        <p:spPr/>
        <p:txBody>
          <a:bodyPr/>
          <a:lstStyle/>
          <a:p>
            <a:fld id="{CB12B25A-636F-421B-8B5B-8AC04FDC8253}" type="slidenum">
              <a:rPr lang="it-IT" smtClean="0"/>
              <a:t>40</a:t>
            </a:fld>
            <a:endParaRPr lang="it-IT"/>
          </a:p>
        </p:txBody>
      </p:sp>
    </p:spTree>
    <p:extLst>
      <p:ext uri="{BB962C8B-B14F-4D97-AF65-F5344CB8AC3E}">
        <p14:creationId xmlns:p14="http://schemas.microsoft.com/office/powerpoint/2010/main" val="3646729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B12B25A-636F-421B-8B5B-8AC04FDC8253}" type="slidenum">
              <a:rPr lang="it-IT" smtClean="0"/>
              <a:t>41</a:t>
            </a:fld>
            <a:endParaRPr lang="it-IT"/>
          </a:p>
        </p:txBody>
      </p:sp>
    </p:spTree>
    <p:extLst>
      <p:ext uri="{BB962C8B-B14F-4D97-AF65-F5344CB8AC3E}">
        <p14:creationId xmlns:p14="http://schemas.microsoft.com/office/powerpoint/2010/main" val="124775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Colpito 1 italiano su 7</a:t>
            </a:r>
          </a:p>
        </p:txBody>
      </p:sp>
      <p:sp>
        <p:nvSpPr>
          <p:cNvPr id="4" name="Segnaposto numero diapositiva 3"/>
          <p:cNvSpPr>
            <a:spLocks noGrp="1"/>
          </p:cNvSpPr>
          <p:nvPr>
            <p:ph type="sldNum" sz="quarter" idx="5"/>
          </p:nvPr>
        </p:nvSpPr>
        <p:spPr/>
        <p:txBody>
          <a:bodyPr/>
          <a:lstStyle/>
          <a:p>
            <a:fld id="{CB12B25A-636F-421B-8B5B-8AC04FDC8253}" type="slidenum">
              <a:rPr lang="it-IT" smtClean="0"/>
              <a:t>8</a:t>
            </a:fld>
            <a:endParaRPr lang="it-IT"/>
          </a:p>
        </p:txBody>
      </p:sp>
    </p:spTree>
    <p:extLst>
      <p:ext uri="{BB962C8B-B14F-4D97-AF65-F5344CB8AC3E}">
        <p14:creationId xmlns:p14="http://schemas.microsoft.com/office/powerpoint/2010/main" val="425550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Isolamento del virus (Jeffrey </a:t>
            </a:r>
            <a:r>
              <a:rPr lang="it-IT" dirty="0" err="1"/>
              <a:t>Taubenberger</a:t>
            </a:r>
            <a:r>
              <a:rPr lang="it-IT" dirty="0"/>
              <a:t>)  dal tessuto di una donna Inuit morta nella pandemia, in Alaska riesumata nell’agosto 1997.    </a:t>
            </a:r>
          </a:p>
        </p:txBody>
      </p:sp>
      <p:sp>
        <p:nvSpPr>
          <p:cNvPr id="4" name="Segnaposto numero diapositiva 3"/>
          <p:cNvSpPr>
            <a:spLocks noGrp="1"/>
          </p:cNvSpPr>
          <p:nvPr>
            <p:ph type="sldNum" sz="quarter" idx="5"/>
          </p:nvPr>
        </p:nvSpPr>
        <p:spPr/>
        <p:txBody>
          <a:bodyPr/>
          <a:lstStyle/>
          <a:p>
            <a:fld id="{CB12B25A-636F-421B-8B5B-8AC04FDC8253}" type="slidenum">
              <a:rPr lang="it-IT" smtClean="0"/>
              <a:t>9</a:t>
            </a:fld>
            <a:endParaRPr lang="it-IT"/>
          </a:p>
        </p:txBody>
      </p:sp>
    </p:spTree>
    <p:extLst>
      <p:ext uri="{BB962C8B-B14F-4D97-AF65-F5344CB8AC3E}">
        <p14:creationId xmlns:p14="http://schemas.microsoft.com/office/powerpoint/2010/main" val="3515486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Errore di prospettiva (&lt; Eurocentrismo):  guardare alla pandemia badando solo a Europa e  Nordamerica – dove peraltro probabilmente tutto era cominciato –. Si tratta di esperienze atipiche:  l’Europa fu pienamente coinvolta dalla guerra e ne rappresentò il terreno privilegiato. In tutti gli altri continenti, invece, a parte l’Antartide, il numero delle vittime determinate dalla pandemia superò di gran lunga quelle della guerra. Inoltre: guerra memoria collettiva, pandemia di spagnola confinata alla memoria familiare e individuale. </a:t>
            </a:r>
          </a:p>
        </p:txBody>
      </p:sp>
      <p:sp>
        <p:nvSpPr>
          <p:cNvPr id="4" name="Segnaposto numero diapositiva 3"/>
          <p:cNvSpPr>
            <a:spLocks noGrp="1"/>
          </p:cNvSpPr>
          <p:nvPr>
            <p:ph type="sldNum" sz="quarter" idx="5"/>
          </p:nvPr>
        </p:nvSpPr>
        <p:spPr/>
        <p:txBody>
          <a:bodyPr/>
          <a:lstStyle/>
          <a:p>
            <a:fld id="{CB12B25A-636F-421B-8B5B-8AC04FDC8253}" type="slidenum">
              <a:rPr lang="it-IT" smtClean="0"/>
              <a:t>10</a:t>
            </a:fld>
            <a:endParaRPr lang="it-IT"/>
          </a:p>
        </p:txBody>
      </p:sp>
    </p:spTree>
    <p:extLst>
      <p:ext uri="{BB962C8B-B14F-4D97-AF65-F5344CB8AC3E}">
        <p14:creationId xmlns:p14="http://schemas.microsoft.com/office/powerpoint/2010/main" val="3123187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B12B25A-636F-421B-8B5B-8AC04FDC8253}" type="slidenum">
              <a:rPr lang="it-IT" smtClean="0"/>
              <a:t>11</a:t>
            </a:fld>
            <a:endParaRPr lang="it-IT"/>
          </a:p>
        </p:txBody>
      </p:sp>
    </p:spTree>
    <p:extLst>
      <p:ext uri="{BB962C8B-B14F-4D97-AF65-F5344CB8AC3E}">
        <p14:creationId xmlns:p14="http://schemas.microsoft.com/office/powerpoint/2010/main" val="161775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fiducia nella scienza che aveva caratterizzato il periodo della Belle </a:t>
            </a:r>
            <a:r>
              <a:rPr lang="it-IT" dirty="0" err="1"/>
              <a:t>Epoque</a:t>
            </a:r>
            <a:r>
              <a:rPr lang="it-IT" dirty="0"/>
              <a:t> viene travolto dall’utilizzo della </a:t>
            </a:r>
            <a:r>
              <a:rPr lang="it-IT" dirty="0" err="1"/>
              <a:t>sceinza</a:t>
            </a:r>
            <a:r>
              <a:rPr lang="it-IT" dirty="0"/>
              <a:t> e della tecnologia destinato all’»arte della guerra». Conseguenze devastanti dei progressi della scienza per l’uomo (es. industria chimica!). Da una parte, sviluppi della scienza medica (</a:t>
            </a:r>
            <a:r>
              <a:rPr lang="it-IT" dirty="0" err="1"/>
              <a:t>cirurgia</a:t>
            </a:r>
            <a:r>
              <a:rPr lang="it-IT" dirty="0"/>
              <a:t> riparativa); dall’altra - Spagnola </a:t>
            </a:r>
          </a:p>
        </p:txBody>
      </p:sp>
      <p:sp>
        <p:nvSpPr>
          <p:cNvPr id="4" name="Segnaposto numero diapositiva 3"/>
          <p:cNvSpPr>
            <a:spLocks noGrp="1"/>
          </p:cNvSpPr>
          <p:nvPr>
            <p:ph type="sldNum" sz="quarter" idx="5"/>
          </p:nvPr>
        </p:nvSpPr>
        <p:spPr/>
        <p:txBody>
          <a:bodyPr/>
          <a:lstStyle/>
          <a:p>
            <a:fld id="{CB12B25A-636F-421B-8B5B-8AC04FDC8253}" type="slidenum">
              <a:rPr lang="it-IT" smtClean="0"/>
              <a:t>12</a:t>
            </a:fld>
            <a:endParaRPr lang="it-IT"/>
          </a:p>
        </p:txBody>
      </p:sp>
    </p:spTree>
    <p:extLst>
      <p:ext uri="{BB962C8B-B14F-4D97-AF65-F5344CB8AC3E}">
        <p14:creationId xmlns:p14="http://schemas.microsoft.com/office/powerpoint/2010/main" val="2157127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Sensazione che strane forme morbose minacciassero l’umanità, preoccupazione per la salute pubblica. </a:t>
            </a:r>
          </a:p>
        </p:txBody>
      </p:sp>
      <p:sp>
        <p:nvSpPr>
          <p:cNvPr id="4" name="Segnaposto numero diapositiva 3"/>
          <p:cNvSpPr>
            <a:spLocks noGrp="1"/>
          </p:cNvSpPr>
          <p:nvPr>
            <p:ph type="sldNum" sz="quarter" idx="5"/>
          </p:nvPr>
        </p:nvSpPr>
        <p:spPr/>
        <p:txBody>
          <a:bodyPr/>
          <a:lstStyle/>
          <a:p>
            <a:fld id="{CB12B25A-636F-421B-8B5B-8AC04FDC8253}" type="slidenum">
              <a:rPr lang="it-IT" smtClean="0"/>
              <a:t>15</a:t>
            </a:fld>
            <a:endParaRPr lang="it-IT"/>
          </a:p>
        </p:txBody>
      </p:sp>
    </p:spTree>
    <p:extLst>
      <p:ext uri="{BB962C8B-B14F-4D97-AF65-F5344CB8AC3E}">
        <p14:creationId xmlns:p14="http://schemas.microsoft.com/office/powerpoint/2010/main" val="3185618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essere più precisi il maggior numero dei decessi fu registrato tra la metà di settembre e la metà di dicembre 1918</a:t>
            </a:r>
          </a:p>
        </p:txBody>
      </p:sp>
      <p:sp>
        <p:nvSpPr>
          <p:cNvPr id="4" name="Segnaposto numero diapositiva 3"/>
          <p:cNvSpPr>
            <a:spLocks noGrp="1"/>
          </p:cNvSpPr>
          <p:nvPr>
            <p:ph type="sldNum" sz="quarter" idx="5"/>
          </p:nvPr>
        </p:nvSpPr>
        <p:spPr/>
        <p:txBody>
          <a:bodyPr/>
          <a:lstStyle/>
          <a:p>
            <a:fld id="{CB12B25A-636F-421B-8B5B-8AC04FDC8253}" type="slidenum">
              <a:rPr lang="it-IT" smtClean="0"/>
              <a:t>16</a:t>
            </a:fld>
            <a:endParaRPr lang="it-IT"/>
          </a:p>
        </p:txBody>
      </p:sp>
    </p:spTree>
    <p:extLst>
      <p:ext uri="{BB962C8B-B14F-4D97-AF65-F5344CB8AC3E}">
        <p14:creationId xmlns:p14="http://schemas.microsoft.com/office/powerpoint/2010/main" val="294197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C822BA-2FDC-4EE2-869D-19B0F3CFF71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198140E-1A17-4BA2-8B28-65349BBA16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23D1D96-EFE9-4ABA-9184-9502DE6670E5}"/>
              </a:ext>
            </a:extLst>
          </p:cNvPr>
          <p:cNvSpPr>
            <a:spLocks noGrp="1"/>
          </p:cNvSpPr>
          <p:nvPr>
            <p:ph type="dt" sz="half" idx="10"/>
          </p:nvPr>
        </p:nvSpPr>
        <p:spPr/>
        <p:txBody>
          <a:bodyPr/>
          <a:lstStyle/>
          <a:p>
            <a:fld id="{2EC1F330-9892-4297-8C1E-DBAA17B8C18E}" type="datetimeFigureOut">
              <a:rPr lang="it-IT" smtClean="0"/>
              <a:t>18/04/2020</a:t>
            </a:fld>
            <a:endParaRPr lang="it-IT"/>
          </a:p>
        </p:txBody>
      </p:sp>
      <p:sp>
        <p:nvSpPr>
          <p:cNvPr id="5" name="Segnaposto piè di pagina 4">
            <a:extLst>
              <a:ext uri="{FF2B5EF4-FFF2-40B4-BE49-F238E27FC236}">
                <a16:creationId xmlns:a16="http://schemas.microsoft.com/office/drawing/2014/main" id="{6ED1674D-8378-4146-B58E-B307145922E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E3B1A3F-6D8B-4C62-BB6B-DEC31FAFF0C9}"/>
              </a:ext>
            </a:extLst>
          </p:cNvPr>
          <p:cNvSpPr>
            <a:spLocks noGrp="1"/>
          </p:cNvSpPr>
          <p:nvPr>
            <p:ph type="sldNum" sz="quarter" idx="12"/>
          </p:nvPr>
        </p:nvSpPr>
        <p:spPr/>
        <p:txBody>
          <a:bodyPr/>
          <a:lstStyle/>
          <a:p>
            <a:fld id="{62988EBC-5C37-4C16-AA55-6F0934B180AB}" type="slidenum">
              <a:rPr lang="it-IT" smtClean="0"/>
              <a:t>‹N›</a:t>
            </a:fld>
            <a:endParaRPr lang="it-IT"/>
          </a:p>
        </p:txBody>
      </p:sp>
    </p:spTree>
    <p:extLst>
      <p:ext uri="{BB962C8B-B14F-4D97-AF65-F5344CB8AC3E}">
        <p14:creationId xmlns:p14="http://schemas.microsoft.com/office/powerpoint/2010/main" val="298852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DA655F-47BB-49FB-BBB3-2937DDE1BE0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AFD8FCE-0F0D-4A22-A239-8DEF8079618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2CC18E8-36A6-4829-B0F9-67CEB5BDE36E}"/>
              </a:ext>
            </a:extLst>
          </p:cNvPr>
          <p:cNvSpPr>
            <a:spLocks noGrp="1"/>
          </p:cNvSpPr>
          <p:nvPr>
            <p:ph type="dt" sz="half" idx="10"/>
          </p:nvPr>
        </p:nvSpPr>
        <p:spPr/>
        <p:txBody>
          <a:bodyPr/>
          <a:lstStyle/>
          <a:p>
            <a:fld id="{2EC1F330-9892-4297-8C1E-DBAA17B8C18E}" type="datetimeFigureOut">
              <a:rPr lang="it-IT" smtClean="0"/>
              <a:t>18/04/2020</a:t>
            </a:fld>
            <a:endParaRPr lang="it-IT"/>
          </a:p>
        </p:txBody>
      </p:sp>
      <p:sp>
        <p:nvSpPr>
          <p:cNvPr id="5" name="Segnaposto piè di pagina 4">
            <a:extLst>
              <a:ext uri="{FF2B5EF4-FFF2-40B4-BE49-F238E27FC236}">
                <a16:creationId xmlns:a16="http://schemas.microsoft.com/office/drawing/2014/main" id="{0126012C-3EAF-46B6-BB4B-BFEB1664B3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56A8636-1BC0-427E-8406-1B79547AD624}"/>
              </a:ext>
            </a:extLst>
          </p:cNvPr>
          <p:cNvSpPr>
            <a:spLocks noGrp="1"/>
          </p:cNvSpPr>
          <p:nvPr>
            <p:ph type="sldNum" sz="quarter" idx="12"/>
          </p:nvPr>
        </p:nvSpPr>
        <p:spPr/>
        <p:txBody>
          <a:bodyPr/>
          <a:lstStyle/>
          <a:p>
            <a:fld id="{62988EBC-5C37-4C16-AA55-6F0934B180AB}" type="slidenum">
              <a:rPr lang="it-IT" smtClean="0"/>
              <a:t>‹N›</a:t>
            </a:fld>
            <a:endParaRPr lang="it-IT"/>
          </a:p>
        </p:txBody>
      </p:sp>
    </p:spTree>
    <p:extLst>
      <p:ext uri="{BB962C8B-B14F-4D97-AF65-F5344CB8AC3E}">
        <p14:creationId xmlns:p14="http://schemas.microsoft.com/office/powerpoint/2010/main" val="1383370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4145709-BC38-4AE5-9F84-5C8161BD9B1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0E6FA3-2A6A-4D7E-9A55-75CF6923C7E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64C06AB-801B-476D-B8A8-4B562AC45990}"/>
              </a:ext>
            </a:extLst>
          </p:cNvPr>
          <p:cNvSpPr>
            <a:spLocks noGrp="1"/>
          </p:cNvSpPr>
          <p:nvPr>
            <p:ph type="dt" sz="half" idx="10"/>
          </p:nvPr>
        </p:nvSpPr>
        <p:spPr/>
        <p:txBody>
          <a:bodyPr/>
          <a:lstStyle/>
          <a:p>
            <a:fld id="{2EC1F330-9892-4297-8C1E-DBAA17B8C18E}" type="datetimeFigureOut">
              <a:rPr lang="it-IT" smtClean="0"/>
              <a:t>18/04/2020</a:t>
            </a:fld>
            <a:endParaRPr lang="it-IT"/>
          </a:p>
        </p:txBody>
      </p:sp>
      <p:sp>
        <p:nvSpPr>
          <p:cNvPr id="5" name="Segnaposto piè di pagina 4">
            <a:extLst>
              <a:ext uri="{FF2B5EF4-FFF2-40B4-BE49-F238E27FC236}">
                <a16:creationId xmlns:a16="http://schemas.microsoft.com/office/drawing/2014/main" id="{5F351800-8594-4D1F-94EB-46FF2D90021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1CB5C6D-E83E-4574-A0E4-67E64FC29073}"/>
              </a:ext>
            </a:extLst>
          </p:cNvPr>
          <p:cNvSpPr>
            <a:spLocks noGrp="1"/>
          </p:cNvSpPr>
          <p:nvPr>
            <p:ph type="sldNum" sz="quarter" idx="12"/>
          </p:nvPr>
        </p:nvSpPr>
        <p:spPr/>
        <p:txBody>
          <a:bodyPr/>
          <a:lstStyle/>
          <a:p>
            <a:fld id="{62988EBC-5C37-4C16-AA55-6F0934B180AB}" type="slidenum">
              <a:rPr lang="it-IT" smtClean="0"/>
              <a:t>‹N›</a:t>
            </a:fld>
            <a:endParaRPr lang="it-IT"/>
          </a:p>
        </p:txBody>
      </p:sp>
    </p:spTree>
    <p:extLst>
      <p:ext uri="{BB962C8B-B14F-4D97-AF65-F5344CB8AC3E}">
        <p14:creationId xmlns:p14="http://schemas.microsoft.com/office/powerpoint/2010/main" val="282448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2B5281-BE66-49AC-A66E-A4E752BA518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0D4FEF4-6F62-4186-BD1F-36E0609792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D0CA6F8-BEEB-434D-AA1D-82C2DF9959D5}"/>
              </a:ext>
            </a:extLst>
          </p:cNvPr>
          <p:cNvSpPr>
            <a:spLocks noGrp="1"/>
          </p:cNvSpPr>
          <p:nvPr>
            <p:ph type="dt" sz="half" idx="10"/>
          </p:nvPr>
        </p:nvSpPr>
        <p:spPr/>
        <p:txBody>
          <a:bodyPr/>
          <a:lstStyle/>
          <a:p>
            <a:fld id="{2EC1F330-9892-4297-8C1E-DBAA17B8C18E}" type="datetimeFigureOut">
              <a:rPr lang="it-IT" smtClean="0"/>
              <a:t>18/04/2020</a:t>
            </a:fld>
            <a:endParaRPr lang="it-IT"/>
          </a:p>
        </p:txBody>
      </p:sp>
      <p:sp>
        <p:nvSpPr>
          <p:cNvPr id="5" name="Segnaposto piè di pagina 4">
            <a:extLst>
              <a:ext uri="{FF2B5EF4-FFF2-40B4-BE49-F238E27FC236}">
                <a16:creationId xmlns:a16="http://schemas.microsoft.com/office/drawing/2014/main" id="{03A1A48A-6E1D-4F26-9245-CB51C1BDB9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231235A-AA24-419B-887C-108EFC0ABF1E}"/>
              </a:ext>
            </a:extLst>
          </p:cNvPr>
          <p:cNvSpPr>
            <a:spLocks noGrp="1"/>
          </p:cNvSpPr>
          <p:nvPr>
            <p:ph type="sldNum" sz="quarter" idx="12"/>
          </p:nvPr>
        </p:nvSpPr>
        <p:spPr/>
        <p:txBody>
          <a:bodyPr/>
          <a:lstStyle/>
          <a:p>
            <a:fld id="{62988EBC-5C37-4C16-AA55-6F0934B180AB}" type="slidenum">
              <a:rPr lang="it-IT" smtClean="0"/>
              <a:t>‹N›</a:t>
            </a:fld>
            <a:endParaRPr lang="it-IT"/>
          </a:p>
        </p:txBody>
      </p:sp>
    </p:spTree>
    <p:extLst>
      <p:ext uri="{BB962C8B-B14F-4D97-AF65-F5344CB8AC3E}">
        <p14:creationId xmlns:p14="http://schemas.microsoft.com/office/powerpoint/2010/main" val="2747153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CFEDE2-9FCF-47B0-8958-97DC7510F07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7E696FA-6862-403E-8EE8-CDCC536FE5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CDE624E-6D3A-4A34-8388-A0AEA6913CFD}"/>
              </a:ext>
            </a:extLst>
          </p:cNvPr>
          <p:cNvSpPr>
            <a:spLocks noGrp="1"/>
          </p:cNvSpPr>
          <p:nvPr>
            <p:ph type="dt" sz="half" idx="10"/>
          </p:nvPr>
        </p:nvSpPr>
        <p:spPr/>
        <p:txBody>
          <a:bodyPr/>
          <a:lstStyle/>
          <a:p>
            <a:fld id="{2EC1F330-9892-4297-8C1E-DBAA17B8C18E}" type="datetimeFigureOut">
              <a:rPr lang="it-IT" smtClean="0"/>
              <a:t>18/04/2020</a:t>
            </a:fld>
            <a:endParaRPr lang="it-IT"/>
          </a:p>
        </p:txBody>
      </p:sp>
      <p:sp>
        <p:nvSpPr>
          <p:cNvPr id="5" name="Segnaposto piè di pagina 4">
            <a:extLst>
              <a:ext uri="{FF2B5EF4-FFF2-40B4-BE49-F238E27FC236}">
                <a16:creationId xmlns:a16="http://schemas.microsoft.com/office/drawing/2014/main" id="{65023F93-A7AE-48DC-B45B-BC637A5FC5D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E599B0-DBAC-469D-9051-2DCD1EAEDD47}"/>
              </a:ext>
            </a:extLst>
          </p:cNvPr>
          <p:cNvSpPr>
            <a:spLocks noGrp="1"/>
          </p:cNvSpPr>
          <p:nvPr>
            <p:ph type="sldNum" sz="quarter" idx="12"/>
          </p:nvPr>
        </p:nvSpPr>
        <p:spPr/>
        <p:txBody>
          <a:bodyPr/>
          <a:lstStyle/>
          <a:p>
            <a:fld id="{62988EBC-5C37-4C16-AA55-6F0934B180AB}" type="slidenum">
              <a:rPr lang="it-IT" smtClean="0"/>
              <a:t>‹N›</a:t>
            </a:fld>
            <a:endParaRPr lang="it-IT"/>
          </a:p>
        </p:txBody>
      </p:sp>
    </p:spTree>
    <p:extLst>
      <p:ext uri="{BB962C8B-B14F-4D97-AF65-F5344CB8AC3E}">
        <p14:creationId xmlns:p14="http://schemas.microsoft.com/office/powerpoint/2010/main" val="16859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B9E9E6-3592-40A3-A8B9-1984B4B1DA2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0110D0A-00A5-42A7-8378-E524318945C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E674821-AB00-4856-88BD-E3C98C4C295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189D8E2-702B-4DC0-A165-B874CCB5BDCF}"/>
              </a:ext>
            </a:extLst>
          </p:cNvPr>
          <p:cNvSpPr>
            <a:spLocks noGrp="1"/>
          </p:cNvSpPr>
          <p:nvPr>
            <p:ph type="dt" sz="half" idx="10"/>
          </p:nvPr>
        </p:nvSpPr>
        <p:spPr/>
        <p:txBody>
          <a:bodyPr/>
          <a:lstStyle/>
          <a:p>
            <a:fld id="{2EC1F330-9892-4297-8C1E-DBAA17B8C18E}" type="datetimeFigureOut">
              <a:rPr lang="it-IT" smtClean="0"/>
              <a:t>18/04/2020</a:t>
            </a:fld>
            <a:endParaRPr lang="it-IT"/>
          </a:p>
        </p:txBody>
      </p:sp>
      <p:sp>
        <p:nvSpPr>
          <p:cNvPr id="6" name="Segnaposto piè di pagina 5">
            <a:extLst>
              <a:ext uri="{FF2B5EF4-FFF2-40B4-BE49-F238E27FC236}">
                <a16:creationId xmlns:a16="http://schemas.microsoft.com/office/drawing/2014/main" id="{DA57E6FE-0409-4E02-A45E-20330E429A1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237C08F-C359-4371-B8E3-3B82FCE481D2}"/>
              </a:ext>
            </a:extLst>
          </p:cNvPr>
          <p:cNvSpPr>
            <a:spLocks noGrp="1"/>
          </p:cNvSpPr>
          <p:nvPr>
            <p:ph type="sldNum" sz="quarter" idx="12"/>
          </p:nvPr>
        </p:nvSpPr>
        <p:spPr/>
        <p:txBody>
          <a:bodyPr/>
          <a:lstStyle/>
          <a:p>
            <a:fld id="{62988EBC-5C37-4C16-AA55-6F0934B180AB}" type="slidenum">
              <a:rPr lang="it-IT" smtClean="0"/>
              <a:t>‹N›</a:t>
            </a:fld>
            <a:endParaRPr lang="it-IT"/>
          </a:p>
        </p:txBody>
      </p:sp>
    </p:spTree>
    <p:extLst>
      <p:ext uri="{BB962C8B-B14F-4D97-AF65-F5344CB8AC3E}">
        <p14:creationId xmlns:p14="http://schemas.microsoft.com/office/powerpoint/2010/main" val="790697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C065B6-BFB8-4031-AADA-9C8B47C8AD0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CD84BD6-AA10-476E-BE8B-7A9B6F5570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0C3DB75-7C4F-49F6-9E2C-F503F379596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25D07A6-D7A0-4DCB-9BFE-772C376BB4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B08E177-D11B-43BD-95C3-CC574EBCD7D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17F0370-2BBB-4CFD-A063-87AC0BB7B16E}"/>
              </a:ext>
            </a:extLst>
          </p:cNvPr>
          <p:cNvSpPr>
            <a:spLocks noGrp="1"/>
          </p:cNvSpPr>
          <p:nvPr>
            <p:ph type="dt" sz="half" idx="10"/>
          </p:nvPr>
        </p:nvSpPr>
        <p:spPr/>
        <p:txBody>
          <a:bodyPr/>
          <a:lstStyle/>
          <a:p>
            <a:fld id="{2EC1F330-9892-4297-8C1E-DBAA17B8C18E}" type="datetimeFigureOut">
              <a:rPr lang="it-IT" smtClean="0"/>
              <a:t>18/04/2020</a:t>
            </a:fld>
            <a:endParaRPr lang="it-IT"/>
          </a:p>
        </p:txBody>
      </p:sp>
      <p:sp>
        <p:nvSpPr>
          <p:cNvPr id="8" name="Segnaposto piè di pagina 7">
            <a:extLst>
              <a:ext uri="{FF2B5EF4-FFF2-40B4-BE49-F238E27FC236}">
                <a16:creationId xmlns:a16="http://schemas.microsoft.com/office/drawing/2014/main" id="{9075476F-FD1F-433F-A738-0EDFC20A637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D3B6F99-F76F-47B1-AF15-3B7CDA28F993}"/>
              </a:ext>
            </a:extLst>
          </p:cNvPr>
          <p:cNvSpPr>
            <a:spLocks noGrp="1"/>
          </p:cNvSpPr>
          <p:nvPr>
            <p:ph type="sldNum" sz="quarter" idx="12"/>
          </p:nvPr>
        </p:nvSpPr>
        <p:spPr/>
        <p:txBody>
          <a:bodyPr/>
          <a:lstStyle/>
          <a:p>
            <a:fld id="{62988EBC-5C37-4C16-AA55-6F0934B180AB}" type="slidenum">
              <a:rPr lang="it-IT" smtClean="0"/>
              <a:t>‹N›</a:t>
            </a:fld>
            <a:endParaRPr lang="it-IT"/>
          </a:p>
        </p:txBody>
      </p:sp>
    </p:spTree>
    <p:extLst>
      <p:ext uri="{BB962C8B-B14F-4D97-AF65-F5344CB8AC3E}">
        <p14:creationId xmlns:p14="http://schemas.microsoft.com/office/powerpoint/2010/main" val="81179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420607-7D3A-4885-8A4F-C91310D5D7F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2A9C8B3-B79E-4F46-97B1-EC50542E37AB}"/>
              </a:ext>
            </a:extLst>
          </p:cNvPr>
          <p:cNvSpPr>
            <a:spLocks noGrp="1"/>
          </p:cNvSpPr>
          <p:nvPr>
            <p:ph type="dt" sz="half" idx="10"/>
          </p:nvPr>
        </p:nvSpPr>
        <p:spPr/>
        <p:txBody>
          <a:bodyPr/>
          <a:lstStyle/>
          <a:p>
            <a:fld id="{2EC1F330-9892-4297-8C1E-DBAA17B8C18E}" type="datetimeFigureOut">
              <a:rPr lang="it-IT" smtClean="0"/>
              <a:t>18/04/2020</a:t>
            </a:fld>
            <a:endParaRPr lang="it-IT"/>
          </a:p>
        </p:txBody>
      </p:sp>
      <p:sp>
        <p:nvSpPr>
          <p:cNvPr id="4" name="Segnaposto piè di pagina 3">
            <a:extLst>
              <a:ext uri="{FF2B5EF4-FFF2-40B4-BE49-F238E27FC236}">
                <a16:creationId xmlns:a16="http://schemas.microsoft.com/office/drawing/2014/main" id="{2EE1A0B2-D0FD-49F8-9546-58E8D58CFA5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91DD2AF-4C36-48D9-A144-200F7A05643D}"/>
              </a:ext>
            </a:extLst>
          </p:cNvPr>
          <p:cNvSpPr>
            <a:spLocks noGrp="1"/>
          </p:cNvSpPr>
          <p:nvPr>
            <p:ph type="sldNum" sz="quarter" idx="12"/>
          </p:nvPr>
        </p:nvSpPr>
        <p:spPr/>
        <p:txBody>
          <a:bodyPr/>
          <a:lstStyle/>
          <a:p>
            <a:fld id="{62988EBC-5C37-4C16-AA55-6F0934B180AB}" type="slidenum">
              <a:rPr lang="it-IT" smtClean="0"/>
              <a:t>‹N›</a:t>
            </a:fld>
            <a:endParaRPr lang="it-IT"/>
          </a:p>
        </p:txBody>
      </p:sp>
    </p:spTree>
    <p:extLst>
      <p:ext uri="{BB962C8B-B14F-4D97-AF65-F5344CB8AC3E}">
        <p14:creationId xmlns:p14="http://schemas.microsoft.com/office/powerpoint/2010/main" val="269997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1AB6A2C-1C8F-4444-9C2D-C368C79B0AB7}"/>
              </a:ext>
            </a:extLst>
          </p:cNvPr>
          <p:cNvSpPr>
            <a:spLocks noGrp="1"/>
          </p:cNvSpPr>
          <p:nvPr>
            <p:ph type="dt" sz="half" idx="10"/>
          </p:nvPr>
        </p:nvSpPr>
        <p:spPr/>
        <p:txBody>
          <a:bodyPr/>
          <a:lstStyle/>
          <a:p>
            <a:fld id="{2EC1F330-9892-4297-8C1E-DBAA17B8C18E}" type="datetimeFigureOut">
              <a:rPr lang="it-IT" smtClean="0"/>
              <a:t>18/04/2020</a:t>
            </a:fld>
            <a:endParaRPr lang="it-IT"/>
          </a:p>
        </p:txBody>
      </p:sp>
      <p:sp>
        <p:nvSpPr>
          <p:cNvPr id="3" name="Segnaposto piè di pagina 2">
            <a:extLst>
              <a:ext uri="{FF2B5EF4-FFF2-40B4-BE49-F238E27FC236}">
                <a16:creationId xmlns:a16="http://schemas.microsoft.com/office/drawing/2014/main" id="{31479C15-4C31-4856-9E46-D892800A7B7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8A79AEA-B179-45C3-89F0-8B7EC2E349DE}"/>
              </a:ext>
            </a:extLst>
          </p:cNvPr>
          <p:cNvSpPr>
            <a:spLocks noGrp="1"/>
          </p:cNvSpPr>
          <p:nvPr>
            <p:ph type="sldNum" sz="quarter" idx="12"/>
          </p:nvPr>
        </p:nvSpPr>
        <p:spPr/>
        <p:txBody>
          <a:bodyPr/>
          <a:lstStyle/>
          <a:p>
            <a:fld id="{62988EBC-5C37-4C16-AA55-6F0934B180AB}" type="slidenum">
              <a:rPr lang="it-IT" smtClean="0"/>
              <a:t>‹N›</a:t>
            </a:fld>
            <a:endParaRPr lang="it-IT"/>
          </a:p>
        </p:txBody>
      </p:sp>
    </p:spTree>
    <p:extLst>
      <p:ext uri="{BB962C8B-B14F-4D97-AF65-F5344CB8AC3E}">
        <p14:creationId xmlns:p14="http://schemas.microsoft.com/office/powerpoint/2010/main" val="132824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24F2EE-54E5-4969-BB19-F06E2E40A48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8349D4A-37B3-4FE9-86D0-C4F33044E1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5C585FC-C449-4A05-A33F-C3CEF4D99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D986EB2-9306-41CB-B6C8-7561B014BD1C}"/>
              </a:ext>
            </a:extLst>
          </p:cNvPr>
          <p:cNvSpPr>
            <a:spLocks noGrp="1"/>
          </p:cNvSpPr>
          <p:nvPr>
            <p:ph type="dt" sz="half" idx="10"/>
          </p:nvPr>
        </p:nvSpPr>
        <p:spPr/>
        <p:txBody>
          <a:bodyPr/>
          <a:lstStyle/>
          <a:p>
            <a:fld id="{2EC1F330-9892-4297-8C1E-DBAA17B8C18E}" type="datetimeFigureOut">
              <a:rPr lang="it-IT" smtClean="0"/>
              <a:t>18/04/2020</a:t>
            </a:fld>
            <a:endParaRPr lang="it-IT"/>
          </a:p>
        </p:txBody>
      </p:sp>
      <p:sp>
        <p:nvSpPr>
          <p:cNvPr id="6" name="Segnaposto piè di pagina 5">
            <a:extLst>
              <a:ext uri="{FF2B5EF4-FFF2-40B4-BE49-F238E27FC236}">
                <a16:creationId xmlns:a16="http://schemas.microsoft.com/office/drawing/2014/main" id="{BAD882F5-6DEE-4EBE-9443-B8061DEAB99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2134A93-B6BB-4B9E-AB9E-FFFC4EF128A5}"/>
              </a:ext>
            </a:extLst>
          </p:cNvPr>
          <p:cNvSpPr>
            <a:spLocks noGrp="1"/>
          </p:cNvSpPr>
          <p:nvPr>
            <p:ph type="sldNum" sz="quarter" idx="12"/>
          </p:nvPr>
        </p:nvSpPr>
        <p:spPr/>
        <p:txBody>
          <a:bodyPr/>
          <a:lstStyle/>
          <a:p>
            <a:fld id="{62988EBC-5C37-4C16-AA55-6F0934B180AB}" type="slidenum">
              <a:rPr lang="it-IT" smtClean="0"/>
              <a:t>‹N›</a:t>
            </a:fld>
            <a:endParaRPr lang="it-IT"/>
          </a:p>
        </p:txBody>
      </p:sp>
    </p:spTree>
    <p:extLst>
      <p:ext uri="{BB962C8B-B14F-4D97-AF65-F5344CB8AC3E}">
        <p14:creationId xmlns:p14="http://schemas.microsoft.com/office/powerpoint/2010/main" val="398338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B0F215-DD71-44E4-B456-830A8F462A6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2F41F0E-008C-4057-A0F7-75409608E9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715C417-E056-4C63-8441-824A1AFCD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8A72D70-868D-4528-A7C1-F89241A51605}"/>
              </a:ext>
            </a:extLst>
          </p:cNvPr>
          <p:cNvSpPr>
            <a:spLocks noGrp="1"/>
          </p:cNvSpPr>
          <p:nvPr>
            <p:ph type="dt" sz="half" idx="10"/>
          </p:nvPr>
        </p:nvSpPr>
        <p:spPr/>
        <p:txBody>
          <a:bodyPr/>
          <a:lstStyle/>
          <a:p>
            <a:fld id="{2EC1F330-9892-4297-8C1E-DBAA17B8C18E}" type="datetimeFigureOut">
              <a:rPr lang="it-IT" smtClean="0"/>
              <a:t>18/04/2020</a:t>
            </a:fld>
            <a:endParaRPr lang="it-IT"/>
          </a:p>
        </p:txBody>
      </p:sp>
      <p:sp>
        <p:nvSpPr>
          <p:cNvPr id="6" name="Segnaposto piè di pagina 5">
            <a:extLst>
              <a:ext uri="{FF2B5EF4-FFF2-40B4-BE49-F238E27FC236}">
                <a16:creationId xmlns:a16="http://schemas.microsoft.com/office/drawing/2014/main" id="{AED82D87-3913-4DE4-B9D4-EF7D263071F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1D848F6-0602-49B4-A508-5E115CED29B0}"/>
              </a:ext>
            </a:extLst>
          </p:cNvPr>
          <p:cNvSpPr>
            <a:spLocks noGrp="1"/>
          </p:cNvSpPr>
          <p:nvPr>
            <p:ph type="sldNum" sz="quarter" idx="12"/>
          </p:nvPr>
        </p:nvSpPr>
        <p:spPr/>
        <p:txBody>
          <a:bodyPr/>
          <a:lstStyle/>
          <a:p>
            <a:fld id="{62988EBC-5C37-4C16-AA55-6F0934B180AB}" type="slidenum">
              <a:rPr lang="it-IT" smtClean="0"/>
              <a:t>‹N›</a:t>
            </a:fld>
            <a:endParaRPr lang="it-IT"/>
          </a:p>
        </p:txBody>
      </p:sp>
    </p:spTree>
    <p:extLst>
      <p:ext uri="{BB962C8B-B14F-4D97-AF65-F5344CB8AC3E}">
        <p14:creationId xmlns:p14="http://schemas.microsoft.com/office/powerpoint/2010/main" val="168832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28A41A9-E7C2-4E73-9F55-BC9D5C845C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3D88DFD-E6FA-441E-B0D7-9193844B66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2566F5-EBB1-4961-8A8C-EB96203F6F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1F330-9892-4297-8C1E-DBAA17B8C18E}" type="datetimeFigureOut">
              <a:rPr lang="it-IT" smtClean="0"/>
              <a:t>18/04/2020</a:t>
            </a:fld>
            <a:endParaRPr lang="it-IT"/>
          </a:p>
        </p:txBody>
      </p:sp>
      <p:sp>
        <p:nvSpPr>
          <p:cNvPr id="5" name="Segnaposto piè di pagina 4">
            <a:extLst>
              <a:ext uri="{FF2B5EF4-FFF2-40B4-BE49-F238E27FC236}">
                <a16:creationId xmlns:a16="http://schemas.microsoft.com/office/drawing/2014/main" id="{542AA820-4911-4088-B1A5-F258C868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90F4826-A0D7-4C43-934E-5AB4754280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88EBC-5C37-4C16-AA55-6F0934B180AB}" type="slidenum">
              <a:rPr lang="it-IT" smtClean="0"/>
              <a:t>‹N›</a:t>
            </a:fld>
            <a:endParaRPr lang="it-IT"/>
          </a:p>
        </p:txBody>
      </p:sp>
    </p:spTree>
    <p:extLst>
      <p:ext uri="{BB962C8B-B14F-4D97-AF65-F5344CB8AC3E}">
        <p14:creationId xmlns:p14="http://schemas.microsoft.com/office/powerpoint/2010/main" val="345261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alessandrogirola.me/2013/06/05/la-dura-vita-del-collezionista-di-libr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9BD59B-0351-4025-93DE-63459407B10A}"/>
              </a:ext>
            </a:extLst>
          </p:cNvPr>
          <p:cNvSpPr>
            <a:spLocks noGrp="1"/>
          </p:cNvSpPr>
          <p:nvPr>
            <p:ph type="ctrTitle"/>
          </p:nvPr>
        </p:nvSpPr>
        <p:spPr/>
        <p:txBody>
          <a:bodyPr>
            <a:normAutofit fontScale="90000"/>
          </a:bodyPr>
          <a:lstStyle/>
          <a:p>
            <a:r>
              <a:rPr lang="it-IT" dirty="0"/>
              <a:t>Il grande trauma: la transizione dalla Grande guerra alla pace</a:t>
            </a:r>
          </a:p>
        </p:txBody>
      </p:sp>
      <p:sp>
        <p:nvSpPr>
          <p:cNvPr id="4" name="Sottotitolo 3">
            <a:extLst>
              <a:ext uri="{FF2B5EF4-FFF2-40B4-BE49-F238E27FC236}">
                <a16:creationId xmlns:a16="http://schemas.microsoft.com/office/drawing/2014/main" id="{FD6C30E5-D6AC-4C1C-9796-FF0272558CA8}"/>
              </a:ext>
            </a:extLst>
          </p:cNvPr>
          <p:cNvSpPr>
            <a:spLocks noGrp="1"/>
          </p:cNvSpPr>
          <p:nvPr>
            <p:ph type="subTitle" idx="1"/>
          </p:nvPr>
        </p:nvSpPr>
        <p:spPr/>
        <p:txBody>
          <a:bodyPr/>
          <a:lstStyle/>
          <a:p>
            <a:r>
              <a:rPr lang="it-IT" dirty="0"/>
              <a:t>La pandemia di influenza spagnola</a:t>
            </a:r>
          </a:p>
          <a:p>
            <a:endParaRPr lang="it-IT" dirty="0"/>
          </a:p>
          <a:p>
            <a:r>
              <a:rPr lang="it-IT" dirty="0"/>
              <a:t>Prof. Fabio Todero </a:t>
            </a:r>
            <a:r>
              <a:rPr lang="it-IT" dirty="0" err="1"/>
              <a:t>Ph.D</a:t>
            </a:r>
            <a:r>
              <a:rPr lang="it-IT" dirty="0"/>
              <a:t>.</a:t>
            </a:r>
          </a:p>
        </p:txBody>
      </p:sp>
    </p:spTree>
    <p:extLst>
      <p:ext uri="{BB962C8B-B14F-4D97-AF65-F5344CB8AC3E}">
        <p14:creationId xmlns:p14="http://schemas.microsoft.com/office/powerpoint/2010/main" val="91738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92EF9F-3E0B-4E12-8651-6700284851BD}"/>
              </a:ext>
            </a:extLst>
          </p:cNvPr>
          <p:cNvSpPr>
            <a:spLocks noGrp="1"/>
          </p:cNvSpPr>
          <p:nvPr>
            <p:ph type="title"/>
          </p:nvPr>
        </p:nvSpPr>
        <p:spPr/>
        <p:txBody>
          <a:bodyPr/>
          <a:lstStyle/>
          <a:p>
            <a:r>
              <a:rPr lang="it-IT" dirty="0"/>
              <a:t>Grande guerra e pandemia: le vittime </a:t>
            </a:r>
            <a:r>
              <a:rPr lang="it-IT" sz="2800" dirty="0"/>
              <a:t>(</a:t>
            </a:r>
            <a:r>
              <a:rPr lang="it-IT" sz="2800" dirty="0" err="1"/>
              <a:t>Spinney</a:t>
            </a:r>
            <a:r>
              <a:rPr lang="it-IT" sz="2800" dirty="0"/>
              <a:t>)</a:t>
            </a:r>
            <a:endParaRPr lang="it-IT" dirty="0"/>
          </a:p>
        </p:txBody>
      </p:sp>
      <p:graphicFrame>
        <p:nvGraphicFramePr>
          <p:cNvPr id="7" name="Segnaposto contenuto 6">
            <a:extLst>
              <a:ext uri="{FF2B5EF4-FFF2-40B4-BE49-F238E27FC236}">
                <a16:creationId xmlns:a16="http://schemas.microsoft.com/office/drawing/2014/main" id="{B75D2C25-DEAF-4298-9F2C-CA1508A6AED1}"/>
              </a:ext>
            </a:extLst>
          </p:cNvPr>
          <p:cNvGraphicFramePr>
            <a:graphicFrameLocks noGrp="1"/>
          </p:cNvGraphicFramePr>
          <p:nvPr>
            <p:ph idx="1"/>
            <p:extLst>
              <p:ext uri="{D42A27DB-BD31-4B8C-83A1-F6EECF244321}">
                <p14:modId xmlns:p14="http://schemas.microsoft.com/office/powerpoint/2010/main" val="16817433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9478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5AF0A4-5528-42ED-8A17-DDC9DDC07D4F}"/>
              </a:ext>
            </a:extLst>
          </p:cNvPr>
          <p:cNvSpPr>
            <a:spLocks noGrp="1"/>
          </p:cNvSpPr>
          <p:nvPr>
            <p:ph type="title"/>
          </p:nvPr>
        </p:nvSpPr>
        <p:spPr/>
        <p:txBody>
          <a:bodyPr/>
          <a:lstStyle/>
          <a:p>
            <a:r>
              <a:rPr lang="it-IT" dirty="0"/>
              <a:t>Memoria e pandemia</a:t>
            </a:r>
          </a:p>
        </p:txBody>
      </p:sp>
      <p:sp>
        <p:nvSpPr>
          <p:cNvPr id="7" name="Segnaposto testo 6">
            <a:extLst>
              <a:ext uri="{FF2B5EF4-FFF2-40B4-BE49-F238E27FC236}">
                <a16:creationId xmlns:a16="http://schemas.microsoft.com/office/drawing/2014/main" id="{CC91D3C2-DB83-43E4-9964-5B7A53CD2B59}"/>
              </a:ext>
            </a:extLst>
          </p:cNvPr>
          <p:cNvSpPr>
            <a:spLocks noGrp="1"/>
          </p:cNvSpPr>
          <p:nvPr>
            <p:ph type="body" idx="1"/>
          </p:nvPr>
        </p:nvSpPr>
        <p:spPr/>
        <p:txBody>
          <a:bodyPr/>
          <a:lstStyle/>
          <a:p>
            <a:r>
              <a:rPr lang="it-IT" dirty="0" err="1"/>
              <a:t>Spinney</a:t>
            </a:r>
            <a:endParaRPr lang="it-IT" dirty="0"/>
          </a:p>
        </p:txBody>
      </p:sp>
      <p:sp>
        <p:nvSpPr>
          <p:cNvPr id="5" name="Segnaposto contenuto 4">
            <a:extLst>
              <a:ext uri="{FF2B5EF4-FFF2-40B4-BE49-F238E27FC236}">
                <a16:creationId xmlns:a16="http://schemas.microsoft.com/office/drawing/2014/main" id="{C1613A58-CA7E-4D04-AE9F-FC000C7562B7}"/>
              </a:ext>
            </a:extLst>
          </p:cNvPr>
          <p:cNvSpPr>
            <a:spLocks noGrp="1"/>
          </p:cNvSpPr>
          <p:nvPr>
            <p:ph sz="half" idx="2"/>
          </p:nvPr>
        </p:nvSpPr>
        <p:spPr/>
        <p:txBody>
          <a:bodyPr>
            <a:normAutofit fontScale="92500" lnSpcReduction="20000"/>
          </a:bodyPr>
          <a:lstStyle/>
          <a:p>
            <a:r>
              <a:rPr lang="it-IT" dirty="0"/>
              <a:t>Maggior catastrofe del XX secolo</a:t>
            </a:r>
          </a:p>
          <a:p>
            <a:r>
              <a:rPr lang="it-IT" dirty="0"/>
              <a:t>Assenza di cenotafi o monumenti commemorativi</a:t>
            </a:r>
          </a:p>
          <a:p>
            <a:r>
              <a:rPr lang="it-IT" dirty="0"/>
              <a:t>Ricordo personale non collettivo (</a:t>
            </a:r>
            <a:r>
              <a:rPr lang="it-IT" dirty="0" err="1"/>
              <a:t>Spinney</a:t>
            </a:r>
            <a:r>
              <a:rPr lang="it-IT" dirty="0"/>
              <a:t>)</a:t>
            </a:r>
          </a:p>
          <a:p>
            <a:r>
              <a:rPr lang="it-IT" dirty="0"/>
              <a:t>Assenza di un centro, estensione nello spazio, tempo circoscritto</a:t>
            </a:r>
          </a:p>
        </p:txBody>
      </p:sp>
      <p:sp>
        <p:nvSpPr>
          <p:cNvPr id="8" name="Segnaposto testo 7">
            <a:extLst>
              <a:ext uri="{FF2B5EF4-FFF2-40B4-BE49-F238E27FC236}">
                <a16:creationId xmlns:a16="http://schemas.microsoft.com/office/drawing/2014/main" id="{E0517E2A-F1AF-4B1F-B00C-1B96BBD93F49}"/>
              </a:ext>
            </a:extLst>
          </p:cNvPr>
          <p:cNvSpPr>
            <a:spLocks noGrp="1"/>
          </p:cNvSpPr>
          <p:nvPr>
            <p:ph type="body" sz="quarter" idx="3"/>
          </p:nvPr>
        </p:nvSpPr>
        <p:spPr/>
        <p:txBody>
          <a:bodyPr/>
          <a:lstStyle/>
          <a:p>
            <a:r>
              <a:rPr lang="it-IT" dirty="0" err="1"/>
              <a:t>Tognotti</a:t>
            </a:r>
            <a:endParaRPr lang="it-IT" dirty="0"/>
          </a:p>
        </p:txBody>
      </p:sp>
      <p:sp>
        <p:nvSpPr>
          <p:cNvPr id="9" name="Segnaposto contenuto 8">
            <a:extLst>
              <a:ext uri="{FF2B5EF4-FFF2-40B4-BE49-F238E27FC236}">
                <a16:creationId xmlns:a16="http://schemas.microsoft.com/office/drawing/2014/main" id="{7C352B9A-F90E-4D74-A394-4EE9B8652042}"/>
              </a:ext>
            </a:extLst>
          </p:cNvPr>
          <p:cNvSpPr>
            <a:spLocks noGrp="1"/>
          </p:cNvSpPr>
          <p:nvPr>
            <p:ph sz="quarter" idx="4"/>
          </p:nvPr>
        </p:nvSpPr>
        <p:spPr/>
        <p:txBody>
          <a:bodyPr>
            <a:normAutofit fontScale="92500" lnSpcReduction="20000"/>
          </a:bodyPr>
          <a:lstStyle/>
          <a:p>
            <a:r>
              <a:rPr lang="it-IT" dirty="0"/>
              <a:t>Censura militare e diffusione notizie</a:t>
            </a:r>
          </a:p>
          <a:p>
            <a:r>
              <a:rPr lang="it-IT" dirty="0"/>
              <a:t>Oscuramento del lutto privato rispetto a quello collettivo della guerra</a:t>
            </a:r>
          </a:p>
          <a:p>
            <a:r>
              <a:rPr lang="it-IT" dirty="0"/>
              <a:t>Scarsissimo interesse della storiografia per gli eventi naturali</a:t>
            </a:r>
          </a:p>
          <a:p>
            <a:r>
              <a:rPr lang="it-IT" dirty="0"/>
              <a:t>Oblio del mondo medico-scientifico (grande scacco che interrompe il cammino trionfale della microbiologia) </a:t>
            </a:r>
          </a:p>
        </p:txBody>
      </p:sp>
    </p:spTree>
    <p:extLst>
      <p:ext uri="{BB962C8B-B14F-4D97-AF65-F5344CB8AC3E}">
        <p14:creationId xmlns:p14="http://schemas.microsoft.com/office/powerpoint/2010/main" val="51767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olo 6">
            <a:extLst>
              <a:ext uri="{FF2B5EF4-FFF2-40B4-BE49-F238E27FC236}">
                <a16:creationId xmlns:a16="http://schemas.microsoft.com/office/drawing/2014/main" id="{11D9264C-F614-4D2B-84AF-7E9681FDF66B}"/>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Scienza e pandemia</a:t>
            </a:r>
          </a:p>
        </p:txBody>
      </p:sp>
      <p:sp>
        <p:nvSpPr>
          <p:cNvPr id="8" name="Segnaposto contenuto 7">
            <a:extLst>
              <a:ext uri="{FF2B5EF4-FFF2-40B4-BE49-F238E27FC236}">
                <a16:creationId xmlns:a16="http://schemas.microsoft.com/office/drawing/2014/main" id="{BCE72C10-DD6C-4C4A-A919-BDDE26EEC8A2}"/>
              </a:ext>
            </a:extLst>
          </p:cNvPr>
          <p:cNvSpPr>
            <a:spLocks noGrp="1"/>
          </p:cNvSpPr>
          <p:nvPr>
            <p:ph idx="1"/>
          </p:nvPr>
        </p:nvSpPr>
        <p:spPr>
          <a:xfrm>
            <a:off x="838200" y="2438400"/>
            <a:ext cx="10515600" cy="3738562"/>
          </a:xfrm>
        </p:spPr>
        <p:txBody>
          <a:bodyPr>
            <a:normAutofit/>
          </a:bodyPr>
          <a:lstStyle/>
          <a:p>
            <a:pPr marL="0" indent="0">
              <a:buNone/>
            </a:pPr>
            <a:r>
              <a:rPr lang="it-IT" sz="2600"/>
              <a:t>«Gli straordinari successi della nuova scienza degli agenti infettivi avevano creato l’aspettativa di una vittoria definitiva sulle malattie epidemiche: il traguardo di una medicina in grado di assicurare buona salute e una vita più lunga a buona parte della popolazione del mondo sembrava vicinissimo. Ma quest’illusione era destinata a dissolversi di fronte alla terrificante epidemia…». </a:t>
            </a:r>
          </a:p>
          <a:p>
            <a:pPr marL="0" indent="0">
              <a:buNone/>
            </a:pPr>
            <a:r>
              <a:rPr lang="it-IT" sz="2600"/>
              <a:t>									(Tognotti) </a:t>
            </a:r>
          </a:p>
        </p:txBody>
      </p:sp>
    </p:spTree>
    <p:extLst>
      <p:ext uri="{BB962C8B-B14F-4D97-AF65-F5344CB8AC3E}">
        <p14:creationId xmlns:p14="http://schemas.microsoft.com/office/powerpoint/2010/main" val="1167537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1FC5D9C-953A-4FA4-8303-447454DCD957}"/>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Scienza e pandemia</a:t>
            </a:r>
          </a:p>
        </p:txBody>
      </p:sp>
      <p:sp>
        <p:nvSpPr>
          <p:cNvPr id="3" name="Segnaposto contenuto 2">
            <a:extLst>
              <a:ext uri="{FF2B5EF4-FFF2-40B4-BE49-F238E27FC236}">
                <a16:creationId xmlns:a16="http://schemas.microsoft.com/office/drawing/2014/main" id="{A600A883-6D44-4306-89F3-8A94F555AD01}"/>
              </a:ext>
            </a:extLst>
          </p:cNvPr>
          <p:cNvSpPr>
            <a:spLocks noGrp="1"/>
          </p:cNvSpPr>
          <p:nvPr>
            <p:ph idx="1"/>
          </p:nvPr>
        </p:nvSpPr>
        <p:spPr>
          <a:xfrm>
            <a:off x="838200" y="2438400"/>
            <a:ext cx="10515600" cy="3738562"/>
          </a:xfrm>
        </p:spPr>
        <p:txBody>
          <a:bodyPr>
            <a:normAutofit/>
          </a:bodyPr>
          <a:lstStyle/>
          <a:p>
            <a:pPr marL="0" indent="0">
              <a:buNone/>
            </a:pPr>
            <a:r>
              <a:rPr lang="it-IT" sz="3200" dirty="0"/>
              <a:t>«Si dice spesso che la prima guerra mondiale ha ucciso il romanticismo e la fiducia nel progresso: la stessa scienza che aveva spalancato le porte al massacro su grande scala della guerra, non riuscì a prevenire quello compiuto dall’influenza spagnola».</a:t>
            </a:r>
          </a:p>
          <a:p>
            <a:pPr marL="0" indent="0">
              <a:buNone/>
            </a:pPr>
            <a:endParaRPr lang="it-IT" sz="2600" dirty="0"/>
          </a:p>
          <a:p>
            <a:pPr marL="0" indent="0">
              <a:buNone/>
            </a:pPr>
            <a:r>
              <a:rPr lang="it-IT" sz="2600" dirty="0"/>
              <a:t>									(</a:t>
            </a:r>
            <a:r>
              <a:rPr lang="it-IT" sz="2600" dirty="0" err="1"/>
              <a:t>Spinney</a:t>
            </a:r>
            <a:r>
              <a:rPr lang="it-IT" sz="2600" dirty="0"/>
              <a:t>)</a:t>
            </a:r>
            <a:endParaRPr lang="it-IT" sz="2600" i="1" dirty="0"/>
          </a:p>
        </p:txBody>
      </p:sp>
    </p:spTree>
    <p:extLst>
      <p:ext uri="{BB962C8B-B14F-4D97-AF65-F5344CB8AC3E}">
        <p14:creationId xmlns:p14="http://schemas.microsoft.com/office/powerpoint/2010/main" val="7842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A552835-0535-41F0-83AB-4BBC8B929840}"/>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I problemi</a:t>
            </a:r>
          </a:p>
        </p:txBody>
      </p:sp>
      <p:sp>
        <p:nvSpPr>
          <p:cNvPr id="3" name="Segnaposto contenuto 2">
            <a:extLst>
              <a:ext uri="{FF2B5EF4-FFF2-40B4-BE49-F238E27FC236}">
                <a16:creationId xmlns:a16="http://schemas.microsoft.com/office/drawing/2014/main" id="{464D7B9F-433D-4E08-809A-CDDFE1C327D1}"/>
              </a:ext>
            </a:extLst>
          </p:cNvPr>
          <p:cNvSpPr>
            <a:spLocks noGrp="1"/>
          </p:cNvSpPr>
          <p:nvPr>
            <p:ph idx="1"/>
          </p:nvPr>
        </p:nvSpPr>
        <p:spPr>
          <a:xfrm>
            <a:off x="838200" y="2438400"/>
            <a:ext cx="10515600" cy="3738562"/>
          </a:xfrm>
        </p:spPr>
        <p:txBody>
          <a:bodyPr>
            <a:normAutofit fontScale="92500" lnSpcReduction="10000"/>
          </a:bodyPr>
          <a:lstStyle/>
          <a:p>
            <a:r>
              <a:rPr lang="it-IT" dirty="0"/>
              <a:t>Formazione medica disomogenea</a:t>
            </a:r>
          </a:p>
          <a:p>
            <a:r>
              <a:rPr lang="it-IT" dirty="0"/>
              <a:t>Malattie infettive erano ancora la principale causa di morte</a:t>
            </a:r>
          </a:p>
          <a:p>
            <a:r>
              <a:rPr lang="it-IT" dirty="0"/>
              <a:t>Difficoltà a capire il concetto di contagio</a:t>
            </a:r>
          </a:p>
          <a:p>
            <a:r>
              <a:rPr lang="it-IT" dirty="0"/>
              <a:t>In molti contesti geografici ancora vive superstizioni e ignoranza  totale dell’esistenza di germi e batteri</a:t>
            </a:r>
          </a:p>
          <a:p>
            <a:r>
              <a:rPr lang="it-IT" dirty="0"/>
              <a:t>Concetto di virus (1892) ancora molto poco noto</a:t>
            </a:r>
          </a:p>
          <a:p>
            <a:r>
              <a:rPr lang="it-IT" dirty="0"/>
              <a:t>Mancanza di farmaci, non ancora sviluppata la distinzione tra le varie forme di medicina</a:t>
            </a:r>
          </a:p>
          <a:p>
            <a:r>
              <a:rPr lang="it-IT" dirty="0"/>
              <a:t>Diversa considerazione della morte </a:t>
            </a:r>
          </a:p>
          <a:p>
            <a:endParaRPr lang="it-IT" sz="2200" dirty="0"/>
          </a:p>
        </p:txBody>
      </p:sp>
    </p:spTree>
    <p:extLst>
      <p:ext uri="{BB962C8B-B14F-4D97-AF65-F5344CB8AC3E}">
        <p14:creationId xmlns:p14="http://schemas.microsoft.com/office/powerpoint/2010/main" val="4055911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FD1CE69-6D4D-49CA-B2EF-2FF70FE074F3}"/>
              </a:ext>
            </a:extLst>
          </p:cNvPr>
          <p:cNvSpPr>
            <a:spLocks noGrp="1"/>
          </p:cNvSpPr>
          <p:nvPr>
            <p:ph type="title"/>
          </p:nvPr>
        </p:nvSpPr>
        <p:spPr>
          <a:xfrm>
            <a:off x="838200" y="620742"/>
            <a:ext cx="10515600" cy="1325563"/>
          </a:xfrm>
        </p:spPr>
        <p:txBody>
          <a:bodyPr vert="horz" lIns="91440" tIns="45720" rIns="91440" bIns="45720" rtlCol="0">
            <a:normAutofit/>
          </a:bodyPr>
          <a:lstStyle/>
          <a:p>
            <a:r>
              <a:rPr lang="en-US" kern="1200">
                <a:solidFill>
                  <a:srgbClr val="FFFFFF"/>
                </a:solidFill>
                <a:latin typeface="+mj-lt"/>
                <a:ea typeface="+mj-ea"/>
                <a:cs typeface="+mj-cs"/>
              </a:rPr>
              <a:t>Guerra e patologie (Italia)</a:t>
            </a:r>
          </a:p>
        </p:txBody>
      </p:sp>
      <p:cxnSp>
        <p:nvCxnSpPr>
          <p:cNvPr id="16" name="Straight Connector 15">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F5372083-FB9D-496C-8D78-8BE0095CBF96}"/>
              </a:ext>
            </a:extLst>
          </p:cNvPr>
          <p:cNvSpPr>
            <a:spLocks noGrp="1"/>
          </p:cNvSpPr>
          <p:nvPr>
            <p:ph sz="half" idx="1"/>
          </p:nvPr>
        </p:nvSpPr>
        <p:spPr>
          <a:xfrm>
            <a:off x="838200" y="2266345"/>
            <a:ext cx="5097780" cy="3910617"/>
          </a:xfrm>
        </p:spPr>
        <p:txBody>
          <a:bodyPr>
            <a:normAutofit lnSpcReduction="10000"/>
          </a:bodyPr>
          <a:lstStyle/>
          <a:p>
            <a:r>
              <a:rPr lang="it-IT" sz="2400" dirty="0">
                <a:solidFill>
                  <a:srgbClr val="FFFFFF"/>
                </a:solidFill>
              </a:rPr>
              <a:t>Tubercolosi</a:t>
            </a:r>
          </a:p>
          <a:p>
            <a:r>
              <a:rPr lang="it-IT" sz="2400" dirty="0">
                <a:solidFill>
                  <a:srgbClr val="FFFFFF"/>
                </a:solidFill>
              </a:rPr>
              <a:t>Malattie respiratorie</a:t>
            </a:r>
          </a:p>
          <a:p>
            <a:r>
              <a:rPr lang="it-IT" sz="2400" dirty="0">
                <a:solidFill>
                  <a:srgbClr val="FFFFFF"/>
                </a:solidFill>
              </a:rPr>
              <a:t>Malaria</a:t>
            </a:r>
          </a:p>
          <a:p>
            <a:r>
              <a:rPr lang="it-IT" sz="2400" dirty="0">
                <a:solidFill>
                  <a:srgbClr val="FFFFFF"/>
                </a:solidFill>
              </a:rPr>
              <a:t>Colera</a:t>
            </a:r>
          </a:p>
          <a:p>
            <a:r>
              <a:rPr lang="it-IT" sz="2400" dirty="0">
                <a:solidFill>
                  <a:srgbClr val="FFFFFF"/>
                </a:solidFill>
              </a:rPr>
              <a:t>Tifo</a:t>
            </a:r>
          </a:p>
          <a:p>
            <a:r>
              <a:rPr lang="it-IT" sz="2400" dirty="0">
                <a:solidFill>
                  <a:srgbClr val="FFFFFF"/>
                </a:solidFill>
              </a:rPr>
              <a:t>Lebbra</a:t>
            </a:r>
          </a:p>
          <a:p>
            <a:r>
              <a:rPr lang="it-IT" sz="2400" dirty="0">
                <a:solidFill>
                  <a:srgbClr val="FFFFFF"/>
                </a:solidFill>
              </a:rPr>
              <a:t>Infezioni intestinali</a:t>
            </a:r>
          </a:p>
          <a:p>
            <a:r>
              <a:rPr lang="it-IT" sz="2400" dirty="0">
                <a:solidFill>
                  <a:srgbClr val="FFFFFF"/>
                </a:solidFill>
              </a:rPr>
              <a:t>Difterite</a:t>
            </a:r>
          </a:p>
          <a:p>
            <a:r>
              <a:rPr lang="it-IT" sz="2400" dirty="0">
                <a:solidFill>
                  <a:srgbClr val="FFFFFF"/>
                </a:solidFill>
              </a:rPr>
              <a:t>Morbillo</a:t>
            </a:r>
          </a:p>
          <a:p>
            <a:endParaRPr lang="it-IT" sz="2200" dirty="0">
              <a:solidFill>
                <a:srgbClr val="FFFFFF"/>
              </a:solidFill>
            </a:endParaRPr>
          </a:p>
        </p:txBody>
      </p:sp>
      <p:sp>
        <p:nvSpPr>
          <p:cNvPr id="4" name="Segnaposto contenuto 3">
            <a:extLst>
              <a:ext uri="{FF2B5EF4-FFF2-40B4-BE49-F238E27FC236}">
                <a16:creationId xmlns:a16="http://schemas.microsoft.com/office/drawing/2014/main" id="{8E540084-EE75-4AFE-B283-84DB78E7B94A}"/>
              </a:ext>
            </a:extLst>
          </p:cNvPr>
          <p:cNvSpPr>
            <a:spLocks noGrp="1"/>
          </p:cNvSpPr>
          <p:nvPr>
            <p:ph sz="half" idx="2"/>
          </p:nvPr>
        </p:nvSpPr>
        <p:spPr>
          <a:xfrm>
            <a:off x="6256020" y="2266345"/>
            <a:ext cx="5097780" cy="3910618"/>
          </a:xfrm>
        </p:spPr>
        <p:txBody>
          <a:bodyPr>
            <a:normAutofit lnSpcReduction="10000"/>
          </a:bodyPr>
          <a:lstStyle/>
          <a:p>
            <a:r>
              <a:rPr lang="it-IT" sz="2400">
                <a:solidFill>
                  <a:srgbClr val="FFFFFF"/>
                </a:solidFill>
              </a:rPr>
              <a:t>Scarlattina</a:t>
            </a:r>
          </a:p>
          <a:p>
            <a:r>
              <a:rPr lang="it-IT" sz="2400">
                <a:solidFill>
                  <a:srgbClr val="FFFFFF"/>
                </a:solidFill>
              </a:rPr>
              <a:t>Encefalite letargica</a:t>
            </a:r>
          </a:p>
          <a:p>
            <a:r>
              <a:rPr lang="it-IT" sz="2400">
                <a:solidFill>
                  <a:srgbClr val="FFFFFF"/>
                </a:solidFill>
              </a:rPr>
              <a:t>Scabbia americana</a:t>
            </a:r>
          </a:p>
          <a:p>
            <a:r>
              <a:rPr lang="it-IT" sz="2400">
                <a:solidFill>
                  <a:srgbClr val="FFFFFF"/>
                </a:solidFill>
              </a:rPr>
              <a:t>Nuove febbri</a:t>
            </a:r>
          </a:p>
          <a:p>
            <a:r>
              <a:rPr lang="it-IT" sz="2400">
                <a:solidFill>
                  <a:srgbClr val="FFFFFF"/>
                </a:solidFill>
              </a:rPr>
              <a:t>Timori per afflusso di profughi, prigionieri di guerra</a:t>
            </a:r>
          </a:p>
          <a:p>
            <a:r>
              <a:rPr lang="it-IT" sz="2400">
                <a:solidFill>
                  <a:srgbClr val="FFFFFF"/>
                </a:solidFill>
              </a:rPr>
              <a:t>Tragica ritirata dell’esercito serbo con i prigionieri austroungarici attraverso le montagne dell’Albania</a:t>
            </a:r>
          </a:p>
          <a:p>
            <a:endParaRPr lang="it-IT" sz="2400">
              <a:solidFill>
                <a:srgbClr val="FFFFFF"/>
              </a:solidFill>
            </a:endParaRPr>
          </a:p>
        </p:txBody>
      </p:sp>
    </p:spTree>
    <p:extLst>
      <p:ext uri="{BB962C8B-B14F-4D97-AF65-F5344CB8AC3E}">
        <p14:creationId xmlns:p14="http://schemas.microsoft.com/office/powerpoint/2010/main" val="238036454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F8213C5-3EBF-41C3-A9B0-62D365C6B5C9}"/>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 </a:t>
            </a:r>
          </a:p>
        </p:txBody>
      </p:sp>
      <p:graphicFrame>
        <p:nvGraphicFramePr>
          <p:cNvPr id="4" name="Segnaposto contenuto 3">
            <a:extLst>
              <a:ext uri="{FF2B5EF4-FFF2-40B4-BE49-F238E27FC236}">
                <a16:creationId xmlns:a16="http://schemas.microsoft.com/office/drawing/2014/main" id="{F0309C87-92C2-40F4-A367-B0CF1C6419C2}"/>
              </a:ext>
            </a:extLst>
          </p:cNvPr>
          <p:cNvGraphicFramePr>
            <a:graphicFrameLocks noGrp="1"/>
          </p:cNvGraphicFramePr>
          <p:nvPr>
            <p:ph idx="1"/>
            <p:extLst>
              <p:ext uri="{D42A27DB-BD31-4B8C-83A1-F6EECF244321}">
                <p14:modId xmlns:p14="http://schemas.microsoft.com/office/powerpoint/2010/main" val="764578227"/>
              </p:ext>
            </p:extLst>
          </p:nvPr>
        </p:nvGraphicFramePr>
        <p:xfrm>
          <a:off x="838200" y="2438400"/>
          <a:ext cx="10515600" cy="373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2290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E6B495-6EF4-4CF6-8CF9-7E58433EF291}"/>
              </a:ext>
            </a:extLst>
          </p:cNvPr>
          <p:cNvSpPr>
            <a:spLocks noGrp="1"/>
          </p:cNvSpPr>
          <p:nvPr>
            <p:ph type="title"/>
          </p:nvPr>
        </p:nvSpPr>
        <p:spPr/>
        <p:txBody>
          <a:bodyPr/>
          <a:lstStyle/>
          <a:p>
            <a:endParaRPr lang="it-IT"/>
          </a:p>
        </p:txBody>
      </p:sp>
      <p:graphicFrame>
        <p:nvGraphicFramePr>
          <p:cNvPr id="4" name="Segnaposto contenuto 3">
            <a:extLst>
              <a:ext uri="{FF2B5EF4-FFF2-40B4-BE49-F238E27FC236}">
                <a16:creationId xmlns:a16="http://schemas.microsoft.com/office/drawing/2014/main" id="{8B555A1F-B38A-4893-BD82-1B6B95049AA8}"/>
              </a:ext>
            </a:extLst>
          </p:cNvPr>
          <p:cNvGraphicFramePr>
            <a:graphicFrameLocks noGrp="1"/>
          </p:cNvGraphicFramePr>
          <p:nvPr>
            <p:ph idx="1"/>
            <p:extLst>
              <p:ext uri="{D42A27DB-BD31-4B8C-83A1-F6EECF244321}">
                <p14:modId xmlns:p14="http://schemas.microsoft.com/office/powerpoint/2010/main" val="32209319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0838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FF1A453-1F5C-4726-A20A-1B77135F3BD9}"/>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L’inizio: 4 marzo 1918</a:t>
            </a:r>
          </a:p>
        </p:txBody>
      </p:sp>
      <p:sp>
        <p:nvSpPr>
          <p:cNvPr id="3" name="Segnaposto contenuto 2">
            <a:extLst>
              <a:ext uri="{FF2B5EF4-FFF2-40B4-BE49-F238E27FC236}">
                <a16:creationId xmlns:a16="http://schemas.microsoft.com/office/drawing/2014/main" id="{675512DC-507E-46E0-B8F2-B7AB78CDD59B}"/>
              </a:ext>
            </a:extLst>
          </p:cNvPr>
          <p:cNvSpPr>
            <a:spLocks noGrp="1"/>
          </p:cNvSpPr>
          <p:nvPr>
            <p:ph idx="1"/>
          </p:nvPr>
        </p:nvSpPr>
        <p:spPr>
          <a:xfrm>
            <a:off x="838200" y="2438400"/>
            <a:ext cx="10515600" cy="3738562"/>
          </a:xfrm>
        </p:spPr>
        <p:txBody>
          <a:bodyPr>
            <a:normAutofit/>
          </a:bodyPr>
          <a:lstStyle/>
          <a:p>
            <a:pPr marL="0" indent="0">
              <a:buNone/>
            </a:pPr>
            <a:r>
              <a:rPr lang="it-IT" sz="2600"/>
              <a:t>«La mattina del 4 marzo 1918 il ranciere Albert Gitchell si presentò nell’infermeria di Camp Funston, in Kansas, con mal di gola, febbre e mal di testa. All’ora di pranzo l’infermeria si trovò a gestire più di cento casi simili, e nelle settimane successive il numero dei malati crebbe a tal punto che il capo ufficiale medico dovette requisire un hangar per sistemarli tutti». </a:t>
            </a:r>
          </a:p>
          <a:p>
            <a:pPr marL="0" indent="0">
              <a:buNone/>
            </a:pPr>
            <a:endParaRPr lang="it-IT" sz="2600"/>
          </a:p>
          <a:p>
            <a:pPr marL="0" indent="0">
              <a:buNone/>
            </a:pPr>
            <a:r>
              <a:rPr lang="it-IT" sz="2600"/>
              <a:t>									(Spinney)  </a:t>
            </a:r>
          </a:p>
        </p:txBody>
      </p:sp>
    </p:spTree>
    <p:extLst>
      <p:ext uri="{BB962C8B-B14F-4D97-AF65-F5344CB8AC3E}">
        <p14:creationId xmlns:p14="http://schemas.microsoft.com/office/powerpoint/2010/main" val="62837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778DA00-3985-4015-A034-86A92AA74365}"/>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Il percorso</a:t>
            </a:r>
          </a:p>
        </p:txBody>
      </p:sp>
      <p:sp>
        <p:nvSpPr>
          <p:cNvPr id="3" name="Segnaposto contenuto 2">
            <a:extLst>
              <a:ext uri="{FF2B5EF4-FFF2-40B4-BE49-F238E27FC236}">
                <a16:creationId xmlns:a16="http://schemas.microsoft.com/office/drawing/2014/main" id="{78462A63-FE90-4C45-B1D5-852ACD8AD077}"/>
              </a:ext>
            </a:extLst>
          </p:cNvPr>
          <p:cNvSpPr>
            <a:spLocks noGrp="1"/>
          </p:cNvSpPr>
          <p:nvPr>
            <p:ph idx="1"/>
          </p:nvPr>
        </p:nvSpPr>
        <p:spPr>
          <a:xfrm>
            <a:off x="838200" y="2438400"/>
            <a:ext cx="10515600" cy="3738562"/>
          </a:xfrm>
        </p:spPr>
        <p:txBody>
          <a:bodyPr>
            <a:normAutofit lnSpcReduction="10000"/>
          </a:bodyPr>
          <a:lstStyle/>
          <a:p>
            <a:r>
              <a:rPr lang="it-IT" sz="2400" dirty="0"/>
              <a:t>Aprile 1918: epidemia nel Midwest, città della costa orientale dove i soldati americani si imbarcavano e nei porti francesi dove sbarcavano</a:t>
            </a:r>
          </a:p>
          <a:p>
            <a:r>
              <a:rPr lang="it-IT" sz="2400" dirty="0"/>
              <a:t>Metà aprile diffusione nelle trincee</a:t>
            </a:r>
          </a:p>
          <a:p>
            <a:r>
              <a:rPr lang="it-IT" sz="2400" dirty="0"/>
              <a:t>Truppe tedesche: </a:t>
            </a:r>
            <a:r>
              <a:rPr lang="it-IT" sz="2400" i="1" dirty="0" err="1"/>
              <a:t>Blitzkatarrh</a:t>
            </a:r>
            <a:endParaRPr lang="it-IT" sz="2400" i="1" dirty="0"/>
          </a:p>
          <a:p>
            <a:r>
              <a:rPr lang="it-IT" sz="2400" dirty="0"/>
              <a:t>Francia, Gran Bretagna, Italia e Spagna</a:t>
            </a:r>
          </a:p>
          <a:p>
            <a:r>
              <a:rPr lang="it-IT" sz="2400" dirty="0"/>
              <a:t>Maggio: Breslavia, Odessa: prigionieri russi liberati diffondono l’influenza</a:t>
            </a:r>
          </a:p>
          <a:p>
            <a:r>
              <a:rPr lang="it-IT" sz="2400" dirty="0"/>
              <a:t>Nordafrica, Bombay (Sudest asiatico già in aprile)</a:t>
            </a:r>
          </a:p>
          <a:p>
            <a:r>
              <a:rPr lang="it-IT" sz="2400" dirty="0"/>
              <a:t>Cina, Giappone e infine Australia (luglio)</a:t>
            </a:r>
          </a:p>
          <a:p>
            <a:r>
              <a:rPr lang="it-IT" sz="2400" dirty="0"/>
              <a:t>«Poi sembrò svanire» (</a:t>
            </a:r>
            <a:r>
              <a:rPr lang="it-IT" sz="2400" dirty="0" err="1"/>
              <a:t>Spinney</a:t>
            </a:r>
            <a:r>
              <a:rPr lang="it-IT" sz="2400" dirty="0"/>
              <a:t>) </a:t>
            </a:r>
          </a:p>
          <a:p>
            <a:endParaRPr lang="it-IT" sz="2200" dirty="0"/>
          </a:p>
          <a:p>
            <a:endParaRPr lang="it-IT" sz="2200" dirty="0"/>
          </a:p>
        </p:txBody>
      </p:sp>
    </p:spTree>
    <p:extLst>
      <p:ext uri="{BB962C8B-B14F-4D97-AF65-F5344CB8AC3E}">
        <p14:creationId xmlns:p14="http://schemas.microsoft.com/office/powerpoint/2010/main" val="1542270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olo 21">
            <a:extLst>
              <a:ext uri="{FF2B5EF4-FFF2-40B4-BE49-F238E27FC236}">
                <a16:creationId xmlns:a16="http://schemas.microsoft.com/office/drawing/2014/main" id="{13386DF7-72E0-4D6A-87A0-8B9D27CE2367}"/>
              </a:ext>
            </a:extLst>
          </p:cNvPr>
          <p:cNvSpPr>
            <a:spLocks noGrp="1"/>
          </p:cNvSpPr>
          <p:nvPr>
            <p:ph type="title"/>
          </p:nvPr>
        </p:nvSpPr>
        <p:spPr/>
        <p:txBody>
          <a:bodyPr/>
          <a:lstStyle/>
          <a:p>
            <a:r>
              <a:rPr lang="it-IT" dirty="0"/>
              <a:t> </a:t>
            </a:r>
          </a:p>
        </p:txBody>
      </p:sp>
      <p:pic>
        <p:nvPicPr>
          <p:cNvPr id="20" name="Segnaposto contenuto 19">
            <a:extLst>
              <a:ext uri="{FF2B5EF4-FFF2-40B4-BE49-F238E27FC236}">
                <a16:creationId xmlns:a16="http://schemas.microsoft.com/office/drawing/2014/main" id="{FAEB32FF-5D02-4BD0-9A15-9B536738D23D}"/>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5968" y="1886562"/>
            <a:ext cx="2666745" cy="4039874"/>
          </a:xfrm>
        </p:spPr>
      </p:pic>
      <p:sp>
        <p:nvSpPr>
          <p:cNvPr id="16" name="CasellaDiTesto 15">
            <a:extLst>
              <a:ext uri="{FF2B5EF4-FFF2-40B4-BE49-F238E27FC236}">
                <a16:creationId xmlns:a16="http://schemas.microsoft.com/office/drawing/2014/main" id="{24793630-614D-4D05-ACC9-61289584C061}"/>
              </a:ext>
            </a:extLst>
          </p:cNvPr>
          <p:cNvSpPr txBox="1"/>
          <p:nvPr/>
        </p:nvSpPr>
        <p:spPr>
          <a:xfrm>
            <a:off x="2942871" y="2173521"/>
            <a:ext cx="9355253" cy="2215991"/>
          </a:xfrm>
          <a:prstGeom prst="rect">
            <a:avLst/>
          </a:prstGeom>
          <a:noFill/>
        </p:spPr>
        <p:txBody>
          <a:bodyPr wrap="none" rtlCol="0">
            <a:spAutoFit/>
          </a:bodyPr>
          <a:lstStyle/>
          <a:p>
            <a:r>
              <a:rPr lang="it-IT" sz="2400" dirty="0"/>
              <a:t>L. </a:t>
            </a:r>
            <a:r>
              <a:rPr lang="it-IT" sz="2400" dirty="0" err="1"/>
              <a:t>Spinney</a:t>
            </a:r>
            <a:r>
              <a:rPr lang="it-IT" sz="2400" dirty="0"/>
              <a:t>, </a:t>
            </a:r>
            <a:r>
              <a:rPr lang="it-IT" sz="2400" i="1" dirty="0"/>
              <a:t>1918. L’influenza spagnola. La pandemia che cambiò il mondo</a:t>
            </a:r>
            <a:r>
              <a:rPr lang="it-IT" sz="2400" dirty="0"/>
              <a:t>,</a:t>
            </a:r>
          </a:p>
          <a:p>
            <a:r>
              <a:rPr lang="it-IT" sz="2400" dirty="0"/>
              <a:t>Feltrinelli, Milano 2019</a:t>
            </a:r>
          </a:p>
          <a:p>
            <a:endParaRPr lang="it-IT" dirty="0"/>
          </a:p>
          <a:p>
            <a:r>
              <a:rPr lang="it-IT" sz="2400" dirty="0"/>
              <a:t>E. </a:t>
            </a:r>
            <a:r>
              <a:rPr lang="it-IT" sz="2400" dirty="0" err="1"/>
              <a:t>Tognotti</a:t>
            </a:r>
            <a:r>
              <a:rPr lang="it-IT" sz="2400" dirty="0"/>
              <a:t>, </a:t>
            </a:r>
            <a:r>
              <a:rPr lang="it-IT" sz="2400" i="1" dirty="0"/>
              <a:t>La «Spagnola» in Italia. Storia dell’influenza che fece</a:t>
            </a:r>
          </a:p>
          <a:p>
            <a:r>
              <a:rPr lang="it-IT" sz="2400" i="1" dirty="0"/>
              <a:t>temere la fine del mondo (1918-1919)</a:t>
            </a:r>
            <a:r>
              <a:rPr lang="it-IT" sz="2400" dirty="0"/>
              <a:t>, </a:t>
            </a:r>
          </a:p>
          <a:p>
            <a:r>
              <a:rPr lang="it-IT" sz="2400" dirty="0"/>
              <a:t>2° ed. riveduta e ampliata, Franco Angeli, Milano 2012    </a:t>
            </a:r>
          </a:p>
        </p:txBody>
      </p:sp>
      <p:sp>
        <p:nvSpPr>
          <p:cNvPr id="21" name="CasellaDiTesto 20">
            <a:extLst>
              <a:ext uri="{FF2B5EF4-FFF2-40B4-BE49-F238E27FC236}">
                <a16:creationId xmlns:a16="http://schemas.microsoft.com/office/drawing/2014/main" id="{AA8EE173-FC7E-4A82-A596-90097D711D2B}"/>
              </a:ext>
            </a:extLst>
          </p:cNvPr>
          <p:cNvSpPr txBox="1"/>
          <p:nvPr/>
        </p:nvSpPr>
        <p:spPr>
          <a:xfrm>
            <a:off x="838200" y="6123543"/>
            <a:ext cx="2666745" cy="369332"/>
          </a:xfrm>
          <a:prstGeom prst="rect">
            <a:avLst/>
          </a:prstGeom>
          <a:noFill/>
        </p:spPr>
        <p:txBody>
          <a:bodyPr wrap="square" rtlCol="0">
            <a:spAutoFit/>
          </a:bodyPr>
          <a:lstStyle/>
          <a:p>
            <a:r>
              <a:rPr lang="it-IT" sz="900">
                <a:hlinkClick r:id="rId4" tooltip="https://alessandrogirola.me/2013/06/05/la-dura-vita-del-collezionista-di-libri/"/>
              </a:rPr>
              <a:t>Questa foto</a:t>
            </a:r>
            <a:r>
              <a:rPr lang="it-IT" sz="900"/>
              <a:t> di Autore sconosciuto è concesso in licenza da </a:t>
            </a:r>
            <a:r>
              <a:rPr lang="it-IT" sz="900">
                <a:hlinkClick r:id="rId5" tooltip="https://creativecommons.org/licenses/by-nc-nd/3.0/"/>
              </a:rPr>
              <a:t>CC BY-NC-ND</a:t>
            </a:r>
            <a:endParaRPr lang="it-IT" sz="900"/>
          </a:p>
        </p:txBody>
      </p:sp>
    </p:spTree>
    <p:extLst>
      <p:ext uri="{BB962C8B-B14F-4D97-AF65-F5344CB8AC3E}">
        <p14:creationId xmlns:p14="http://schemas.microsoft.com/office/powerpoint/2010/main" val="76569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D385E1C-1AC8-4894-9972-66C6860300F2}"/>
              </a:ext>
            </a:extLst>
          </p:cNvPr>
          <p:cNvSpPr>
            <a:spLocks noGrp="1"/>
          </p:cNvSpPr>
          <p:nvPr>
            <p:ph type="title"/>
          </p:nvPr>
        </p:nvSpPr>
        <p:spPr>
          <a:xfrm>
            <a:off x="838200" y="588168"/>
            <a:ext cx="10515600" cy="1325563"/>
          </a:xfrm>
        </p:spPr>
        <p:txBody>
          <a:bodyPr>
            <a:normAutofit/>
          </a:bodyPr>
          <a:lstStyle/>
          <a:p>
            <a:pPr algn="ctr"/>
            <a:r>
              <a:rPr lang="it-IT" sz="4600" i="1">
                <a:solidFill>
                  <a:srgbClr val="FFFFFF"/>
                </a:solidFill>
              </a:rPr>
              <a:t>La spagnola</a:t>
            </a:r>
          </a:p>
        </p:txBody>
      </p:sp>
      <p:sp>
        <p:nvSpPr>
          <p:cNvPr id="3" name="Segnaposto contenuto 2">
            <a:extLst>
              <a:ext uri="{FF2B5EF4-FFF2-40B4-BE49-F238E27FC236}">
                <a16:creationId xmlns:a16="http://schemas.microsoft.com/office/drawing/2014/main" id="{1B95DDDB-28C2-4FB8-9E06-ED67F15995F7}"/>
              </a:ext>
            </a:extLst>
          </p:cNvPr>
          <p:cNvSpPr>
            <a:spLocks noGrp="1"/>
          </p:cNvSpPr>
          <p:nvPr>
            <p:ph idx="1"/>
          </p:nvPr>
        </p:nvSpPr>
        <p:spPr>
          <a:xfrm>
            <a:off x="838200" y="2391568"/>
            <a:ext cx="10515600" cy="3785394"/>
          </a:xfrm>
        </p:spPr>
        <p:txBody>
          <a:bodyPr anchor="ctr">
            <a:normAutofit/>
          </a:bodyPr>
          <a:lstStyle/>
          <a:p>
            <a:pPr marL="0" indent="0">
              <a:buNone/>
            </a:pPr>
            <a:r>
              <a:rPr lang="it-IT" sz="2400"/>
              <a:t>«La spagnola continua, fiera e ribelle alla scienza, a falciare vite nell’intera città. Anche negli ospedali l’epidemia è acuta, e particolarmente in quello di Riserva territoriale interi reparti sono destinati a tali malati. Due mie compagne infermiere, Cecilia Caggiano e Rosetta Alberti, sono specialmente addette ad essi e mantengono una condotta veramente eroica. L’Alberti à contratto la malattia e poi, salva, à subito ripreso il lavoro. Speriamo, speriamo che la terribile epidemia, che moltiplica i lutti già dovuti al fuoco delle battaglie, cessi e torni un po’ di serenità fra noi».</a:t>
            </a:r>
          </a:p>
          <a:p>
            <a:pPr marL="0" indent="0">
              <a:buNone/>
            </a:pPr>
            <a:endParaRPr lang="it-IT" sz="2400"/>
          </a:p>
          <a:p>
            <a:pPr marL="0" indent="0">
              <a:buNone/>
            </a:pPr>
            <a:r>
              <a:rPr lang="it-IT" sz="2400" dirty="0"/>
              <a:t>			D. Jannelli, </a:t>
            </a:r>
            <a:r>
              <a:rPr lang="it-IT" sz="2400" i="1" dirty="0"/>
              <a:t>Per la Patria</a:t>
            </a:r>
            <a:r>
              <a:rPr lang="it-IT" sz="2400" dirty="0"/>
              <a:t>, Schena Editore, Fasano (BR) 1995   </a:t>
            </a:r>
          </a:p>
        </p:txBody>
      </p:sp>
    </p:spTree>
    <p:extLst>
      <p:ext uri="{BB962C8B-B14F-4D97-AF65-F5344CB8AC3E}">
        <p14:creationId xmlns:p14="http://schemas.microsoft.com/office/powerpoint/2010/main" val="579501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8BFC755E-C2B7-43D4-97AF-669B663F8824}"/>
              </a:ext>
            </a:extLst>
          </p:cNvPr>
          <p:cNvSpPr>
            <a:spLocks noGrp="1"/>
          </p:cNvSpPr>
          <p:nvPr>
            <p:ph type="title"/>
          </p:nvPr>
        </p:nvSpPr>
        <p:spPr>
          <a:xfrm>
            <a:off x="838200" y="620742"/>
            <a:ext cx="10515600" cy="1325563"/>
          </a:xfrm>
        </p:spPr>
        <p:txBody>
          <a:bodyPr>
            <a:normAutofit/>
          </a:bodyPr>
          <a:lstStyle/>
          <a:p>
            <a:r>
              <a:rPr lang="it-IT">
                <a:solidFill>
                  <a:srgbClr val="FFFFFF"/>
                </a:solidFill>
              </a:rPr>
              <a:t>La seconda ondata</a:t>
            </a:r>
          </a:p>
        </p:txBody>
      </p:sp>
      <p:cxnSp>
        <p:nvCxnSpPr>
          <p:cNvPr id="13" name="Straight Connector 12">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Segnaposto contenuto 4">
            <a:extLst>
              <a:ext uri="{FF2B5EF4-FFF2-40B4-BE49-F238E27FC236}">
                <a16:creationId xmlns:a16="http://schemas.microsoft.com/office/drawing/2014/main" id="{C44883F8-8418-4E0E-87D8-34B560CE00EA}"/>
              </a:ext>
            </a:extLst>
          </p:cNvPr>
          <p:cNvSpPr>
            <a:spLocks noGrp="1"/>
          </p:cNvSpPr>
          <p:nvPr>
            <p:ph sz="half" idx="1"/>
          </p:nvPr>
        </p:nvSpPr>
        <p:spPr>
          <a:xfrm>
            <a:off x="838200" y="2266345"/>
            <a:ext cx="5097780" cy="3910617"/>
          </a:xfrm>
        </p:spPr>
        <p:txBody>
          <a:bodyPr>
            <a:normAutofit/>
          </a:bodyPr>
          <a:lstStyle/>
          <a:p>
            <a:pPr marL="0" indent="0">
              <a:buNone/>
            </a:pPr>
            <a:r>
              <a:rPr lang="it-IT" sz="2200">
                <a:solidFill>
                  <a:srgbClr val="FFFFFF"/>
                </a:solidFill>
              </a:rPr>
              <a:t>«In agosto l’influenza ritornò trasformata. Fu la seconda e più letale ondata della pandemia e, sempre per convenzione, si ritiene che sia scoppiata nella seconda metà del mese in tre diversi punti dell’Atlantico: Freetown, in Sierra Leone; Boston, negli Stati Uniti; Brest, in Francia. … Da Boston, Freetown e Brest la seconda ondata si propagò seguendo i movimenti degli eserciti». </a:t>
            </a:r>
          </a:p>
          <a:p>
            <a:pPr marL="0" indent="0">
              <a:buNone/>
            </a:pPr>
            <a:r>
              <a:rPr lang="it-IT" sz="2200">
                <a:solidFill>
                  <a:srgbClr val="FFFFFF"/>
                </a:solidFill>
              </a:rPr>
              <a:t>				Spinney</a:t>
            </a:r>
          </a:p>
          <a:p>
            <a:pPr marL="0" indent="0">
              <a:buNone/>
            </a:pPr>
            <a:endParaRPr lang="it-IT" sz="2200">
              <a:solidFill>
                <a:srgbClr val="FFFFFF"/>
              </a:solidFill>
            </a:endParaRPr>
          </a:p>
        </p:txBody>
      </p:sp>
      <p:sp>
        <p:nvSpPr>
          <p:cNvPr id="6" name="Segnaposto contenuto 5">
            <a:extLst>
              <a:ext uri="{FF2B5EF4-FFF2-40B4-BE49-F238E27FC236}">
                <a16:creationId xmlns:a16="http://schemas.microsoft.com/office/drawing/2014/main" id="{7F2D5AE0-3114-458D-8E08-7BA482CD2A63}"/>
              </a:ext>
            </a:extLst>
          </p:cNvPr>
          <p:cNvSpPr>
            <a:spLocks noGrp="1"/>
          </p:cNvSpPr>
          <p:nvPr>
            <p:ph sz="half" idx="2"/>
          </p:nvPr>
        </p:nvSpPr>
        <p:spPr>
          <a:xfrm>
            <a:off x="6256020" y="2266345"/>
            <a:ext cx="5097780" cy="3910618"/>
          </a:xfrm>
        </p:spPr>
        <p:txBody>
          <a:bodyPr>
            <a:normAutofit/>
          </a:bodyPr>
          <a:lstStyle/>
          <a:p>
            <a:pPr marL="0" indent="0">
              <a:buNone/>
            </a:pPr>
            <a:r>
              <a:rPr lang="it-IT" sz="2400">
                <a:solidFill>
                  <a:srgbClr val="FFFFFF"/>
                </a:solidFill>
              </a:rPr>
              <a:t>«E’ proprio qui, nel comune di Limbadi, in provincia di Catanzaro, che è segnalata già dal luglio 1918 una forma gravissima di influenza che interessa anche Rosarno e alcune zone delle province di Reggio e di Catanzaro». </a:t>
            </a:r>
          </a:p>
          <a:p>
            <a:pPr marL="0" indent="0">
              <a:buNone/>
            </a:pPr>
            <a:r>
              <a:rPr lang="it-IT" sz="2400">
                <a:solidFill>
                  <a:srgbClr val="FFFFFF"/>
                </a:solidFill>
              </a:rPr>
              <a:t>				Tognotti</a:t>
            </a:r>
          </a:p>
          <a:p>
            <a:pPr marL="0" indent="0">
              <a:buNone/>
            </a:pPr>
            <a:endParaRPr lang="it-IT" sz="2400">
              <a:solidFill>
                <a:srgbClr val="FFFFFF"/>
              </a:solidFill>
            </a:endParaRPr>
          </a:p>
        </p:txBody>
      </p:sp>
    </p:spTree>
    <p:extLst>
      <p:ext uri="{BB962C8B-B14F-4D97-AF65-F5344CB8AC3E}">
        <p14:creationId xmlns:p14="http://schemas.microsoft.com/office/powerpoint/2010/main" val="283516827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054D5F5-D586-4C0A-BCE1-FC4D3CD19DEC}"/>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La seconda ondata: Italia</a:t>
            </a:r>
          </a:p>
        </p:txBody>
      </p:sp>
      <p:sp>
        <p:nvSpPr>
          <p:cNvPr id="3" name="Segnaposto contenuto 2">
            <a:extLst>
              <a:ext uri="{FF2B5EF4-FFF2-40B4-BE49-F238E27FC236}">
                <a16:creationId xmlns:a16="http://schemas.microsoft.com/office/drawing/2014/main" id="{A5E5B1E3-27C1-44AA-A538-A56D9F28E2F8}"/>
              </a:ext>
            </a:extLst>
          </p:cNvPr>
          <p:cNvSpPr>
            <a:spLocks noGrp="1"/>
          </p:cNvSpPr>
          <p:nvPr>
            <p:ph idx="1"/>
          </p:nvPr>
        </p:nvSpPr>
        <p:spPr>
          <a:xfrm>
            <a:off x="838200" y="2438400"/>
            <a:ext cx="10515600" cy="3738562"/>
          </a:xfrm>
        </p:spPr>
        <p:txBody>
          <a:bodyPr>
            <a:normAutofit fontScale="92500" lnSpcReduction="20000"/>
          </a:bodyPr>
          <a:lstStyle/>
          <a:p>
            <a:r>
              <a:rPr lang="it-IT" dirty="0"/>
              <a:t>20 agosto: Calestano (PR), campo del 62° </a:t>
            </a:r>
            <a:r>
              <a:rPr lang="it-IT" dirty="0" err="1"/>
              <a:t>rgt</a:t>
            </a:r>
            <a:r>
              <a:rPr lang="it-IT" dirty="0"/>
              <a:t>. Fanteria (Sicilia), in pochi giorni 500 ammalati su 1600 soldati</a:t>
            </a:r>
          </a:p>
          <a:p>
            <a:r>
              <a:rPr lang="it-IT" dirty="0"/>
              <a:t>Diffusione del morbo a Parma</a:t>
            </a:r>
          </a:p>
          <a:p>
            <a:r>
              <a:rPr lang="it-IT" dirty="0"/>
              <a:t>A fine settembre, influenza diffusa in tutta Italia</a:t>
            </a:r>
          </a:p>
          <a:p>
            <a:r>
              <a:rPr lang="it-IT" dirty="0"/>
              <a:t>Ai primi di ottobre coscienza del diffondersi di un male «devastante e feroce»</a:t>
            </a:r>
          </a:p>
          <a:p>
            <a:r>
              <a:rPr lang="it-IT" dirty="0"/>
              <a:t>Sgomento degli anatomo-patologi</a:t>
            </a:r>
          </a:p>
          <a:p>
            <a:r>
              <a:rPr lang="it-IT" dirty="0"/>
              <a:t>«A dire il vero non solo tra i volgo, ma anche nella classe medica si credette alla possibilità che l’attuale epidemia fosse una vera e propria peste» 	</a:t>
            </a:r>
            <a:r>
              <a:rPr lang="it-IT" sz="2000" dirty="0"/>
              <a:t>										</a:t>
            </a:r>
          </a:p>
          <a:p>
            <a:pPr marL="3657600" lvl="8" indent="0">
              <a:buNone/>
            </a:pPr>
            <a:r>
              <a:rPr lang="it-IT" sz="2000" dirty="0"/>
              <a:t>                                                                                         (</a:t>
            </a:r>
            <a:r>
              <a:rPr lang="it-IT" sz="2000" dirty="0" err="1"/>
              <a:t>Tognotti</a:t>
            </a:r>
            <a:r>
              <a:rPr lang="it-IT" sz="2000" dirty="0"/>
              <a:t>)</a:t>
            </a:r>
          </a:p>
          <a:p>
            <a:pPr marL="0" indent="0">
              <a:buNone/>
            </a:pPr>
            <a:endParaRPr lang="it-IT" sz="2000" dirty="0"/>
          </a:p>
        </p:txBody>
      </p:sp>
    </p:spTree>
    <p:extLst>
      <p:ext uri="{BB962C8B-B14F-4D97-AF65-F5344CB8AC3E}">
        <p14:creationId xmlns:p14="http://schemas.microsoft.com/office/powerpoint/2010/main" val="3839298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886E7E9-10BE-42DB-9582-158EAA3A1EB4}"/>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La seconda ondata</a:t>
            </a:r>
          </a:p>
        </p:txBody>
      </p:sp>
      <p:sp>
        <p:nvSpPr>
          <p:cNvPr id="3" name="Segnaposto contenuto 2">
            <a:extLst>
              <a:ext uri="{FF2B5EF4-FFF2-40B4-BE49-F238E27FC236}">
                <a16:creationId xmlns:a16="http://schemas.microsoft.com/office/drawing/2014/main" id="{55D98417-B6A7-4E67-A301-69BD6A3B2374}"/>
              </a:ext>
            </a:extLst>
          </p:cNvPr>
          <p:cNvSpPr>
            <a:spLocks noGrp="1"/>
          </p:cNvSpPr>
          <p:nvPr>
            <p:ph idx="1"/>
          </p:nvPr>
        </p:nvSpPr>
        <p:spPr>
          <a:xfrm>
            <a:off x="838200" y="2438400"/>
            <a:ext cx="10515600" cy="3738562"/>
          </a:xfrm>
        </p:spPr>
        <p:txBody>
          <a:bodyPr>
            <a:normAutofit/>
          </a:bodyPr>
          <a:lstStyle/>
          <a:p>
            <a:r>
              <a:rPr lang="it-IT" sz="2600"/>
              <a:t>Incertezza medica sulla natura della malattia</a:t>
            </a:r>
          </a:p>
          <a:p>
            <a:r>
              <a:rPr lang="it-IT" sz="2600"/>
              <a:t>Confusione nell’uso dei termini medici</a:t>
            </a:r>
          </a:p>
          <a:p>
            <a:r>
              <a:rPr lang="it-IT" sz="2600"/>
              <a:t>Ipotesi fantasiose sulla sua origine</a:t>
            </a:r>
          </a:p>
          <a:p>
            <a:endParaRPr lang="it-IT" sz="2600"/>
          </a:p>
          <a:p>
            <a:r>
              <a:rPr lang="it-IT" sz="2600"/>
              <a:t>Fievre de Parma, febbre delle Fiandre, malattia bolscevica, febbre di Bombay, febbre di Singapore, soldato di Napoli, febbre dei tre giorni, febbre delle trincee, malattia spagnuola</a:t>
            </a:r>
          </a:p>
          <a:p>
            <a:r>
              <a:rPr lang="it-IT" sz="2600"/>
              <a:t>Dibattito su continuità o meno con la patologia manifestatasi in primavera   </a:t>
            </a:r>
          </a:p>
        </p:txBody>
      </p:sp>
    </p:spTree>
    <p:extLst>
      <p:ext uri="{BB962C8B-B14F-4D97-AF65-F5344CB8AC3E}">
        <p14:creationId xmlns:p14="http://schemas.microsoft.com/office/powerpoint/2010/main" val="3056046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E715DD8-D4B1-4B80-9926-DE64D90AFE9A}"/>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a:solidFill>
                  <a:srgbClr val="FFFFFF"/>
                </a:solidFill>
              </a:rPr>
              <a:t>La seconda ondata</a:t>
            </a:r>
          </a:p>
        </p:txBody>
      </p:sp>
      <p:graphicFrame>
        <p:nvGraphicFramePr>
          <p:cNvPr id="4" name="Diagramma 3">
            <a:extLst>
              <a:ext uri="{FF2B5EF4-FFF2-40B4-BE49-F238E27FC236}">
                <a16:creationId xmlns:a16="http://schemas.microsoft.com/office/drawing/2014/main" id="{C92C354E-FC31-4D18-AD85-5CB3065FC7BD}"/>
              </a:ext>
            </a:extLst>
          </p:cNvPr>
          <p:cNvGraphicFramePr/>
          <p:nvPr>
            <p:extLst>
              <p:ext uri="{D42A27DB-BD31-4B8C-83A1-F6EECF244321}">
                <p14:modId xmlns:p14="http://schemas.microsoft.com/office/powerpoint/2010/main" val="78708704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8768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8F29907-9650-43D1-B432-A5A27FC2D381}"/>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La seconda ondata</a:t>
            </a:r>
          </a:p>
        </p:txBody>
      </p:sp>
      <p:sp>
        <p:nvSpPr>
          <p:cNvPr id="3" name="Segnaposto contenuto 2">
            <a:extLst>
              <a:ext uri="{FF2B5EF4-FFF2-40B4-BE49-F238E27FC236}">
                <a16:creationId xmlns:a16="http://schemas.microsoft.com/office/drawing/2014/main" id="{78EA666D-1E8E-4119-9A67-1F2C7F973DE3}"/>
              </a:ext>
            </a:extLst>
          </p:cNvPr>
          <p:cNvSpPr>
            <a:spLocks noGrp="1"/>
          </p:cNvSpPr>
          <p:nvPr>
            <p:ph idx="1"/>
          </p:nvPr>
        </p:nvSpPr>
        <p:spPr>
          <a:xfrm>
            <a:off x="838200" y="2438400"/>
            <a:ext cx="10515600" cy="3738562"/>
          </a:xfrm>
        </p:spPr>
        <p:txBody>
          <a:bodyPr>
            <a:normAutofit/>
          </a:bodyPr>
          <a:lstStyle/>
          <a:p>
            <a:pPr marL="0" indent="0">
              <a:buNone/>
            </a:pPr>
            <a:r>
              <a:rPr lang="it-IT" sz="2600"/>
              <a:t>«Non intendo porre un assioma, ma azzardo semplicemente un’ipotesi: chi ci assicura che le migliaia e migliaia di cadaveri, in parte insepolti, che sono disseminati nei campi di battaglia di tutta Europa non abbiano la loro influenza sulla virulenza del germe di questa epidemia? Vi è inoltre una notevolissima importazione di altri popoli, di truppe di colore, ecc. e anche questo va considerato». </a:t>
            </a:r>
          </a:p>
          <a:p>
            <a:pPr marL="0" indent="0">
              <a:buNone/>
            </a:pPr>
            <a:endParaRPr lang="it-IT" sz="2600"/>
          </a:p>
          <a:p>
            <a:pPr marL="0" indent="0">
              <a:buNone/>
            </a:pPr>
            <a:r>
              <a:rPr lang="it-IT" sz="2600"/>
              <a:t>		Col. Tommaso Rossini, direttore Sanità militare Bologna </a:t>
            </a:r>
          </a:p>
        </p:txBody>
      </p:sp>
    </p:spTree>
    <p:extLst>
      <p:ext uri="{BB962C8B-B14F-4D97-AF65-F5344CB8AC3E}">
        <p14:creationId xmlns:p14="http://schemas.microsoft.com/office/powerpoint/2010/main" val="3014448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specchio&#10;&#10;Descrizione generata automaticamente">
            <a:extLst>
              <a:ext uri="{FF2B5EF4-FFF2-40B4-BE49-F238E27FC236}">
                <a16:creationId xmlns:a16="http://schemas.microsoft.com/office/drawing/2014/main" id="{58C72774-4706-4B5C-BED4-A409D41B1D87}"/>
              </a:ext>
            </a:extLst>
          </p:cNvPr>
          <p:cNvPicPr>
            <a:picLocks noChangeAspect="1"/>
          </p:cNvPicPr>
          <p:nvPr/>
        </p:nvPicPr>
        <p:blipFill rotWithShape="1">
          <a:blip r:embed="rId3">
            <a:extLst>
              <a:ext uri="{28A0092B-C50C-407E-A947-70E740481C1C}">
                <a14:useLocalDpi xmlns:a14="http://schemas.microsoft.com/office/drawing/2010/main" val="0"/>
              </a:ext>
            </a:extLst>
          </a:blip>
          <a:srcRect r="5621"/>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8953511-2613-4E75-8A10-11D319E574C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Contromisure, rimedi e problemi</a:t>
            </a:r>
            <a:endParaRPr lang="en-US" sz="4800" dirty="0"/>
          </a:p>
        </p:txBody>
      </p:sp>
      <p:sp>
        <p:nvSpPr>
          <p:cNvPr id="3" name="Segnaposto contenuto 2">
            <a:extLst>
              <a:ext uri="{FF2B5EF4-FFF2-40B4-BE49-F238E27FC236}">
                <a16:creationId xmlns:a16="http://schemas.microsoft.com/office/drawing/2014/main" id="{B1682E60-6728-4CAB-8B63-3EAB7A91B511}"/>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br>
              <a:rPr lang="en-US" sz="2000"/>
            </a:br>
            <a:endParaRPr lang="en-US" sz="200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23049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59542FC-DAC2-42D3-BE53-379FFF75DF3A}"/>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Contromisure e problemi</a:t>
            </a:r>
          </a:p>
        </p:txBody>
      </p:sp>
      <p:sp>
        <p:nvSpPr>
          <p:cNvPr id="3" name="Segnaposto contenuto 2">
            <a:extLst>
              <a:ext uri="{FF2B5EF4-FFF2-40B4-BE49-F238E27FC236}">
                <a16:creationId xmlns:a16="http://schemas.microsoft.com/office/drawing/2014/main" id="{DF0F9F0E-4BB0-41A6-B283-B3361F4142EE}"/>
              </a:ext>
            </a:extLst>
          </p:cNvPr>
          <p:cNvSpPr>
            <a:spLocks noGrp="1"/>
          </p:cNvSpPr>
          <p:nvPr>
            <p:ph idx="1"/>
          </p:nvPr>
        </p:nvSpPr>
        <p:spPr>
          <a:xfrm>
            <a:off x="838200" y="2438400"/>
            <a:ext cx="10515600" cy="3738562"/>
          </a:xfrm>
        </p:spPr>
        <p:txBody>
          <a:bodyPr>
            <a:normAutofit/>
          </a:bodyPr>
          <a:lstStyle/>
          <a:p>
            <a:r>
              <a:rPr lang="it-IT" dirty="0"/>
              <a:t>Quarantene, contumacie, cordoni sanitari terrestri e marittimi</a:t>
            </a:r>
          </a:p>
          <a:p>
            <a:r>
              <a:rPr lang="it-IT" dirty="0"/>
              <a:t>Difficile ogni tentativo di interrompere i contatti tra malati e sani: guerra 	</a:t>
            </a:r>
          </a:p>
          <a:p>
            <a:pPr lvl="1"/>
            <a:r>
              <a:rPr lang="it-IT" sz="2800" dirty="0"/>
              <a:t>Rientri dal fronte</a:t>
            </a:r>
          </a:p>
          <a:p>
            <a:pPr lvl="1"/>
            <a:r>
              <a:rPr lang="it-IT" sz="2800" dirty="0"/>
              <a:t>Movimento di uomini e mezzi</a:t>
            </a:r>
          </a:p>
          <a:p>
            <a:pPr lvl="1"/>
            <a:r>
              <a:rPr lang="it-IT" sz="2800" dirty="0"/>
              <a:t>Spostamento malati agli ospedali di retrovia</a:t>
            </a:r>
          </a:p>
          <a:p>
            <a:pPr lvl="1"/>
            <a:r>
              <a:rPr lang="it-IT" sz="2800" dirty="0"/>
              <a:t>Andirivieni nelle città</a:t>
            </a:r>
          </a:p>
          <a:p>
            <a:pPr lvl="1"/>
            <a:r>
              <a:rPr lang="it-IT" sz="2800" dirty="0"/>
              <a:t>Nuova mobilità delle donne </a:t>
            </a:r>
          </a:p>
        </p:txBody>
      </p:sp>
    </p:spTree>
    <p:extLst>
      <p:ext uri="{BB962C8B-B14F-4D97-AF65-F5344CB8AC3E}">
        <p14:creationId xmlns:p14="http://schemas.microsoft.com/office/powerpoint/2010/main" val="2386533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098BD8F-5E37-4AEC-94B6-8ED04F193E51}"/>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Contromisure e problemi</a:t>
            </a:r>
          </a:p>
        </p:txBody>
      </p:sp>
      <p:sp>
        <p:nvSpPr>
          <p:cNvPr id="3" name="Segnaposto contenuto 2">
            <a:extLst>
              <a:ext uri="{FF2B5EF4-FFF2-40B4-BE49-F238E27FC236}">
                <a16:creationId xmlns:a16="http://schemas.microsoft.com/office/drawing/2014/main" id="{55FD0978-944A-49D3-9F11-297CF19AD342}"/>
              </a:ext>
            </a:extLst>
          </p:cNvPr>
          <p:cNvSpPr>
            <a:spLocks noGrp="1"/>
          </p:cNvSpPr>
          <p:nvPr>
            <p:ph idx="1"/>
          </p:nvPr>
        </p:nvSpPr>
        <p:spPr>
          <a:xfrm>
            <a:off x="838200" y="2438400"/>
            <a:ext cx="10515600" cy="3738562"/>
          </a:xfrm>
        </p:spPr>
        <p:txBody>
          <a:bodyPr>
            <a:normAutofit/>
          </a:bodyPr>
          <a:lstStyle/>
          <a:p>
            <a:r>
              <a:rPr lang="it-IT" sz="2600"/>
              <a:t>Identificazione e denuncia focolai</a:t>
            </a:r>
          </a:p>
          <a:p>
            <a:r>
              <a:rPr lang="it-IT" sz="2600"/>
              <a:t>Evitare assembramenti e vigilare su comunità (caserme, collegi, scuole, convitti)</a:t>
            </a:r>
          </a:p>
          <a:p>
            <a:r>
              <a:rPr lang="it-IT" sz="2600"/>
              <a:t>Evitare abbracci, baci, strette di mano</a:t>
            </a:r>
          </a:p>
          <a:p>
            <a:r>
              <a:rPr lang="it-IT" sz="2600"/>
              <a:t>Lavare bene le mani con acqua e sapone</a:t>
            </a:r>
          </a:p>
          <a:p>
            <a:r>
              <a:rPr lang="it-IT" sz="2600"/>
              <a:t>Chiusura di asili, scuole, università, chiese, teatri, sospensione di riunioni pubbliche </a:t>
            </a:r>
          </a:p>
          <a:p>
            <a:r>
              <a:rPr lang="it-IT" sz="2600"/>
              <a:t>Particolare attenzione agli uffici pubblici </a:t>
            </a:r>
          </a:p>
          <a:p>
            <a:endParaRPr lang="it-IT" sz="2600"/>
          </a:p>
        </p:txBody>
      </p:sp>
    </p:spTree>
    <p:extLst>
      <p:ext uri="{BB962C8B-B14F-4D97-AF65-F5344CB8AC3E}">
        <p14:creationId xmlns:p14="http://schemas.microsoft.com/office/powerpoint/2010/main" val="682291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786A7E1-3A2F-43A7-AF6C-8242453E0A36}"/>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Contromisure e problemi</a:t>
            </a:r>
          </a:p>
        </p:txBody>
      </p:sp>
      <p:sp>
        <p:nvSpPr>
          <p:cNvPr id="3" name="Segnaposto contenuto 2">
            <a:extLst>
              <a:ext uri="{FF2B5EF4-FFF2-40B4-BE49-F238E27FC236}">
                <a16:creationId xmlns:a16="http://schemas.microsoft.com/office/drawing/2014/main" id="{9BEDD1BB-4F0A-4FCD-AF82-305AF11810AA}"/>
              </a:ext>
            </a:extLst>
          </p:cNvPr>
          <p:cNvSpPr>
            <a:spLocks noGrp="1"/>
          </p:cNvSpPr>
          <p:nvPr>
            <p:ph idx="1"/>
          </p:nvPr>
        </p:nvSpPr>
        <p:spPr>
          <a:xfrm>
            <a:off x="838200" y="2438400"/>
            <a:ext cx="10515600" cy="3738562"/>
          </a:xfrm>
        </p:spPr>
        <p:txBody>
          <a:bodyPr>
            <a:normAutofit/>
          </a:bodyPr>
          <a:lstStyle/>
          <a:p>
            <a:r>
              <a:rPr lang="it-IT" sz="3200" dirty="0"/>
              <a:t>Proibite le visite agli ammalati</a:t>
            </a:r>
          </a:p>
          <a:p>
            <a:r>
              <a:rPr lang="it-IT" sz="3200" dirty="0"/>
              <a:t>Sconsigliati viaggi in treno</a:t>
            </a:r>
          </a:p>
          <a:p>
            <a:r>
              <a:rPr lang="it-IT" sz="3200" dirty="0"/>
              <a:t>Vietati i funerali</a:t>
            </a:r>
          </a:p>
          <a:p>
            <a:r>
              <a:rPr lang="it-IT" sz="3200" dirty="0"/>
              <a:t>Sospensione di fiere e mercati</a:t>
            </a:r>
          </a:p>
          <a:p>
            <a:r>
              <a:rPr lang="it-IT" sz="3200" dirty="0"/>
              <a:t>Ritardi e tempi diversi di intervento</a:t>
            </a:r>
          </a:p>
        </p:txBody>
      </p:sp>
    </p:spTree>
    <p:extLst>
      <p:ext uri="{BB962C8B-B14F-4D97-AF65-F5344CB8AC3E}">
        <p14:creationId xmlns:p14="http://schemas.microsoft.com/office/powerpoint/2010/main" val="3469715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8917C25-6720-43D9-B59F-3A679A3A0C00}"/>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Una definizione</a:t>
            </a:r>
          </a:p>
        </p:txBody>
      </p:sp>
      <p:sp>
        <p:nvSpPr>
          <p:cNvPr id="3" name="Segnaposto contenuto 2">
            <a:extLst>
              <a:ext uri="{FF2B5EF4-FFF2-40B4-BE49-F238E27FC236}">
                <a16:creationId xmlns:a16="http://schemas.microsoft.com/office/drawing/2014/main" id="{7008F99D-21A0-4C48-9A8E-BF56C44C6E22}"/>
              </a:ext>
            </a:extLst>
          </p:cNvPr>
          <p:cNvSpPr>
            <a:spLocks noGrp="1"/>
          </p:cNvSpPr>
          <p:nvPr>
            <p:ph idx="1"/>
          </p:nvPr>
        </p:nvSpPr>
        <p:spPr>
          <a:xfrm>
            <a:off x="838200" y="2438400"/>
            <a:ext cx="10515600" cy="3738562"/>
          </a:xfrm>
        </p:spPr>
        <p:txBody>
          <a:bodyPr>
            <a:normAutofit/>
          </a:bodyPr>
          <a:lstStyle/>
          <a:p>
            <a:pPr marL="0" indent="0">
              <a:buNone/>
            </a:pPr>
            <a:r>
              <a:rPr lang="it-IT" sz="2600" b="1"/>
              <a:t>pandemìa</a:t>
            </a:r>
            <a:r>
              <a:rPr lang="it-IT" sz="2600"/>
              <a:t> s. f. [rifacimento di </a:t>
            </a:r>
            <a:r>
              <a:rPr lang="it-IT" sz="2600" i="1"/>
              <a:t>epidemia</a:t>
            </a:r>
            <a:r>
              <a:rPr lang="it-IT" sz="2600"/>
              <a:t> secondo l’agg. gr. πανδήμιος «di tutto il popolo» (v. pandemio)]. – Epidemia con tendenza a diffondersi ovunque, cioè a invadere rapidamente vastissimi territorî e continenti: </a:t>
            </a:r>
            <a:r>
              <a:rPr lang="it-IT" sz="2600" i="1"/>
              <a:t>p</a:t>
            </a:r>
            <a:r>
              <a:rPr lang="it-IT" sz="2600"/>
              <a:t>. </a:t>
            </a:r>
            <a:r>
              <a:rPr lang="it-IT" sz="2600" i="1"/>
              <a:t>influenzale</a:t>
            </a:r>
            <a:r>
              <a:rPr lang="it-IT" sz="2600"/>
              <a:t>, </a:t>
            </a:r>
            <a:r>
              <a:rPr lang="it-IT" sz="2600" i="1"/>
              <a:t>p</a:t>
            </a:r>
            <a:r>
              <a:rPr lang="it-IT" sz="2600"/>
              <a:t>. </a:t>
            </a:r>
            <a:r>
              <a:rPr lang="it-IT" sz="2600" i="1"/>
              <a:t>vaiolosa</a:t>
            </a:r>
            <a:r>
              <a:rPr lang="it-IT" sz="2600"/>
              <a:t>.</a:t>
            </a:r>
          </a:p>
          <a:p>
            <a:endParaRPr lang="it-IT" sz="2600"/>
          </a:p>
          <a:p>
            <a:pPr marL="0" indent="0">
              <a:buNone/>
            </a:pPr>
            <a:r>
              <a:rPr lang="it-IT" sz="2600"/>
              <a:t>			http://www.treccani.it/vocabolario/pandemia/</a:t>
            </a:r>
          </a:p>
        </p:txBody>
      </p:sp>
    </p:spTree>
    <p:extLst>
      <p:ext uri="{BB962C8B-B14F-4D97-AF65-F5344CB8AC3E}">
        <p14:creationId xmlns:p14="http://schemas.microsoft.com/office/powerpoint/2010/main" val="2190144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CE3A55A-0ED8-41DA-8C83-7A00D8A8DF80}"/>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Contromisure e problemi</a:t>
            </a:r>
          </a:p>
        </p:txBody>
      </p:sp>
      <p:sp>
        <p:nvSpPr>
          <p:cNvPr id="3" name="Segnaposto contenuto 2">
            <a:extLst>
              <a:ext uri="{FF2B5EF4-FFF2-40B4-BE49-F238E27FC236}">
                <a16:creationId xmlns:a16="http://schemas.microsoft.com/office/drawing/2014/main" id="{C5C70695-8686-4F53-91DE-ACAF5CEE27BA}"/>
              </a:ext>
            </a:extLst>
          </p:cNvPr>
          <p:cNvSpPr>
            <a:spLocks noGrp="1"/>
          </p:cNvSpPr>
          <p:nvPr>
            <p:ph idx="1"/>
          </p:nvPr>
        </p:nvSpPr>
        <p:spPr>
          <a:xfrm>
            <a:off x="618978" y="2055813"/>
            <a:ext cx="10734822" cy="4437062"/>
          </a:xfrm>
        </p:spPr>
        <p:txBody>
          <a:bodyPr>
            <a:normAutofit/>
          </a:bodyPr>
          <a:lstStyle/>
          <a:p>
            <a:r>
              <a:rPr lang="it-IT" dirty="0"/>
              <a:t>Ossessione della disinfezione</a:t>
            </a:r>
          </a:p>
          <a:p>
            <a:r>
              <a:rPr lang="it-IT" dirty="0"/>
              <a:t>Disinfezione e sterilizzazione in Italia chiave della prevenzione</a:t>
            </a:r>
          </a:p>
          <a:p>
            <a:r>
              <a:rPr lang="it-IT" dirty="0"/>
              <a:t>Messe all’opera squadre di operai e prigionieri</a:t>
            </a:r>
          </a:p>
          <a:p>
            <a:r>
              <a:rPr lang="it-IT" dirty="0"/>
              <a:t>Misure di distanziamento sociale largamente inapplicate</a:t>
            </a:r>
          </a:p>
          <a:p>
            <a:r>
              <a:rPr lang="it-IT" dirty="0"/>
              <a:t>Mancanza di farmacisti, difficoltà di trovare medicinali</a:t>
            </a:r>
          </a:p>
          <a:p>
            <a:r>
              <a:rPr lang="it-IT" dirty="0"/>
              <a:t>Sfiducia nella medicina ufficiale</a:t>
            </a:r>
          </a:p>
          <a:p>
            <a:r>
              <a:rPr lang="it-IT" dirty="0"/>
              <a:t>Organi di stampa divulgano ricette, terapie</a:t>
            </a:r>
          </a:p>
          <a:p>
            <a:r>
              <a:rPr lang="it-IT" dirty="0"/>
              <a:t>Esplosione di rimedi, pozioni, sieri, disinfettanti, pastiglie, </a:t>
            </a:r>
            <a:r>
              <a:rPr lang="it-IT" dirty="0" err="1"/>
              <a:t>coluttori</a:t>
            </a:r>
            <a:r>
              <a:rPr lang="it-IT" dirty="0"/>
              <a:t> ecc.</a:t>
            </a:r>
          </a:p>
          <a:p>
            <a:endParaRPr lang="it-IT" sz="1400" dirty="0"/>
          </a:p>
        </p:txBody>
      </p:sp>
    </p:spTree>
    <p:extLst>
      <p:ext uri="{BB962C8B-B14F-4D97-AF65-F5344CB8AC3E}">
        <p14:creationId xmlns:p14="http://schemas.microsoft.com/office/powerpoint/2010/main" val="2423936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18725BD-CA24-4065-9BF2-E34D007B4D31}"/>
              </a:ext>
            </a:extLst>
          </p:cNvPr>
          <p:cNvSpPr>
            <a:spLocks noGrp="1"/>
          </p:cNvSpPr>
          <p:nvPr>
            <p:ph type="title"/>
          </p:nvPr>
        </p:nvSpPr>
        <p:spPr>
          <a:xfrm>
            <a:off x="838200" y="365125"/>
            <a:ext cx="10515600" cy="1325563"/>
          </a:xfrm>
        </p:spPr>
        <p:txBody>
          <a:bodyPr>
            <a:normAutofit/>
          </a:bodyPr>
          <a:lstStyle/>
          <a:p>
            <a:endParaRPr lang="it-IT" sz="4600">
              <a:solidFill>
                <a:srgbClr val="FFFFFF"/>
              </a:solidFill>
            </a:endParaRPr>
          </a:p>
        </p:txBody>
      </p:sp>
      <p:sp>
        <p:nvSpPr>
          <p:cNvPr id="3" name="Segnaposto contenuto 2">
            <a:extLst>
              <a:ext uri="{FF2B5EF4-FFF2-40B4-BE49-F238E27FC236}">
                <a16:creationId xmlns:a16="http://schemas.microsoft.com/office/drawing/2014/main" id="{8DFFC2C5-FFB9-489F-975E-3D8B08F24A85}"/>
              </a:ext>
            </a:extLst>
          </p:cNvPr>
          <p:cNvSpPr>
            <a:spLocks noGrp="1"/>
          </p:cNvSpPr>
          <p:nvPr>
            <p:ph idx="1"/>
          </p:nvPr>
        </p:nvSpPr>
        <p:spPr>
          <a:xfrm>
            <a:off x="838200" y="2438400"/>
            <a:ext cx="10515600" cy="3738562"/>
          </a:xfrm>
        </p:spPr>
        <p:txBody>
          <a:bodyPr>
            <a:normAutofit/>
          </a:bodyPr>
          <a:lstStyle/>
          <a:p>
            <a:pPr marL="0" indent="0">
              <a:buNone/>
            </a:pPr>
            <a:r>
              <a:rPr lang="it-IT" sz="3600" dirty="0"/>
              <a:t>«Tutti chiedevano disinfettanti. Ben presto l’enorme richiesta portò all’esaurimento delle scorte e a un fortissimo aumento dei prezzi, tanto che in molti centri si chiese che fossero calmierati». </a:t>
            </a:r>
          </a:p>
          <a:p>
            <a:pPr marL="0" indent="0">
              <a:buNone/>
            </a:pPr>
            <a:r>
              <a:rPr lang="it-IT" sz="2600" dirty="0"/>
              <a:t>									(</a:t>
            </a:r>
            <a:r>
              <a:rPr lang="it-IT" sz="2600" dirty="0" err="1"/>
              <a:t>Tognotti</a:t>
            </a:r>
            <a:r>
              <a:rPr lang="it-IT" sz="2600" dirty="0"/>
              <a:t>)</a:t>
            </a:r>
          </a:p>
          <a:p>
            <a:endParaRPr lang="it-IT" sz="2600" dirty="0"/>
          </a:p>
        </p:txBody>
      </p:sp>
    </p:spTree>
    <p:extLst>
      <p:ext uri="{BB962C8B-B14F-4D97-AF65-F5344CB8AC3E}">
        <p14:creationId xmlns:p14="http://schemas.microsoft.com/office/powerpoint/2010/main" val="3859281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42F3329-B0D4-4C97-9D65-F9718ED80C0E}"/>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Intrecci</a:t>
            </a:r>
          </a:p>
        </p:txBody>
      </p:sp>
      <p:sp>
        <p:nvSpPr>
          <p:cNvPr id="3" name="Segnaposto contenuto 2">
            <a:extLst>
              <a:ext uri="{FF2B5EF4-FFF2-40B4-BE49-F238E27FC236}">
                <a16:creationId xmlns:a16="http://schemas.microsoft.com/office/drawing/2014/main" id="{77A51F19-BF8A-4BBA-B726-72A14CBEAC11}"/>
              </a:ext>
            </a:extLst>
          </p:cNvPr>
          <p:cNvSpPr>
            <a:spLocks noGrp="1"/>
          </p:cNvSpPr>
          <p:nvPr>
            <p:ph idx="1"/>
          </p:nvPr>
        </p:nvSpPr>
        <p:spPr>
          <a:xfrm>
            <a:off x="838200" y="2438400"/>
            <a:ext cx="10515600" cy="3738562"/>
          </a:xfrm>
        </p:spPr>
        <p:txBody>
          <a:bodyPr>
            <a:normAutofit/>
          </a:bodyPr>
          <a:lstStyle/>
          <a:p>
            <a:pPr marL="0" indent="0">
              <a:buNone/>
            </a:pPr>
            <a:r>
              <a:rPr lang="it-IT" sz="3200" dirty="0"/>
              <a:t>«Grandi manifestazioni di esultanza per la vittoria italiana e per la firma dell’armistizio riempivano le piazze di folla festanti: nessuno sembrava ora preoccuparsi degli affollamenti, cosa che probabilmente determinò come avvenne in tutto il mondo, una ripresa della  mortalità, che in alcuni luoghi aveva cominciato a declinare alla fine di ottobre».</a:t>
            </a:r>
          </a:p>
          <a:p>
            <a:pPr marL="0" indent="0">
              <a:buNone/>
            </a:pPr>
            <a:r>
              <a:rPr lang="it-IT" sz="3200" dirty="0"/>
              <a:t>								</a:t>
            </a:r>
            <a:r>
              <a:rPr lang="it-IT" sz="2600" dirty="0"/>
              <a:t>	(</a:t>
            </a:r>
            <a:r>
              <a:rPr lang="it-IT" sz="2600" dirty="0" err="1"/>
              <a:t>Tognotti</a:t>
            </a:r>
            <a:r>
              <a:rPr lang="it-IT" sz="2600" dirty="0"/>
              <a:t>)</a:t>
            </a:r>
          </a:p>
        </p:txBody>
      </p:sp>
    </p:spTree>
    <p:extLst>
      <p:ext uri="{BB962C8B-B14F-4D97-AF65-F5344CB8AC3E}">
        <p14:creationId xmlns:p14="http://schemas.microsoft.com/office/powerpoint/2010/main" val="502124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78E706C-108A-49EF-9A22-382E978F2E21}"/>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Trieste</a:t>
            </a:r>
          </a:p>
        </p:txBody>
      </p:sp>
      <p:sp>
        <p:nvSpPr>
          <p:cNvPr id="3" name="Segnaposto contenuto 2">
            <a:extLst>
              <a:ext uri="{FF2B5EF4-FFF2-40B4-BE49-F238E27FC236}">
                <a16:creationId xmlns:a16="http://schemas.microsoft.com/office/drawing/2014/main" id="{6232A60B-9642-4F3B-B516-E76F8FF7B49C}"/>
              </a:ext>
            </a:extLst>
          </p:cNvPr>
          <p:cNvSpPr>
            <a:spLocks noGrp="1"/>
          </p:cNvSpPr>
          <p:nvPr>
            <p:ph idx="1"/>
          </p:nvPr>
        </p:nvSpPr>
        <p:spPr>
          <a:xfrm>
            <a:off x="838200" y="2438400"/>
            <a:ext cx="10515600" cy="3738562"/>
          </a:xfrm>
        </p:spPr>
        <p:txBody>
          <a:bodyPr>
            <a:normAutofit/>
          </a:bodyPr>
          <a:lstStyle/>
          <a:p>
            <a:r>
              <a:rPr lang="it-IT" sz="2600"/>
              <a:t>Breve periodo di gestione del Comitato di salute pubblica (30 ottobre-3 novembre 1918): grandi preoccupazioni per le condizioni sanitarie</a:t>
            </a:r>
          </a:p>
          <a:p>
            <a:r>
              <a:rPr lang="it-IT" sz="2600"/>
              <a:t>Numerosi ospedali militari, dove erano presenti anche prigionieri italiani</a:t>
            </a:r>
          </a:p>
          <a:p>
            <a:r>
              <a:rPr lang="it-IT" sz="2600"/>
              <a:t>3 novembre 1918 arrivo delle truppe italiane; istituzione del Governatorato militare della Venezia Giulia</a:t>
            </a:r>
          </a:p>
          <a:p>
            <a:r>
              <a:rPr lang="it-IT" sz="2600"/>
              <a:t>Afflusso di prigionieri italiani ammassati nel porto  </a:t>
            </a:r>
          </a:p>
          <a:p>
            <a:r>
              <a:rPr lang="it-IT" sz="2600"/>
              <a:t>Grande mortalità tra i  prigionieri italiani (1235-3000 †)</a:t>
            </a:r>
          </a:p>
        </p:txBody>
      </p:sp>
    </p:spTree>
    <p:extLst>
      <p:ext uri="{BB962C8B-B14F-4D97-AF65-F5344CB8AC3E}">
        <p14:creationId xmlns:p14="http://schemas.microsoft.com/office/powerpoint/2010/main" val="3431717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62E940A-396B-4749-BADD-1EC639707E0F}"/>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Trieste</a:t>
            </a:r>
          </a:p>
        </p:txBody>
      </p:sp>
      <p:sp>
        <p:nvSpPr>
          <p:cNvPr id="3" name="Segnaposto contenuto 2">
            <a:extLst>
              <a:ext uri="{FF2B5EF4-FFF2-40B4-BE49-F238E27FC236}">
                <a16:creationId xmlns:a16="http://schemas.microsoft.com/office/drawing/2014/main" id="{9125346C-784A-49F2-8C25-BFE9C1445654}"/>
              </a:ext>
            </a:extLst>
          </p:cNvPr>
          <p:cNvSpPr>
            <a:spLocks noGrp="1"/>
          </p:cNvSpPr>
          <p:nvPr>
            <p:ph idx="1"/>
          </p:nvPr>
        </p:nvSpPr>
        <p:spPr>
          <a:xfrm>
            <a:off x="838200" y="2438400"/>
            <a:ext cx="10515600" cy="3738562"/>
          </a:xfrm>
        </p:spPr>
        <p:txBody>
          <a:bodyPr>
            <a:normAutofit/>
          </a:bodyPr>
          <a:lstStyle/>
          <a:p>
            <a:pPr marL="0" indent="0">
              <a:buNone/>
            </a:pPr>
            <a:r>
              <a:rPr lang="it-IT" sz="2400"/>
              <a:t>«La città è colpita in pieno; famiglie intere ammalate di ‘spagnola’; ce l’hanno i soldati, i prigionieri che confluiscono al Puntofranco. Di fuori, per le strade è tutta una festa: ma nelle case bisognerebbe vedere: scene strazianti, desolazione. […] La denutrizione e l’esaurimento hanno preparato il campo per un cimitero».</a:t>
            </a:r>
          </a:p>
          <a:p>
            <a:pPr marL="0" indent="0">
              <a:buNone/>
            </a:pPr>
            <a:endParaRPr lang="it-IT" sz="2400"/>
          </a:p>
          <a:p>
            <a:pPr marL="0" indent="0">
              <a:buNone/>
            </a:pPr>
            <a:r>
              <a:rPr lang="it-IT" sz="2400"/>
              <a:t>							G. Stuparich, </a:t>
            </a:r>
            <a:r>
              <a:rPr lang="it-IT" sz="2400" i="1"/>
              <a:t>Ritorneranno</a:t>
            </a:r>
          </a:p>
          <a:p>
            <a:endParaRPr lang="it-IT" sz="2400"/>
          </a:p>
          <a:p>
            <a:pPr marL="0" indent="0">
              <a:buNone/>
            </a:pPr>
            <a:r>
              <a:rPr lang="it-IT" sz="2400"/>
              <a:t> </a:t>
            </a:r>
          </a:p>
        </p:txBody>
      </p:sp>
    </p:spTree>
    <p:extLst>
      <p:ext uri="{BB962C8B-B14F-4D97-AF65-F5344CB8AC3E}">
        <p14:creationId xmlns:p14="http://schemas.microsoft.com/office/powerpoint/2010/main" val="2010459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09A6C3B-4C6F-417F-9A6E-936CC3197A26}"/>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Trieste</a:t>
            </a:r>
          </a:p>
        </p:txBody>
      </p:sp>
      <p:sp>
        <p:nvSpPr>
          <p:cNvPr id="3" name="Segnaposto contenuto 2">
            <a:extLst>
              <a:ext uri="{FF2B5EF4-FFF2-40B4-BE49-F238E27FC236}">
                <a16:creationId xmlns:a16="http://schemas.microsoft.com/office/drawing/2014/main" id="{0844B69E-CE42-4F5B-9B6B-C55B22EBB5AB}"/>
              </a:ext>
            </a:extLst>
          </p:cNvPr>
          <p:cNvSpPr>
            <a:spLocks noGrp="1"/>
          </p:cNvSpPr>
          <p:nvPr>
            <p:ph idx="1"/>
          </p:nvPr>
        </p:nvSpPr>
        <p:spPr>
          <a:xfrm>
            <a:off x="838200" y="2438400"/>
            <a:ext cx="10515600" cy="3738562"/>
          </a:xfrm>
        </p:spPr>
        <p:txBody>
          <a:bodyPr>
            <a:normAutofit/>
          </a:bodyPr>
          <a:lstStyle/>
          <a:p>
            <a:pPr marL="0" indent="0">
              <a:buNone/>
            </a:pPr>
            <a:r>
              <a:rPr lang="it-IT" dirty="0"/>
              <a:t>«Nel mese di settembre 1918 furono 38 i casi di morte registrati sotto la voce ‘</a:t>
            </a:r>
            <a:r>
              <a:rPr lang="it-IT" dirty="0" err="1"/>
              <a:t>Grippe</a:t>
            </a:r>
            <a:r>
              <a:rPr lang="it-IT" dirty="0"/>
              <a:t> e influenza’; questi salirono a 321 nel mese di ottobre quando l’epidemia segnò il suo apice; nei due mesi successivi si registrarono invece rispettivamente 208 e 158 decessi attribuiti a tale male. L’epidemia rallentò decisamente nell’anno successivo per esaurirsi in primavera». </a:t>
            </a:r>
          </a:p>
          <a:p>
            <a:pPr marL="0" indent="0">
              <a:buNone/>
            </a:pPr>
            <a:endParaRPr lang="it-IT" sz="2400" dirty="0"/>
          </a:p>
          <a:p>
            <a:pPr marL="0" indent="0">
              <a:buNone/>
            </a:pPr>
            <a:r>
              <a:rPr lang="it-IT" sz="1800" dirty="0"/>
              <a:t>F. Todero, </a:t>
            </a:r>
            <a:r>
              <a:rPr lang="it-IT" sz="1800" i="1" dirty="0"/>
              <a:t>«Come gli eroi di Sparta»: il culto del volontario caduto e la memoria della Grande guerra nella Venezia Giulia (1918-1929)</a:t>
            </a:r>
            <a:r>
              <a:rPr lang="it-IT" sz="1800" dirty="0"/>
              <a:t>, in </a:t>
            </a:r>
            <a:r>
              <a:rPr lang="it-IT" sz="1800" i="1" dirty="0"/>
              <a:t>«Si </a:t>
            </a:r>
            <a:r>
              <a:rPr lang="it-IT" sz="1800" i="1" dirty="0" err="1"/>
              <a:t>scopron</a:t>
            </a:r>
            <a:r>
              <a:rPr lang="it-IT" sz="1800" i="1" dirty="0"/>
              <a:t> le tombe». Ricordare, commemorare, evocare i caduti della Grande guerra</a:t>
            </a:r>
            <a:r>
              <a:rPr lang="it-IT" sz="1800" dirty="0"/>
              <a:t>, a c. di F. Todero, L.G. Manenti, </a:t>
            </a:r>
            <a:r>
              <a:rPr lang="it-IT" sz="1800" dirty="0" err="1"/>
              <a:t>Irsrec</a:t>
            </a:r>
            <a:r>
              <a:rPr lang="it-IT" sz="1800" dirty="0"/>
              <a:t> FVG, Trieste 2018  </a:t>
            </a:r>
          </a:p>
        </p:txBody>
      </p:sp>
    </p:spTree>
    <p:extLst>
      <p:ext uri="{BB962C8B-B14F-4D97-AF65-F5344CB8AC3E}">
        <p14:creationId xmlns:p14="http://schemas.microsoft.com/office/powerpoint/2010/main" val="1180833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636E4F-2AA1-47A1-BBEC-3D21FBD53274}"/>
              </a:ext>
            </a:extLst>
          </p:cNvPr>
          <p:cNvSpPr>
            <a:spLocks noGrp="1"/>
          </p:cNvSpPr>
          <p:nvPr>
            <p:ph type="title"/>
          </p:nvPr>
        </p:nvSpPr>
        <p:spPr/>
        <p:txBody>
          <a:bodyPr>
            <a:normAutofit/>
          </a:bodyPr>
          <a:lstStyle/>
          <a:p>
            <a:r>
              <a:rPr lang="it-IT" dirty="0"/>
              <a:t>Trieste 1918 </a:t>
            </a:r>
            <a:r>
              <a:rPr lang="it-IT" sz="2200" dirty="0"/>
              <a:t>(Dati: </a:t>
            </a:r>
            <a:r>
              <a:rPr lang="it-IT" sz="2200" dirty="0" err="1"/>
              <a:t>AGCTs</a:t>
            </a:r>
            <a:r>
              <a:rPr lang="it-IT" sz="2200" dirty="0"/>
              <a:t>, Statistica, Dati demografici 1918-1920, 1918)</a:t>
            </a:r>
            <a:br>
              <a:rPr lang="it-IT" sz="2200" dirty="0"/>
            </a:br>
            <a:endParaRPr lang="it-IT" dirty="0"/>
          </a:p>
        </p:txBody>
      </p:sp>
      <p:sp>
        <p:nvSpPr>
          <p:cNvPr id="8" name="Rectangle 2">
            <a:extLst>
              <a:ext uri="{FF2B5EF4-FFF2-40B4-BE49-F238E27FC236}">
                <a16:creationId xmlns:a16="http://schemas.microsoft.com/office/drawing/2014/main" id="{8D83C9EA-516D-419A-917A-693CDACE1807}"/>
              </a:ext>
            </a:extLst>
          </p:cNvPr>
          <p:cNvSpPr>
            <a:spLocks noChangeArrowheads="1"/>
          </p:cNvSpPr>
          <p:nvPr/>
        </p:nvSpPr>
        <p:spPr bwMode="auto">
          <a:xfrm>
            <a:off x="3348037" y="26722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9" name="Oggetto 8">
            <a:extLst>
              <a:ext uri="{FF2B5EF4-FFF2-40B4-BE49-F238E27FC236}">
                <a16:creationId xmlns:a16="http://schemas.microsoft.com/office/drawing/2014/main" id="{7833F452-9856-4EE8-868B-9E93DBB5EA51}"/>
              </a:ext>
            </a:extLst>
          </p:cNvPr>
          <p:cNvGraphicFramePr>
            <a:graphicFrameLocks/>
          </p:cNvGraphicFramePr>
          <p:nvPr>
            <p:extLst>
              <p:ext uri="{D42A27DB-BD31-4B8C-83A1-F6EECF244321}">
                <p14:modId xmlns:p14="http://schemas.microsoft.com/office/powerpoint/2010/main" val="2165539064"/>
              </p:ext>
            </p:extLst>
          </p:nvPr>
        </p:nvGraphicFramePr>
        <p:xfrm>
          <a:off x="2557975" y="1690688"/>
          <a:ext cx="7076049" cy="4318777"/>
        </p:xfrm>
        <a:graphic>
          <a:graphicData uri="http://schemas.openxmlformats.org/presentationml/2006/ole">
            <mc:AlternateContent xmlns:mc="http://schemas.openxmlformats.org/markup-compatibility/2006">
              <mc:Choice xmlns:v="urn:schemas-microsoft-com:vml" Requires="v">
                <p:oleObj spid="_x0000_s1052" name="Chart" r:id="rId3" imgW="5499069" imgH="3212870" progId="Excel.Chart.8">
                  <p:embed/>
                </p:oleObj>
              </mc:Choice>
              <mc:Fallback>
                <p:oleObj name="Chart" r:id="rId3" imgW="5499069" imgH="3212870" progId="Excel.Chart.8">
                  <p:embed/>
                  <p:pic>
                    <p:nvPicPr>
                      <p:cNvPr id="5" name="Oggetto 4">
                        <a:extLst>
                          <a:ext uri="{FF2B5EF4-FFF2-40B4-BE49-F238E27FC236}">
                            <a16:creationId xmlns:a16="http://schemas.microsoft.com/office/drawing/2014/main" id="{EA81DF46-3C4E-4504-8CF1-37CAD832AF5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7975" y="1690688"/>
                        <a:ext cx="7076049" cy="4318777"/>
                      </a:xfrm>
                      <a:prstGeom prst="rect">
                        <a:avLst/>
                      </a:prstGeom>
                      <a:noFill/>
                    </p:spPr>
                  </p:pic>
                </p:oleObj>
              </mc:Fallback>
            </mc:AlternateContent>
          </a:graphicData>
        </a:graphic>
      </p:graphicFrame>
      <p:sp>
        <p:nvSpPr>
          <p:cNvPr id="10" name="Rectangle 3">
            <a:extLst>
              <a:ext uri="{FF2B5EF4-FFF2-40B4-BE49-F238E27FC236}">
                <a16:creationId xmlns:a16="http://schemas.microsoft.com/office/drawing/2014/main" id="{52220905-EC29-4AF1-9E87-98BD74535FAC}"/>
              </a:ext>
            </a:extLst>
          </p:cNvPr>
          <p:cNvSpPr>
            <a:spLocks noChangeArrowheads="1"/>
          </p:cNvSpPr>
          <p:nvPr/>
        </p:nvSpPr>
        <p:spPr bwMode="auto">
          <a:xfrm>
            <a:off x="3348037" y="58821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688655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F7E95DE-B3DB-46CC-BB74-3CF1A57A0B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5" name="Oggetto 4">
            <a:extLst>
              <a:ext uri="{FF2B5EF4-FFF2-40B4-BE49-F238E27FC236}">
                <a16:creationId xmlns:a16="http://schemas.microsoft.com/office/drawing/2014/main" id="{29EE81E1-9B64-4AB8-B4A0-F6071533513B}"/>
              </a:ext>
            </a:extLst>
          </p:cNvPr>
          <p:cNvGraphicFramePr>
            <a:graphicFrameLocks/>
          </p:cNvGraphicFramePr>
          <p:nvPr>
            <p:extLst>
              <p:ext uri="{D42A27DB-BD31-4B8C-83A1-F6EECF244321}">
                <p14:modId xmlns:p14="http://schemas.microsoft.com/office/powerpoint/2010/main" val="299697045"/>
              </p:ext>
            </p:extLst>
          </p:nvPr>
        </p:nvGraphicFramePr>
        <p:xfrm>
          <a:off x="2475914" y="2055812"/>
          <a:ext cx="6991643" cy="4232438"/>
        </p:xfrm>
        <a:graphic>
          <a:graphicData uri="http://schemas.openxmlformats.org/presentationml/2006/ole">
            <mc:AlternateContent xmlns:mc="http://schemas.openxmlformats.org/markup-compatibility/2006">
              <mc:Choice xmlns:v="urn:schemas-microsoft-com:vml" Requires="v">
                <p:oleObj spid="_x0000_s2076" name="Chart" r:id="rId3" imgW="5499069" imgH="3212870" progId="Excel.Chart.8">
                  <p:embed/>
                </p:oleObj>
              </mc:Choice>
              <mc:Fallback>
                <p:oleObj name="Chart" r:id="rId3" imgW="5499069" imgH="3212870" progId="Excel.Chart.8">
                  <p:embed/>
                  <p:pic>
                    <p:nvPicPr>
                      <p:cNvPr id="0" name="Grafico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914" y="2055812"/>
                        <a:ext cx="6991643" cy="4232438"/>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id="{C6995ACE-620A-483C-A6E4-408ED72DD254}"/>
              </a:ext>
            </a:extLst>
          </p:cNvPr>
          <p:cNvSpPr>
            <a:spLocks noChangeArrowheads="1"/>
          </p:cNvSpPr>
          <p:nvPr/>
        </p:nvSpPr>
        <p:spPr bwMode="auto">
          <a:xfrm>
            <a:off x="0" y="3209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Segnaposto contenuto 2">
            <a:extLst>
              <a:ext uri="{FF2B5EF4-FFF2-40B4-BE49-F238E27FC236}">
                <a16:creationId xmlns:a16="http://schemas.microsoft.com/office/drawing/2014/main" id="{DAD92FA6-D95B-4D3B-BC60-6A4AB796B392}"/>
              </a:ext>
            </a:extLst>
          </p:cNvPr>
          <p:cNvSpPr>
            <a:spLocks noGrp="1"/>
          </p:cNvSpPr>
          <p:nvPr>
            <p:ph type="title"/>
          </p:nvPr>
        </p:nvSpPr>
        <p:spPr>
          <a:xfrm>
            <a:off x="838200" y="365125"/>
            <a:ext cx="10515600" cy="1325563"/>
          </a:xfrm>
        </p:spPr>
        <p:txBody>
          <a:bodyPr/>
          <a:lstStyle/>
          <a:p>
            <a:r>
              <a:rPr lang="it-IT" dirty="0"/>
              <a:t>Trieste 1918</a:t>
            </a:r>
          </a:p>
        </p:txBody>
      </p:sp>
      <p:sp>
        <p:nvSpPr>
          <p:cNvPr id="2" name="Rettangolo 1">
            <a:extLst>
              <a:ext uri="{FF2B5EF4-FFF2-40B4-BE49-F238E27FC236}">
                <a16:creationId xmlns:a16="http://schemas.microsoft.com/office/drawing/2014/main" id="{478AC0B6-F1C9-43CC-B089-24AA440E35FB}"/>
              </a:ext>
            </a:extLst>
          </p:cNvPr>
          <p:cNvSpPr/>
          <p:nvPr/>
        </p:nvSpPr>
        <p:spPr>
          <a:xfrm>
            <a:off x="4342228" y="830948"/>
            <a:ext cx="6096000" cy="646331"/>
          </a:xfrm>
          <a:prstGeom prst="rect">
            <a:avLst/>
          </a:prstGeom>
        </p:spPr>
        <p:txBody>
          <a:bodyPr>
            <a:spAutoFit/>
          </a:bodyPr>
          <a:lstStyle/>
          <a:p>
            <a:r>
              <a:rPr lang="it-IT" dirty="0"/>
              <a:t>(Dati: </a:t>
            </a:r>
            <a:r>
              <a:rPr lang="it-IT" dirty="0" err="1"/>
              <a:t>AGCTs</a:t>
            </a:r>
            <a:r>
              <a:rPr lang="it-IT" dirty="0"/>
              <a:t>, Statistica, Dati demografici 1918-1920, 1918)</a:t>
            </a:r>
            <a:br>
              <a:rPr lang="it-IT" dirty="0"/>
            </a:br>
            <a:endParaRPr lang="it-IT" dirty="0"/>
          </a:p>
        </p:txBody>
      </p:sp>
    </p:spTree>
    <p:extLst>
      <p:ext uri="{BB962C8B-B14F-4D97-AF65-F5344CB8AC3E}">
        <p14:creationId xmlns:p14="http://schemas.microsoft.com/office/powerpoint/2010/main" val="1793337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DFA7C0-C026-491C-9281-2D3F72E5AC59}"/>
              </a:ext>
            </a:extLst>
          </p:cNvPr>
          <p:cNvSpPr>
            <a:spLocks noGrp="1"/>
          </p:cNvSpPr>
          <p:nvPr>
            <p:ph type="title"/>
          </p:nvPr>
        </p:nvSpPr>
        <p:spPr>
          <a:xfrm>
            <a:off x="6096000" y="379192"/>
            <a:ext cx="5923935" cy="1325563"/>
          </a:xfrm>
        </p:spPr>
        <p:txBody>
          <a:bodyPr>
            <a:normAutofit fontScale="90000"/>
          </a:bodyPr>
          <a:lstStyle/>
          <a:p>
            <a:r>
              <a:rPr lang="it-IT" dirty="0">
                <a:solidFill>
                  <a:schemeClr val="bg1"/>
                </a:solidFill>
              </a:rPr>
              <a:t>«Notiziario della III Armata»</a:t>
            </a:r>
            <a:br>
              <a:rPr lang="it-IT" dirty="0">
                <a:solidFill>
                  <a:schemeClr val="bg1"/>
                </a:solidFill>
              </a:rPr>
            </a:br>
            <a:r>
              <a:rPr lang="it-IT" dirty="0">
                <a:solidFill>
                  <a:schemeClr val="bg1"/>
                </a:solidFill>
              </a:rPr>
              <a:t>maggio 1919</a:t>
            </a:r>
          </a:p>
        </p:txBody>
      </p:sp>
      <p:pic>
        <p:nvPicPr>
          <p:cNvPr id="9" name="Segnaposto contenuto 8" descr="Immagine che contiene testo&#10;&#10;Descrizione generata automaticamente">
            <a:extLst>
              <a:ext uri="{FF2B5EF4-FFF2-40B4-BE49-F238E27FC236}">
                <a16:creationId xmlns:a16="http://schemas.microsoft.com/office/drawing/2014/main" id="{92047BFC-3917-418F-9756-E031FA3CEA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557" y="-771663"/>
            <a:ext cx="5618513" cy="7629663"/>
          </a:xfrm>
        </p:spPr>
      </p:pic>
    </p:spTree>
    <p:extLst>
      <p:ext uri="{BB962C8B-B14F-4D97-AF65-F5344CB8AC3E}">
        <p14:creationId xmlns:p14="http://schemas.microsoft.com/office/powerpoint/2010/main" val="2716885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248C31A-6FA1-4D3A-90D9-FD429736CF7E}"/>
              </a:ext>
            </a:extLst>
          </p:cNvPr>
          <p:cNvSpPr>
            <a:spLocks noGrp="1"/>
          </p:cNvSpPr>
          <p:nvPr>
            <p:ph type="title"/>
          </p:nvPr>
        </p:nvSpPr>
        <p:spPr>
          <a:xfrm>
            <a:off x="838200" y="620742"/>
            <a:ext cx="10515600" cy="1325563"/>
          </a:xfrm>
        </p:spPr>
        <p:txBody>
          <a:bodyPr>
            <a:normAutofit/>
          </a:bodyPr>
          <a:lstStyle/>
          <a:p>
            <a:r>
              <a:rPr lang="it-IT" dirty="0">
                <a:solidFill>
                  <a:srgbClr val="FFFFFF"/>
                </a:solidFill>
              </a:rPr>
              <a:t>La terza ondata </a:t>
            </a: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E3191703-DE22-4007-BE9D-73B7B5953A92}"/>
              </a:ext>
            </a:extLst>
          </p:cNvPr>
          <p:cNvSpPr>
            <a:spLocks noGrp="1"/>
          </p:cNvSpPr>
          <p:nvPr>
            <p:ph sz="half" idx="1"/>
          </p:nvPr>
        </p:nvSpPr>
        <p:spPr>
          <a:xfrm>
            <a:off x="838200" y="2266345"/>
            <a:ext cx="5097780" cy="3910617"/>
          </a:xfrm>
        </p:spPr>
        <p:txBody>
          <a:bodyPr>
            <a:normAutofit lnSpcReduction="10000"/>
          </a:bodyPr>
          <a:lstStyle/>
          <a:p>
            <a:r>
              <a:rPr lang="it-IT" dirty="0">
                <a:solidFill>
                  <a:srgbClr val="FFFFFF"/>
                </a:solidFill>
              </a:rPr>
              <a:t>Ultima fiammata epidemica, inverno 1919</a:t>
            </a:r>
          </a:p>
          <a:p>
            <a:r>
              <a:rPr lang="it-IT" dirty="0">
                <a:solidFill>
                  <a:srgbClr val="FFFFFF"/>
                </a:solidFill>
              </a:rPr>
              <a:t>Difficile stabilire un computo esatto delle vittime (non era prevista la denuncia obbligatoria, caos determinato dalla guerra)</a:t>
            </a:r>
          </a:p>
          <a:p>
            <a:r>
              <a:rPr lang="it-IT" dirty="0">
                <a:solidFill>
                  <a:srgbClr val="FFFFFF"/>
                </a:solidFill>
              </a:rPr>
              <a:t>In Italia, non meno di 600.000 vittime</a:t>
            </a:r>
          </a:p>
          <a:p>
            <a:r>
              <a:rPr lang="it-IT" dirty="0">
                <a:solidFill>
                  <a:srgbClr val="FFFFFF"/>
                </a:solidFill>
              </a:rPr>
              <a:t>&gt; tasso di mortalità in Europa: </a:t>
            </a:r>
          </a:p>
          <a:p>
            <a:endParaRPr lang="it-IT" sz="2400" dirty="0">
              <a:solidFill>
                <a:srgbClr val="FFFFFF"/>
              </a:solidFill>
            </a:endParaRPr>
          </a:p>
        </p:txBody>
      </p:sp>
      <p:sp>
        <p:nvSpPr>
          <p:cNvPr id="4" name="Segnaposto contenuto 3">
            <a:extLst>
              <a:ext uri="{FF2B5EF4-FFF2-40B4-BE49-F238E27FC236}">
                <a16:creationId xmlns:a16="http://schemas.microsoft.com/office/drawing/2014/main" id="{152B2D93-CF6F-4D8F-B027-F11635DEEA41}"/>
              </a:ext>
            </a:extLst>
          </p:cNvPr>
          <p:cNvSpPr>
            <a:spLocks noGrp="1"/>
          </p:cNvSpPr>
          <p:nvPr>
            <p:ph sz="half" idx="2"/>
          </p:nvPr>
        </p:nvSpPr>
        <p:spPr>
          <a:xfrm>
            <a:off x="5935980" y="1919415"/>
            <a:ext cx="5417820" cy="4657652"/>
          </a:xfrm>
        </p:spPr>
        <p:txBody>
          <a:bodyPr>
            <a:normAutofit lnSpcReduction="10000"/>
          </a:bodyPr>
          <a:lstStyle/>
          <a:p>
            <a:pPr marL="0" indent="0">
              <a:buNone/>
            </a:pPr>
            <a:r>
              <a:rPr lang="it-IT" sz="2400" dirty="0">
                <a:solidFill>
                  <a:srgbClr val="FFFFFF"/>
                </a:solidFill>
              </a:rPr>
              <a:t>Graduatoria tasso di mortalità</a:t>
            </a:r>
          </a:p>
          <a:p>
            <a:pPr marL="514350" indent="-514350">
              <a:buFont typeface="+mj-lt"/>
              <a:buAutoNum type="arabicPeriod"/>
            </a:pPr>
            <a:endParaRPr lang="it-IT" sz="2400" dirty="0">
              <a:solidFill>
                <a:srgbClr val="FFFFFF"/>
              </a:solidFill>
            </a:endParaRPr>
          </a:p>
          <a:p>
            <a:pPr marL="514350" indent="-514350">
              <a:buFont typeface="+mj-lt"/>
              <a:buAutoNum type="arabicPeriod"/>
            </a:pPr>
            <a:r>
              <a:rPr lang="it-IT" sz="2400" dirty="0">
                <a:solidFill>
                  <a:srgbClr val="FFFFFF"/>
                </a:solidFill>
              </a:rPr>
              <a:t>India</a:t>
            </a:r>
          </a:p>
          <a:p>
            <a:pPr marL="514350" indent="-514350">
              <a:buFont typeface="+mj-lt"/>
              <a:buAutoNum type="arabicPeriod"/>
            </a:pPr>
            <a:r>
              <a:rPr lang="it-IT" sz="2400" dirty="0">
                <a:solidFill>
                  <a:srgbClr val="FFFFFF"/>
                </a:solidFill>
              </a:rPr>
              <a:t>Madagascar</a:t>
            </a:r>
          </a:p>
          <a:p>
            <a:pPr marL="514350" indent="-514350">
              <a:buFont typeface="+mj-lt"/>
              <a:buAutoNum type="arabicPeriod"/>
            </a:pPr>
            <a:r>
              <a:rPr lang="it-IT" sz="2400" dirty="0">
                <a:solidFill>
                  <a:srgbClr val="FFFFFF"/>
                </a:solidFill>
              </a:rPr>
              <a:t>Messico</a:t>
            </a:r>
          </a:p>
          <a:p>
            <a:pPr marL="514350" indent="-514350">
              <a:buFont typeface="+mj-lt"/>
              <a:buAutoNum type="arabicPeriod"/>
            </a:pPr>
            <a:r>
              <a:rPr lang="it-IT" sz="2400" dirty="0">
                <a:solidFill>
                  <a:srgbClr val="FFFFFF"/>
                </a:solidFill>
              </a:rPr>
              <a:t>Africa</a:t>
            </a:r>
          </a:p>
          <a:p>
            <a:pPr marL="514350" indent="-514350">
              <a:buFont typeface="+mj-lt"/>
              <a:buAutoNum type="arabicPeriod"/>
            </a:pPr>
            <a:r>
              <a:rPr lang="it-IT" sz="2400" dirty="0">
                <a:solidFill>
                  <a:srgbClr val="FFFFFF"/>
                </a:solidFill>
              </a:rPr>
              <a:t>Nuova Zelanda</a:t>
            </a:r>
          </a:p>
          <a:p>
            <a:pPr marL="514350" indent="-514350">
              <a:buFont typeface="+mj-lt"/>
              <a:buAutoNum type="arabicPeriod"/>
            </a:pPr>
            <a:r>
              <a:rPr lang="it-IT" sz="2400" dirty="0">
                <a:solidFill>
                  <a:srgbClr val="FFFFFF"/>
                </a:solidFill>
              </a:rPr>
              <a:t>Guatemala</a:t>
            </a:r>
          </a:p>
          <a:p>
            <a:pPr marL="514350" indent="-514350">
              <a:buFont typeface="+mj-lt"/>
              <a:buAutoNum type="arabicPeriod"/>
            </a:pPr>
            <a:r>
              <a:rPr lang="it-IT" sz="2400" dirty="0">
                <a:solidFill>
                  <a:srgbClr val="FFFFFF"/>
                </a:solidFill>
              </a:rPr>
              <a:t>Indie orientali</a:t>
            </a:r>
          </a:p>
          <a:p>
            <a:pPr marL="514350" indent="-514350">
              <a:buFont typeface="+mj-lt"/>
              <a:buAutoNum type="arabicPeriod"/>
            </a:pPr>
            <a:r>
              <a:rPr lang="it-IT" sz="2400" dirty="0">
                <a:solidFill>
                  <a:srgbClr val="FFFFFF"/>
                </a:solidFill>
              </a:rPr>
              <a:t>Cile</a:t>
            </a:r>
          </a:p>
          <a:p>
            <a:pPr marL="514350" indent="-514350">
              <a:buFont typeface="+mj-lt"/>
              <a:buAutoNum type="arabicPeriod"/>
            </a:pPr>
            <a:r>
              <a:rPr lang="it-IT" sz="2400" dirty="0">
                <a:solidFill>
                  <a:srgbClr val="FFFFFF"/>
                </a:solidFill>
              </a:rPr>
              <a:t>Italia</a:t>
            </a:r>
          </a:p>
        </p:txBody>
      </p:sp>
    </p:spTree>
    <p:extLst>
      <p:ext uri="{BB962C8B-B14F-4D97-AF65-F5344CB8AC3E}">
        <p14:creationId xmlns:p14="http://schemas.microsoft.com/office/powerpoint/2010/main" val="136372928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B3CBC95-D819-4830-8DC1-605D2A59239A}"/>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Una definizione</a:t>
            </a:r>
          </a:p>
        </p:txBody>
      </p:sp>
      <p:sp>
        <p:nvSpPr>
          <p:cNvPr id="3" name="Segnaposto contenuto 2">
            <a:extLst>
              <a:ext uri="{FF2B5EF4-FFF2-40B4-BE49-F238E27FC236}">
                <a16:creationId xmlns:a16="http://schemas.microsoft.com/office/drawing/2014/main" id="{9BC337C2-61D0-4038-941E-5A7088193CA8}"/>
              </a:ext>
            </a:extLst>
          </p:cNvPr>
          <p:cNvSpPr>
            <a:spLocks noGrp="1"/>
          </p:cNvSpPr>
          <p:nvPr>
            <p:ph idx="1"/>
          </p:nvPr>
        </p:nvSpPr>
        <p:spPr>
          <a:xfrm>
            <a:off x="838200" y="2438400"/>
            <a:ext cx="10515600" cy="3738562"/>
          </a:xfrm>
        </p:spPr>
        <p:txBody>
          <a:bodyPr>
            <a:normAutofit/>
          </a:bodyPr>
          <a:lstStyle/>
          <a:p>
            <a:pPr marL="0" indent="0">
              <a:buNone/>
            </a:pPr>
            <a:r>
              <a:rPr lang="it-IT" sz="1800" dirty="0"/>
              <a:t>Influenza – il termine si afferma solo nel XVIII secolo. Usato per secoli per indicare «nel maligno influsso degli astri e nella loro sfavorevole congiunzione l’origine e l’evoluzione di una malattia». </a:t>
            </a:r>
          </a:p>
          <a:p>
            <a:pPr marL="0" indent="0">
              <a:buNone/>
            </a:pPr>
            <a:r>
              <a:rPr lang="it-IT" sz="1800" dirty="0"/>
              <a:t>M. Villani (1358): «costellazioni e aria fredda avevano provocato un’influenza che poco meno che tutti i corpi umani della città e del contado e distretto di Firenze … fece infreddare e durare il freddo avvelenato nei corpi assai più lungamento che l’usato modo».</a:t>
            </a:r>
          </a:p>
          <a:p>
            <a:pPr marL="0" indent="0">
              <a:buNone/>
            </a:pPr>
            <a:r>
              <a:rPr lang="it-IT" sz="1800" dirty="0"/>
              <a:t>1762 utilizzo del termine influenza </a:t>
            </a:r>
          </a:p>
          <a:p>
            <a:pPr marL="0" indent="0">
              <a:buNone/>
            </a:pPr>
            <a:r>
              <a:rPr lang="it-IT" sz="1800" dirty="0"/>
              <a:t>1782 entra stabilmente in uso in Italia (insieme a </a:t>
            </a:r>
            <a:r>
              <a:rPr lang="it-IT" sz="1800" dirty="0" err="1"/>
              <a:t>Grippe</a:t>
            </a:r>
            <a:r>
              <a:rPr lang="it-IT" sz="1800" dirty="0"/>
              <a:t>, Catarro epidemico, catarro russo) in occasione di una pandemia </a:t>
            </a:r>
          </a:p>
          <a:p>
            <a:pPr marL="0" indent="0">
              <a:buNone/>
            </a:pPr>
            <a:r>
              <a:rPr lang="it-IT" sz="1800" dirty="0"/>
              <a:t>1889-92 influenza russa, tassi di morbilità e mortalità &gt; media </a:t>
            </a:r>
          </a:p>
          <a:p>
            <a:pPr marL="0" indent="0">
              <a:buNone/>
            </a:pPr>
            <a:endParaRPr lang="it-IT" sz="1800" dirty="0"/>
          </a:p>
          <a:p>
            <a:pPr marL="0" indent="0">
              <a:buNone/>
            </a:pPr>
            <a:r>
              <a:rPr lang="it-IT" sz="1800" dirty="0"/>
              <a:t>										(</a:t>
            </a:r>
            <a:r>
              <a:rPr lang="it-IT" sz="1800" dirty="0" err="1"/>
              <a:t>Tognotti</a:t>
            </a:r>
            <a:r>
              <a:rPr lang="it-IT" sz="1800" dirty="0"/>
              <a:t>)  </a:t>
            </a:r>
          </a:p>
        </p:txBody>
      </p:sp>
    </p:spTree>
    <p:extLst>
      <p:ext uri="{BB962C8B-B14F-4D97-AF65-F5344CB8AC3E}">
        <p14:creationId xmlns:p14="http://schemas.microsoft.com/office/powerpoint/2010/main" val="814985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12DFE5A7-2058-4057-89E4-9C52BFF42087}"/>
              </a:ext>
            </a:extLst>
          </p:cNvPr>
          <p:cNvSpPr>
            <a:spLocks noGrp="1"/>
          </p:cNvSpPr>
          <p:nvPr>
            <p:ph type="title"/>
          </p:nvPr>
        </p:nvSpPr>
        <p:spPr>
          <a:xfrm>
            <a:off x="838200" y="365125"/>
            <a:ext cx="10515600" cy="1325563"/>
          </a:xfrm>
        </p:spPr>
        <p:txBody>
          <a:bodyPr>
            <a:normAutofit/>
          </a:bodyPr>
          <a:lstStyle/>
          <a:p>
            <a:pPr algn="ctr"/>
            <a:r>
              <a:rPr lang="it-IT" sz="4600">
                <a:solidFill>
                  <a:srgbClr val="FFFFFF"/>
                </a:solidFill>
              </a:rPr>
              <a:t>Alcuni dati</a:t>
            </a:r>
          </a:p>
        </p:txBody>
      </p:sp>
      <p:graphicFrame>
        <p:nvGraphicFramePr>
          <p:cNvPr id="9" name="Segnaposto contenuto 8">
            <a:extLst>
              <a:ext uri="{FF2B5EF4-FFF2-40B4-BE49-F238E27FC236}">
                <a16:creationId xmlns:a16="http://schemas.microsoft.com/office/drawing/2014/main" id="{753026B1-23C7-401F-90DD-46E66B03BD4C}"/>
              </a:ext>
            </a:extLst>
          </p:cNvPr>
          <p:cNvGraphicFramePr>
            <a:graphicFrameLocks noGrp="1"/>
          </p:cNvGraphicFramePr>
          <p:nvPr>
            <p:ph idx="1"/>
            <p:extLst>
              <p:ext uri="{D42A27DB-BD31-4B8C-83A1-F6EECF244321}">
                <p14:modId xmlns:p14="http://schemas.microsoft.com/office/powerpoint/2010/main" val="3499615974"/>
              </p:ext>
            </p:extLst>
          </p:nvPr>
        </p:nvGraphicFramePr>
        <p:xfrm>
          <a:off x="838200" y="2438400"/>
          <a:ext cx="10515600" cy="3738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8340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465896A-186A-4876-B762-57475159E955}"/>
              </a:ext>
            </a:extLst>
          </p:cNvPr>
          <p:cNvSpPr>
            <a:spLocks noGrp="1"/>
          </p:cNvSpPr>
          <p:nvPr>
            <p:ph type="title"/>
          </p:nvPr>
        </p:nvSpPr>
        <p:spPr>
          <a:xfrm>
            <a:off x="838200" y="365125"/>
            <a:ext cx="10515600" cy="1325563"/>
          </a:xfrm>
        </p:spPr>
        <p:txBody>
          <a:bodyPr>
            <a:normAutofit/>
          </a:bodyPr>
          <a:lstStyle/>
          <a:p>
            <a:r>
              <a:rPr lang="it-IT" sz="4600">
                <a:solidFill>
                  <a:srgbClr val="FFFFFF"/>
                </a:solidFill>
              </a:rPr>
              <a:t>Un’amara conclusione</a:t>
            </a:r>
          </a:p>
        </p:txBody>
      </p:sp>
      <p:sp>
        <p:nvSpPr>
          <p:cNvPr id="3" name="Segnaposto contenuto 2">
            <a:extLst>
              <a:ext uri="{FF2B5EF4-FFF2-40B4-BE49-F238E27FC236}">
                <a16:creationId xmlns:a16="http://schemas.microsoft.com/office/drawing/2014/main" id="{826B480B-F6F3-44A8-89ED-121CE53D3BC1}"/>
              </a:ext>
            </a:extLst>
          </p:cNvPr>
          <p:cNvSpPr>
            <a:spLocks noGrp="1"/>
          </p:cNvSpPr>
          <p:nvPr>
            <p:ph idx="1"/>
          </p:nvPr>
        </p:nvSpPr>
        <p:spPr>
          <a:xfrm>
            <a:off x="838200" y="2438400"/>
            <a:ext cx="10515600" cy="3738562"/>
          </a:xfrm>
        </p:spPr>
        <p:txBody>
          <a:bodyPr>
            <a:normAutofit/>
          </a:bodyPr>
          <a:lstStyle/>
          <a:p>
            <a:pPr marL="0" indent="0">
              <a:buNone/>
            </a:pPr>
            <a:r>
              <a:rPr lang="it-IT" dirty="0"/>
              <a:t>Davanti alla fiducia che il dibattito medico avrebbe svelato l’origine del male</a:t>
            </a:r>
            <a:r>
              <a:rPr lang="it-IT"/>
              <a:t>, </a:t>
            </a:r>
          </a:p>
          <a:p>
            <a:pPr marL="0" indent="0">
              <a:buNone/>
            </a:pPr>
            <a:r>
              <a:rPr lang="it-IT"/>
              <a:t>«</a:t>
            </a:r>
            <a:r>
              <a:rPr lang="it-IT" dirty="0"/>
              <a:t>nessuno … immaginava che quel secolo si sarebbe chiuso senza che il mistero del mortale virus della Spagnola fosse stato chiarito e che l’influenza sarebbe stata una delle malattie epidemiche con cui, nel terzo millennio, l’umanità avrebbe ancora dovuto fare i conti». </a:t>
            </a:r>
          </a:p>
          <a:p>
            <a:pPr marL="0" indent="0">
              <a:buNone/>
            </a:pPr>
            <a:endParaRPr lang="it-IT" sz="2600" dirty="0"/>
          </a:p>
          <a:p>
            <a:pPr marL="0" indent="0">
              <a:buNone/>
            </a:pPr>
            <a:r>
              <a:rPr lang="it-IT" sz="2600" dirty="0"/>
              <a:t>									</a:t>
            </a:r>
            <a:r>
              <a:rPr lang="it-IT" sz="2600" dirty="0" err="1"/>
              <a:t>Tognotti</a:t>
            </a:r>
            <a:endParaRPr lang="it-IT" sz="2600" dirty="0"/>
          </a:p>
          <a:p>
            <a:endParaRPr lang="it-IT" sz="2600" dirty="0"/>
          </a:p>
          <a:p>
            <a:endParaRPr lang="it-IT" sz="2600" dirty="0"/>
          </a:p>
        </p:txBody>
      </p:sp>
    </p:spTree>
    <p:extLst>
      <p:ext uri="{BB962C8B-B14F-4D97-AF65-F5344CB8AC3E}">
        <p14:creationId xmlns:p14="http://schemas.microsoft.com/office/powerpoint/2010/main" val="351887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B349998-2F2F-44BA-B4B9-EA67F9C34FAE}"/>
              </a:ext>
            </a:extLst>
          </p:cNvPr>
          <p:cNvSpPr>
            <a:spLocks noGrp="1"/>
          </p:cNvSpPr>
          <p:nvPr>
            <p:ph type="title"/>
          </p:nvPr>
        </p:nvSpPr>
        <p:spPr>
          <a:xfrm>
            <a:off x="838200" y="588168"/>
            <a:ext cx="10515600" cy="1325563"/>
          </a:xfrm>
        </p:spPr>
        <p:txBody>
          <a:bodyPr>
            <a:normAutofit/>
          </a:bodyPr>
          <a:lstStyle/>
          <a:p>
            <a:pPr algn="ctr"/>
            <a:r>
              <a:rPr lang="it-IT" sz="4300">
                <a:solidFill>
                  <a:srgbClr val="FFFFFF"/>
                </a:solidFill>
              </a:rPr>
              <a:t>Le cifre 									(Spinney)</a:t>
            </a:r>
          </a:p>
        </p:txBody>
      </p:sp>
      <p:graphicFrame>
        <p:nvGraphicFramePr>
          <p:cNvPr id="9" name="Segnaposto contenuto 8">
            <a:extLst>
              <a:ext uri="{FF2B5EF4-FFF2-40B4-BE49-F238E27FC236}">
                <a16:creationId xmlns:a16="http://schemas.microsoft.com/office/drawing/2014/main" id="{7436F0A1-ED7F-4FF4-80F1-C8F942781345}"/>
              </a:ext>
            </a:extLst>
          </p:cNvPr>
          <p:cNvGraphicFramePr>
            <a:graphicFrameLocks noGrp="1"/>
          </p:cNvGraphicFramePr>
          <p:nvPr>
            <p:ph idx="1"/>
            <p:extLst>
              <p:ext uri="{D42A27DB-BD31-4B8C-83A1-F6EECF244321}">
                <p14:modId xmlns:p14="http://schemas.microsoft.com/office/powerpoint/2010/main" val="852124588"/>
              </p:ext>
            </p:extLst>
          </p:nvPr>
        </p:nvGraphicFramePr>
        <p:xfrm>
          <a:off x="838200" y="2455101"/>
          <a:ext cx="10515600" cy="3721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109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8410CB8-6A88-409B-8FAC-5947538A8435}"/>
              </a:ext>
            </a:extLst>
          </p:cNvPr>
          <p:cNvSpPr>
            <a:spLocks noGrp="1"/>
          </p:cNvSpPr>
          <p:nvPr>
            <p:ph type="title"/>
          </p:nvPr>
        </p:nvSpPr>
        <p:spPr/>
        <p:txBody>
          <a:bodyPr/>
          <a:lstStyle/>
          <a:p>
            <a:r>
              <a:rPr lang="it-IT" dirty="0"/>
              <a:t>Le cifre 								</a:t>
            </a:r>
            <a:r>
              <a:rPr lang="it-IT" sz="2000" dirty="0"/>
              <a:t>(</a:t>
            </a:r>
            <a:r>
              <a:rPr lang="it-IT" sz="2000" dirty="0" err="1"/>
              <a:t>Spinney</a:t>
            </a:r>
            <a:r>
              <a:rPr lang="it-IT" sz="2000" dirty="0"/>
              <a:t>)</a:t>
            </a:r>
            <a:endParaRPr lang="it-IT" dirty="0"/>
          </a:p>
        </p:txBody>
      </p:sp>
      <p:graphicFrame>
        <p:nvGraphicFramePr>
          <p:cNvPr id="9" name="Segnaposto contenuto 8">
            <a:extLst>
              <a:ext uri="{FF2B5EF4-FFF2-40B4-BE49-F238E27FC236}">
                <a16:creationId xmlns:a16="http://schemas.microsoft.com/office/drawing/2014/main" id="{373B1F05-75D9-43A6-9148-A8831BB699C4}"/>
              </a:ext>
            </a:extLst>
          </p:cNvPr>
          <p:cNvGraphicFramePr>
            <a:graphicFrameLocks noGrp="1"/>
          </p:cNvGraphicFramePr>
          <p:nvPr>
            <p:ph sz="half" idx="1"/>
            <p:extLst>
              <p:ext uri="{D42A27DB-BD31-4B8C-83A1-F6EECF244321}">
                <p14:modId xmlns:p14="http://schemas.microsoft.com/office/powerpoint/2010/main" val="2719516606"/>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Segnaposto contenuto 16">
            <a:extLst>
              <a:ext uri="{FF2B5EF4-FFF2-40B4-BE49-F238E27FC236}">
                <a16:creationId xmlns:a16="http://schemas.microsoft.com/office/drawing/2014/main" id="{8EDB62CB-D36F-47A0-B2EB-288E69EF2744}"/>
              </a:ext>
            </a:extLst>
          </p:cNvPr>
          <p:cNvGraphicFramePr>
            <a:graphicFrameLocks noGrp="1"/>
          </p:cNvGraphicFramePr>
          <p:nvPr>
            <p:ph sz="half" idx="2"/>
            <p:extLst>
              <p:ext uri="{D42A27DB-BD31-4B8C-83A1-F6EECF244321}">
                <p14:modId xmlns:p14="http://schemas.microsoft.com/office/powerpoint/2010/main" val="3103058029"/>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9462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05D1907F-B5A0-449F-AEC4-C7809AFAFE35}"/>
              </a:ext>
            </a:extLst>
          </p:cNvPr>
          <p:cNvSpPr>
            <a:spLocks noGrp="1"/>
          </p:cNvSpPr>
          <p:nvPr>
            <p:ph type="title"/>
          </p:nvPr>
        </p:nvSpPr>
        <p:spPr>
          <a:xfrm>
            <a:off x="838200" y="365125"/>
            <a:ext cx="10515600" cy="1325563"/>
          </a:xfrm>
        </p:spPr>
        <p:txBody>
          <a:bodyPr>
            <a:normAutofit/>
          </a:bodyPr>
          <a:lstStyle/>
          <a:p>
            <a:pPr algn="ctr"/>
            <a:r>
              <a:rPr lang="it-IT" sz="4300">
                <a:solidFill>
                  <a:srgbClr val="FFFFFF"/>
                </a:solidFill>
              </a:rPr>
              <a:t>Le cifre 									(Tognotti)</a:t>
            </a:r>
          </a:p>
        </p:txBody>
      </p:sp>
      <p:graphicFrame>
        <p:nvGraphicFramePr>
          <p:cNvPr id="9" name="Segnaposto contenuto 8">
            <a:extLst>
              <a:ext uri="{FF2B5EF4-FFF2-40B4-BE49-F238E27FC236}">
                <a16:creationId xmlns:a16="http://schemas.microsoft.com/office/drawing/2014/main" id="{5D7274F2-A199-40F8-8C52-968BBBFC3037}"/>
              </a:ext>
            </a:extLst>
          </p:cNvPr>
          <p:cNvGraphicFramePr>
            <a:graphicFrameLocks noGrp="1"/>
          </p:cNvGraphicFramePr>
          <p:nvPr>
            <p:ph idx="1"/>
            <p:extLst>
              <p:ext uri="{D42A27DB-BD31-4B8C-83A1-F6EECF244321}">
                <p14:modId xmlns:p14="http://schemas.microsoft.com/office/powerpoint/2010/main" val="2316753664"/>
              </p:ext>
            </p:extLst>
          </p:nvPr>
        </p:nvGraphicFramePr>
        <p:xfrm>
          <a:off x="838200" y="2438400"/>
          <a:ext cx="10515600" cy="3738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160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32D20F1-2954-4F12-8FDE-AC29D783FECA}"/>
              </a:ext>
            </a:extLst>
          </p:cNvPr>
          <p:cNvSpPr>
            <a:spLocks noGrp="1"/>
          </p:cNvSpPr>
          <p:nvPr>
            <p:ph type="title"/>
          </p:nvPr>
        </p:nvSpPr>
        <p:spPr>
          <a:xfrm>
            <a:off x="838200" y="365125"/>
            <a:ext cx="10515600" cy="1325563"/>
          </a:xfrm>
        </p:spPr>
        <p:txBody>
          <a:bodyPr>
            <a:normAutofit/>
          </a:bodyPr>
          <a:lstStyle/>
          <a:p>
            <a:pPr algn="ctr"/>
            <a:r>
              <a:rPr lang="it-IT" sz="4600">
                <a:solidFill>
                  <a:srgbClr val="FFFFFF"/>
                </a:solidFill>
              </a:rPr>
              <a:t>Le cifre</a:t>
            </a:r>
          </a:p>
        </p:txBody>
      </p:sp>
      <p:graphicFrame>
        <p:nvGraphicFramePr>
          <p:cNvPr id="6" name="Segnaposto contenuto 5">
            <a:extLst>
              <a:ext uri="{FF2B5EF4-FFF2-40B4-BE49-F238E27FC236}">
                <a16:creationId xmlns:a16="http://schemas.microsoft.com/office/drawing/2014/main" id="{96DB1A61-E3CA-4ED1-B041-F3FAC8D451EE}"/>
              </a:ext>
            </a:extLst>
          </p:cNvPr>
          <p:cNvGraphicFramePr>
            <a:graphicFrameLocks noGrp="1"/>
          </p:cNvGraphicFramePr>
          <p:nvPr>
            <p:ph idx="1"/>
            <p:extLst>
              <p:ext uri="{D42A27DB-BD31-4B8C-83A1-F6EECF244321}">
                <p14:modId xmlns:p14="http://schemas.microsoft.com/office/powerpoint/2010/main" val="3505492418"/>
              </p:ext>
            </p:extLst>
          </p:nvPr>
        </p:nvGraphicFramePr>
        <p:xfrm>
          <a:off x="838200" y="2438400"/>
          <a:ext cx="10515600" cy="3738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1188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8A54B4BD-E297-477A-9444-35C4FF2CBBA2}"/>
              </a:ext>
            </a:extLst>
          </p:cNvPr>
          <p:cNvSpPr>
            <a:spLocks noGrp="1"/>
          </p:cNvSpPr>
          <p:nvPr>
            <p:ph type="title"/>
          </p:nvPr>
        </p:nvSpPr>
        <p:spPr>
          <a:xfrm>
            <a:off x="838200" y="620742"/>
            <a:ext cx="10515600" cy="1325563"/>
          </a:xfrm>
        </p:spPr>
        <p:txBody>
          <a:bodyPr>
            <a:normAutofit/>
          </a:bodyPr>
          <a:lstStyle/>
          <a:p>
            <a:r>
              <a:rPr lang="it-IT" dirty="0">
                <a:solidFill>
                  <a:srgbClr val="FFFFFF"/>
                </a:solidFill>
              </a:rPr>
              <a:t>Alcuni altri dati 							(</a:t>
            </a:r>
            <a:r>
              <a:rPr lang="it-IT" dirty="0" err="1">
                <a:solidFill>
                  <a:srgbClr val="FFFFFF"/>
                </a:solidFill>
              </a:rPr>
              <a:t>Tognotti</a:t>
            </a:r>
            <a:r>
              <a:rPr lang="it-IT" dirty="0">
                <a:solidFill>
                  <a:srgbClr val="FFFFFF"/>
                </a:solidFill>
              </a:rPr>
              <a:t>)</a:t>
            </a: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2767719D-0552-4CA7-9D81-6C6D00D399E8}"/>
              </a:ext>
            </a:extLst>
          </p:cNvPr>
          <p:cNvSpPr>
            <a:spLocks noGrp="1"/>
          </p:cNvSpPr>
          <p:nvPr>
            <p:ph sz="half" idx="1"/>
          </p:nvPr>
        </p:nvSpPr>
        <p:spPr>
          <a:xfrm>
            <a:off x="838200" y="2266345"/>
            <a:ext cx="5097780" cy="3910617"/>
          </a:xfrm>
        </p:spPr>
        <p:txBody>
          <a:bodyPr>
            <a:normAutofit/>
          </a:bodyPr>
          <a:lstStyle/>
          <a:p>
            <a:pPr marL="0" indent="0">
              <a:buNone/>
            </a:pPr>
            <a:r>
              <a:rPr lang="it-IT" sz="2000">
                <a:solidFill>
                  <a:srgbClr val="FFFFFF"/>
                </a:solidFill>
              </a:rPr>
              <a:t>   USA: </a:t>
            </a:r>
          </a:p>
          <a:p>
            <a:r>
              <a:rPr lang="it-IT" sz="2000">
                <a:solidFill>
                  <a:srgbClr val="FFFFFF"/>
                </a:solidFill>
              </a:rPr>
              <a:t>Mortalità Spagnola			2,5% </a:t>
            </a:r>
          </a:p>
          <a:p>
            <a:r>
              <a:rPr lang="it-IT" sz="2000">
                <a:solidFill>
                  <a:srgbClr val="FFFFFF"/>
                </a:solidFill>
              </a:rPr>
              <a:t>Mortalità precedenti pandemie 	0,1%</a:t>
            </a:r>
          </a:p>
          <a:p>
            <a:endParaRPr lang="it-IT" sz="2000">
              <a:solidFill>
                <a:srgbClr val="FFFFFF"/>
              </a:solidFill>
            </a:endParaRPr>
          </a:p>
          <a:p>
            <a:pPr marL="0" indent="0">
              <a:buNone/>
            </a:pPr>
            <a:r>
              <a:rPr lang="it-IT" sz="2000">
                <a:solidFill>
                  <a:srgbClr val="FFFFFF"/>
                </a:solidFill>
              </a:rPr>
              <a:t>   Mortalità 15-34 anni:</a:t>
            </a:r>
          </a:p>
          <a:p>
            <a:r>
              <a:rPr lang="it-IT" sz="2000">
                <a:solidFill>
                  <a:srgbClr val="FFFFFF"/>
                </a:solidFill>
              </a:rPr>
              <a:t>&gt; 20 x anni precedenti </a:t>
            </a:r>
          </a:p>
          <a:p>
            <a:endParaRPr lang="it-IT" sz="2000">
              <a:solidFill>
                <a:srgbClr val="FFFFFF"/>
              </a:solidFill>
            </a:endParaRPr>
          </a:p>
          <a:p>
            <a:r>
              <a:rPr lang="it-IT" sz="2000">
                <a:solidFill>
                  <a:srgbClr val="FFFFFF"/>
                </a:solidFill>
              </a:rPr>
              <a:t>Isolamento virus della spagnola A(H1N1) 1997</a:t>
            </a:r>
          </a:p>
        </p:txBody>
      </p:sp>
      <p:sp>
        <p:nvSpPr>
          <p:cNvPr id="4" name="Segnaposto contenuto 3">
            <a:extLst>
              <a:ext uri="{FF2B5EF4-FFF2-40B4-BE49-F238E27FC236}">
                <a16:creationId xmlns:a16="http://schemas.microsoft.com/office/drawing/2014/main" id="{09E95526-5237-42CC-B4CD-78D250D20FE4}"/>
              </a:ext>
            </a:extLst>
          </p:cNvPr>
          <p:cNvSpPr>
            <a:spLocks noGrp="1"/>
          </p:cNvSpPr>
          <p:nvPr>
            <p:ph sz="half" idx="2"/>
          </p:nvPr>
        </p:nvSpPr>
        <p:spPr>
          <a:xfrm>
            <a:off x="6256020" y="2266345"/>
            <a:ext cx="5097780" cy="3910618"/>
          </a:xfrm>
        </p:spPr>
        <p:txBody>
          <a:bodyPr>
            <a:normAutofit/>
          </a:bodyPr>
          <a:lstStyle/>
          <a:p>
            <a:pPr marL="0" indent="0">
              <a:buNone/>
            </a:pPr>
            <a:r>
              <a:rPr lang="it-IT" sz="2000">
                <a:solidFill>
                  <a:srgbClr val="FFFFFF"/>
                </a:solidFill>
              </a:rPr>
              <a:t>P. Ewald (virologo evoluzionista):</a:t>
            </a:r>
          </a:p>
          <a:p>
            <a:pPr marL="0" indent="0">
              <a:buNone/>
            </a:pPr>
            <a:endParaRPr lang="it-IT" sz="2000">
              <a:solidFill>
                <a:srgbClr val="FFFFFF"/>
              </a:solidFill>
            </a:endParaRPr>
          </a:p>
          <a:p>
            <a:pPr marL="0" indent="0">
              <a:buNone/>
            </a:pPr>
            <a:r>
              <a:rPr lang="it-IT" sz="2000">
                <a:solidFill>
                  <a:srgbClr val="FFFFFF"/>
                </a:solidFill>
              </a:rPr>
              <a:t>Trincee e ospedali da campo (soldati e infermi) creano le condizioni per una mutazione del virus che dalla primavera all’estate ne intensificò virulenza e patogenicità.</a:t>
            </a:r>
          </a:p>
          <a:p>
            <a:pPr marL="0" indent="0">
              <a:buNone/>
            </a:pPr>
            <a:endParaRPr lang="it-IT" sz="2000">
              <a:solidFill>
                <a:srgbClr val="FFFFFF"/>
              </a:solidFill>
            </a:endParaRPr>
          </a:p>
          <a:p>
            <a:r>
              <a:rPr lang="it-IT" sz="2000">
                <a:solidFill>
                  <a:srgbClr val="FFFFFF"/>
                </a:solidFill>
              </a:rPr>
              <a:t>1997: isolato il virus della spagnola A(H1N1) dai tessuti di una donna Inuit m. 1918</a:t>
            </a:r>
          </a:p>
          <a:p>
            <a:r>
              <a:rPr lang="it-IT" sz="2000">
                <a:solidFill>
                  <a:srgbClr val="FFFFFF"/>
                </a:solidFill>
              </a:rPr>
              <a:t>1957 influenza asiatica A(H2N2)  </a:t>
            </a:r>
          </a:p>
        </p:txBody>
      </p:sp>
    </p:spTree>
    <p:extLst>
      <p:ext uri="{BB962C8B-B14F-4D97-AF65-F5344CB8AC3E}">
        <p14:creationId xmlns:p14="http://schemas.microsoft.com/office/powerpoint/2010/main" val="228293448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3219</Words>
  <Application>Microsoft Office PowerPoint</Application>
  <PresentationFormat>Widescreen</PresentationFormat>
  <Paragraphs>292</Paragraphs>
  <Slides>41</Slides>
  <Notes>21</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41</vt:i4>
      </vt:variant>
    </vt:vector>
  </HeadingPairs>
  <TitlesOfParts>
    <vt:vector size="46" baseType="lpstr">
      <vt:lpstr>Arial</vt:lpstr>
      <vt:lpstr>Calibri</vt:lpstr>
      <vt:lpstr>Calibri Light</vt:lpstr>
      <vt:lpstr>Tema di Office</vt:lpstr>
      <vt:lpstr>Chart</vt:lpstr>
      <vt:lpstr>Il grande trauma: la transizione dalla Grande guerra alla pace</vt:lpstr>
      <vt:lpstr> </vt:lpstr>
      <vt:lpstr>Una definizione</vt:lpstr>
      <vt:lpstr>Una definizione</vt:lpstr>
      <vt:lpstr>Le cifre          (Spinney)</vt:lpstr>
      <vt:lpstr>Le cifre         (Spinney)</vt:lpstr>
      <vt:lpstr>Le cifre          (Tognotti)</vt:lpstr>
      <vt:lpstr>Le cifre</vt:lpstr>
      <vt:lpstr>Alcuni altri dati        (Tognotti)</vt:lpstr>
      <vt:lpstr>Grande guerra e pandemia: le vittime (Spinney)</vt:lpstr>
      <vt:lpstr>Memoria e pandemia</vt:lpstr>
      <vt:lpstr>Scienza e pandemia</vt:lpstr>
      <vt:lpstr>Scienza e pandemia</vt:lpstr>
      <vt:lpstr>I problemi</vt:lpstr>
      <vt:lpstr>Guerra e patologie (Italia)</vt:lpstr>
      <vt:lpstr> </vt:lpstr>
      <vt:lpstr>Presentazione standard di PowerPoint</vt:lpstr>
      <vt:lpstr>L’inizio: 4 marzo 1918</vt:lpstr>
      <vt:lpstr>Il percorso</vt:lpstr>
      <vt:lpstr>La spagnola</vt:lpstr>
      <vt:lpstr>La seconda ondata</vt:lpstr>
      <vt:lpstr>La seconda ondata: Italia</vt:lpstr>
      <vt:lpstr>La seconda ondata</vt:lpstr>
      <vt:lpstr>La seconda ondata</vt:lpstr>
      <vt:lpstr>La seconda ondata</vt:lpstr>
      <vt:lpstr>Contromisure, rimedi e problemi</vt:lpstr>
      <vt:lpstr>Contromisure e problemi</vt:lpstr>
      <vt:lpstr>Contromisure e problemi</vt:lpstr>
      <vt:lpstr>Contromisure e problemi</vt:lpstr>
      <vt:lpstr>Contromisure e problemi</vt:lpstr>
      <vt:lpstr>Presentazione standard di PowerPoint</vt:lpstr>
      <vt:lpstr>Intrecci</vt:lpstr>
      <vt:lpstr>Trieste</vt:lpstr>
      <vt:lpstr>Trieste</vt:lpstr>
      <vt:lpstr>Trieste</vt:lpstr>
      <vt:lpstr>Trieste 1918 (Dati: AGCTs, Statistica, Dati demografici 1918-1920, 1918) </vt:lpstr>
      <vt:lpstr>Trieste 1918</vt:lpstr>
      <vt:lpstr>«Notiziario della III Armata» maggio 1919</vt:lpstr>
      <vt:lpstr>La terza ondata </vt:lpstr>
      <vt:lpstr>Alcuni dati</vt:lpstr>
      <vt:lpstr>Un’amara conclusione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grande trauma: la transizione dalla Grande guerra alla pace</dc:title>
  <dc:creator>Fabio Todero</dc:creator>
  <cp:lastModifiedBy>Fabio Todero</cp:lastModifiedBy>
  <cp:revision>6</cp:revision>
  <dcterms:created xsi:type="dcterms:W3CDTF">2020-04-17T15:39:02Z</dcterms:created>
  <dcterms:modified xsi:type="dcterms:W3CDTF">2020-04-18T16:33:11Z</dcterms:modified>
</cp:coreProperties>
</file>