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3"/>
          <p:cNvSpPr txBox="1">
            <a:spLocks noChangeArrowheads="1"/>
          </p:cNvSpPr>
          <p:nvPr/>
        </p:nvSpPr>
        <p:spPr bwMode="auto">
          <a:xfrm>
            <a:off x="2001839" y="1420813"/>
            <a:ext cx="475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Evoluzione del villaggio in città….</a:t>
            </a:r>
          </a:p>
        </p:txBody>
      </p:sp>
      <p:sp>
        <p:nvSpPr>
          <p:cNvPr id="6147" name="CasellaDiTesto 4"/>
          <p:cNvSpPr txBox="1">
            <a:spLocks noChangeArrowheads="1"/>
          </p:cNvSpPr>
          <p:nvPr/>
        </p:nvSpPr>
        <p:spPr bwMode="auto">
          <a:xfrm>
            <a:off x="2381250" y="2000250"/>
            <a:ext cx="2210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Definizione di “città”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595813" y="2143126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149" name="CasellaDiTesto 6"/>
          <p:cNvSpPr txBox="1">
            <a:spLocks noChangeArrowheads="1"/>
          </p:cNvSpPr>
          <p:nvPr/>
        </p:nvSpPr>
        <p:spPr bwMode="auto">
          <a:xfrm>
            <a:off x="5595938" y="2000250"/>
            <a:ext cx="474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Fa riferimento alla dimensione/ delimitazione</a:t>
            </a:r>
          </a:p>
        </p:txBody>
      </p:sp>
      <p:sp>
        <p:nvSpPr>
          <p:cNvPr id="6150" name="CasellaDiTesto 7"/>
          <p:cNvSpPr txBox="1">
            <a:spLocks noChangeArrowheads="1"/>
          </p:cNvSpPr>
          <p:nvPr/>
        </p:nvSpPr>
        <p:spPr bwMode="auto">
          <a:xfrm>
            <a:off x="3024189" y="2916238"/>
            <a:ext cx="804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ISTAT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3810000" y="3025776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152" name="CasellaDiTesto 9"/>
          <p:cNvSpPr txBox="1">
            <a:spLocks noChangeArrowheads="1"/>
          </p:cNvSpPr>
          <p:nvPr/>
        </p:nvSpPr>
        <p:spPr bwMode="auto">
          <a:xfrm>
            <a:off x="3881438" y="2428875"/>
            <a:ext cx="376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Rururbanizzazione - sprawl urbano</a:t>
            </a:r>
          </a:p>
        </p:txBody>
      </p:sp>
      <p:sp>
        <p:nvSpPr>
          <p:cNvPr id="6153" name="CasellaDiTesto 10"/>
          <p:cNvSpPr txBox="1">
            <a:spLocks noChangeArrowheads="1"/>
          </p:cNvSpPr>
          <p:nvPr/>
        </p:nvSpPr>
        <p:spPr bwMode="auto">
          <a:xfrm>
            <a:off x="4595813" y="2928938"/>
            <a:ext cx="1505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Centri abitati</a:t>
            </a:r>
          </a:p>
          <a:p>
            <a:pPr eaLnBrk="1" hangingPunct="1"/>
            <a:r>
              <a:rPr lang="it-IT" altLang="it-IT"/>
              <a:t>Nuclei abitati</a:t>
            </a:r>
          </a:p>
          <a:p>
            <a:pPr eaLnBrk="1" hangingPunct="1"/>
            <a:r>
              <a:rPr lang="it-IT" altLang="it-IT"/>
              <a:t>Case sparse</a:t>
            </a:r>
          </a:p>
        </p:txBody>
      </p:sp>
      <p:sp>
        <p:nvSpPr>
          <p:cNvPr id="6154" name="CasellaDiTesto 11"/>
          <p:cNvSpPr txBox="1">
            <a:spLocks noChangeArrowheads="1"/>
          </p:cNvSpPr>
          <p:nvPr/>
        </p:nvSpPr>
        <p:spPr bwMode="auto">
          <a:xfrm>
            <a:off x="3167063" y="4143375"/>
            <a:ext cx="6532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Economie di agglomerazione (</a:t>
            </a:r>
            <a:r>
              <a:rPr lang="it-IT" altLang="it-IT" i="1"/>
              <a:t>urbane</a:t>
            </a:r>
            <a:r>
              <a:rPr lang="it-IT" altLang="it-IT"/>
              <a:t>) e formazione delle città</a:t>
            </a:r>
          </a:p>
        </p:txBody>
      </p:sp>
      <p:sp>
        <p:nvSpPr>
          <p:cNvPr id="6155" name="CasellaDiTesto 12"/>
          <p:cNvSpPr txBox="1">
            <a:spLocks noChangeArrowheads="1"/>
          </p:cNvSpPr>
          <p:nvPr/>
        </p:nvSpPr>
        <p:spPr bwMode="auto">
          <a:xfrm>
            <a:off x="3452813" y="5214938"/>
            <a:ext cx="4724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Rivoluzione industriale e Rivoluzione urbana</a:t>
            </a:r>
          </a:p>
        </p:txBody>
      </p:sp>
      <p:sp>
        <p:nvSpPr>
          <p:cNvPr id="14" name="Titolo 3"/>
          <p:cNvSpPr txBox="1">
            <a:spLocks/>
          </p:cNvSpPr>
          <p:nvPr/>
        </p:nvSpPr>
        <p:spPr bwMode="auto">
          <a:xfrm>
            <a:off x="1052513" y="5555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it-IT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Capitolo 7 – Geografia delle complessità urbane</a:t>
            </a:r>
          </a:p>
        </p:txBody>
      </p:sp>
      <p:pic>
        <p:nvPicPr>
          <p:cNvPr id="3" name="SlideUrb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1108" y="5708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2020-04-20T08:28:13Z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