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asellaDiTesto 3"/>
          <p:cNvSpPr txBox="1">
            <a:spLocks noChangeArrowheads="1"/>
          </p:cNvSpPr>
          <p:nvPr/>
        </p:nvSpPr>
        <p:spPr bwMode="auto">
          <a:xfrm>
            <a:off x="7950836" y="4429126"/>
            <a:ext cx="213391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dirty="0"/>
              <a:t>Città</a:t>
            </a:r>
          </a:p>
          <a:p>
            <a:pPr algn="ctr"/>
            <a:endParaRPr lang="it-IT" altLang="it-IT" dirty="0"/>
          </a:p>
          <a:p>
            <a:pPr algn="ctr"/>
            <a:r>
              <a:rPr lang="it-IT" altLang="it-IT" dirty="0"/>
              <a:t>Metropoli</a:t>
            </a:r>
          </a:p>
          <a:p>
            <a:pPr algn="ctr"/>
            <a:endParaRPr lang="it-IT" altLang="it-IT" dirty="0"/>
          </a:p>
          <a:p>
            <a:pPr algn="ctr"/>
            <a:r>
              <a:rPr lang="it-IT" altLang="it-IT" dirty="0"/>
              <a:t>Area metropolitana</a:t>
            </a:r>
          </a:p>
          <a:p>
            <a:pPr algn="ctr"/>
            <a:endParaRPr lang="it-IT" altLang="it-IT" dirty="0"/>
          </a:p>
          <a:p>
            <a:pPr algn="ctr"/>
            <a:r>
              <a:rPr lang="it-IT" altLang="it-IT" dirty="0"/>
              <a:t>Megalopoli</a:t>
            </a:r>
          </a:p>
        </p:txBody>
      </p:sp>
      <p:sp>
        <p:nvSpPr>
          <p:cNvPr id="17410" name="CasellaDiTesto 4"/>
          <p:cNvSpPr txBox="1">
            <a:spLocks noChangeArrowheads="1"/>
          </p:cNvSpPr>
          <p:nvPr/>
        </p:nvSpPr>
        <p:spPr bwMode="auto">
          <a:xfrm>
            <a:off x="1168472" y="654892"/>
            <a:ext cx="5288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tx2"/>
                </a:solidFill>
              </a:rPr>
              <a:t>Morfologia urbana e armatura urbana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sp>
        <p:nvSpPr>
          <p:cNvPr id="17411" name="CasellaDiTesto 5"/>
          <p:cNvSpPr txBox="1">
            <a:spLocks noChangeArrowheads="1"/>
          </p:cNvSpPr>
          <p:nvPr/>
        </p:nvSpPr>
        <p:spPr bwMode="auto">
          <a:xfrm>
            <a:off x="341024" y="1396758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Geografia della città </a:t>
            </a:r>
          </a:p>
        </p:txBody>
      </p:sp>
      <p:sp>
        <p:nvSpPr>
          <p:cNvPr id="7" name="Freccia a destra 6"/>
          <p:cNvSpPr/>
          <p:nvPr/>
        </p:nvSpPr>
        <p:spPr>
          <a:xfrm>
            <a:off x="2655574" y="1514420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13" name="CasellaDiTesto 7"/>
          <p:cNvSpPr txBox="1">
            <a:spLocks noChangeArrowheads="1"/>
          </p:cNvSpPr>
          <p:nvPr/>
        </p:nvSpPr>
        <p:spPr bwMode="auto">
          <a:xfrm>
            <a:off x="3316868" y="1409904"/>
            <a:ext cx="2044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Morfologia urbana</a:t>
            </a:r>
          </a:p>
        </p:txBody>
      </p:sp>
      <p:sp>
        <p:nvSpPr>
          <p:cNvPr id="17414" name="CasellaDiTesto 8"/>
          <p:cNvSpPr txBox="1">
            <a:spLocks noChangeArrowheads="1"/>
          </p:cNvSpPr>
          <p:nvPr/>
        </p:nvSpPr>
        <p:spPr bwMode="auto">
          <a:xfrm>
            <a:off x="341024" y="1948535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Geografia delle città </a:t>
            </a:r>
          </a:p>
        </p:txBody>
      </p:sp>
      <p:sp>
        <p:nvSpPr>
          <p:cNvPr id="10" name="Freccia a destra 9"/>
          <p:cNvSpPr/>
          <p:nvPr/>
        </p:nvSpPr>
        <p:spPr>
          <a:xfrm>
            <a:off x="2663682" y="2028861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16" name="CasellaDiTesto 10"/>
          <p:cNvSpPr txBox="1">
            <a:spLocks noChangeArrowheads="1"/>
          </p:cNvSpPr>
          <p:nvPr/>
        </p:nvSpPr>
        <p:spPr bwMode="auto">
          <a:xfrm>
            <a:off x="3316868" y="1886977"/>
            <a:ext cx="19159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Armatura urbana</a:t>
            </a:r>
          </a:p>
        </p:txBody>
      </p:sp>
      <p:sp>
        <p:nvSpPr>
          <p:cNvPr id="12" name="Freccia a destra 11"/>
          <p:cNvSpPr/>
          <p:nvPr/>
        </p:nvSpPr>
        <p:spPr>
          <a:xfrm>
            <a:off x="5381625" y="1536783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18" name="CasellaDiTesto 12"/>
          <p:cNvSpPr txBox="1">
            <a:spLocks noChangeArrowheads="1"/>
          </p:cNvSpPr>
          <p:nvPr/>
        </p:nvSpPr>
        <p:spPr bwMode="auto">
          <a:xfrm>
            <a:off x="5993116" y="1391337"/>
            <a:ext cx="5778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Descrizione della </a:t>
            </a:r>
            <a:r>
              <a:rPr lang="it-IT" altLang="it-IT" dirty="0" smtClean="0"/>
              <a:t>“</a:t>
            </a:r>
            <a:r>
              <a:rPr lang="it-IT" altLang="it-IT" dirty="0"/>
              <a:t>forma” e della </a:t>
            </a:r>
            <a:r>
              <a:rPr lang="it-IT" altLang="it-IT" dirty="0" smtClean="0"/>
              <a:t>struttura della </a:t>
            </a:r>
            <a:r>
              <a:rPr lang="it-IT" altLang="it-IT" dirty="0"/>
              <a:t>città</a:t>
            </a:r>
          </a:p>
        </p:txBody>
      </p:sp>
      <p:sp>
        <p:nvSpPr>
          <p:cNvPr id="17419" name="CasellaDiTesto 13"/>
          <p:cNvSpPr txBox="1">
            <a:spLocks noChangeArrowheads="1"/>
          </p:cNvSpPr>
          <p:nvPr/>
        </p:nvSpPr>
        <p:spPr bwMode="auto">
          <a:xfrm>
            <a:off x="6047418" y="1933143"/>
            <a:ext cx="52704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Studio della </a:t>
            </a:r>
            <a:r>
              <a:rPr lang="it-IT" altLang="it-IT" dirty="0" smtClean="0"/>
              <a:t>distribuzione delle </a:t>
            </a:r>
            <a:r>
              <a:rPr lang="it-IT" altLang="it-IT" dirty="0"/>
              <a:t>città sul territorio e </a:t>
            </a:r>
          </a:p>
          <a:p>
            <a:r>
              <a:rPr lang="it-IT" altLang="it-IT" dirty="0"/>
              <a:t>dei rapporti funzionali </a:t>
            </a:r>
            <a:r>
              <a:rPr lang="it-IT" altLang="it-IT" dirty="0" smtClean="0"/>
              <a:t>tra </a:t>
            </a:r>
            <a:r>
              <a:rPr lang="it-IT" altLang="it-IT" dirty="0"/>
              <a:t>i centri</a:t>
            </a:r>
          </a:p>
        </p:txBody>
      </p:sp>
      <p:sp>
        <p:nvSpPr>
          <p:cNvPr id="15" name="Freccia a destra 14"/>
          <p:cNvSpPr/>
          <p:nvPr/>
        </p:nvSpPr>
        <p:spPr>
          <a:xfrm>
            <a:off x="5417344" y="2013308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22" name="CasellaDiTesto 16"/>
          <p:cNvSpPr txBox="1">
            <a:spLocks noChangeArrowheads="1"/>
          </p:cNvSpPr>
          <p:nvPr/>
        </p:nvSpPr>
        <p:spPr bwMode="auto">
          <a:xfrm>
            <a:off x="730635" y="2747963"/>
            <a:ext cx="23583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b="1" u="sng" dirty="0" smtClean="0"/>
              <a:t>Rapporti di </a:t>
            </a:r>
          </a:p>
          <a:p>
            <a:endParaRPr lang="it-IT" altLang="it-IT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dirty="0" smtClean="0"/>
              <a:t>Gravitazione</a:t>
            </a:r>
            <a:endParaRPr lang="it-IT" alt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dirty="0"/>
              <a:t>Polarizzazione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dirty="0"/>
              <a:t>Gerarchia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dirty="0"/>
              <a:t>Complementarietà</a:t>
            </a:r>
          </a:p>
        </p:txBody>
      </p:sp>
      <p:sp>
        <p:nvSpPr>
          <p:cNvPr id="18" name="Freccia a destra 17"/>
          <p:cNvSpPr/>
          <p:nvPr/>
        </p:nvSpPr>
        <p:spPr>
          <a:xfrm>
            <a:off x="4339158" y="3526992"/>
            <a:ext cx="1787237" cy="74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24" name="CasellaDiTesto 18"/>
          <p:cNvSpPr txBox="1">
            <a:spLocks noChangeArrowheads="1"/>
          </p:cNvSpPr>
          <p:nvPr/>
        </p:nvSpPr>
        <p:spPr bwMode="auto">
          <a:xfrm>
            <a:off x="7376580" y="2867488"/>
            <a:ext cx="19030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Area di influenza</a:t>
            </a:r>
          </a:p>
          <a:p>
            <a:r>
              <a:rPr lang="it-IT" altLang="it-IT" dirty="0"/>
              <a:t>Hinterland</a:t>
            </a:r>
          </a:p>
          <a:p>
            <a:r>
              <a:rPr lang="it-IT" altLang="it-IT" dirty="0" err="1"/>
              <a:t>Umland</a:t>
            </a:r>
            <a:endParaRPr lang="it-IT" altLang="it-IT" dirty="0"/>
          </a:p>
        </p:txBody>
      </p:sp>
      <p:sp>
        <p:nvSpPr>
          <p:cNvPr id="17426" name="CasellaDiTesto 20"/>
          <p:cNvSpPr txBox="1">
            <a:spLocks noChangeArrowheads="1"/>
          </p:cNvSpPr>
          <p:nvPr/>
        </p:nvSpPr>
        <p:spPr bwMode="auto">
          <a:xfrm>
            <a:off x="2166939" y="4857750"/>
            <a:ext cx="1813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Crescita urbana</a:t>
            </a:r>
          </a:p>
        </p:txBody>
      </p:sp>
      <p:sp>
        <p:nvSpPr>
          <p:cNvPr id="22" name="Freccia a destra 21"/>
          <p:cNvSpPr/>
          <p:nvPr/>
        </p:nvSpPr>
        <p:spPr>
          <a:xfrm>
            <a:off x="4095750" y="5000626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28" name="CasellaDiTesto 22"/>
          <p:cNvSpPr txBox="1">
            <a:spLocks noChangeArrowheads="1"/>
          </p:cNvSpPr>
          <p:nvPr/>
        </p:nvSpPr>
        <p:spPr bwMode="auto">
          <a:xfrm>
            <a:off x="5095875" y="5929314"/>
            <a:ext cx="1531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Città-rete</a:t>
            </a:r>
          </a:p>
          <a:p>
            <a:r>
              <a:rPr lang="it-IT" altLang="it-IT"/>
              <a:t>Città-sistema</a:t>
            </a:r>
          </a:p>
        </p:txBody>
      </p:sp>
      <p:sp>
        <p:nvSpPr>
          <p:cNvPr id="24" name="Freccia a destra 23"/>
          <p:cNvSpPr/>
          <p:nvPr/>
        </p:nvSpPr>
        <p:spPr>
          <a:xfrm rot="5400000">
            <a:off x="8846344" y="5393532"/>
            <a:ext cx="357188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Freccia a destra 24"/>
          <p:cNvSpPr/>
          <p:nvPr/>
        </p:nvSpPr>
        <p:spPr>
          <a:xfrm rot="5400000">
            <a:off x="8846344" y="4822032"/>
            <a:ext cx="357188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Freccia a destra 25"/>
          <p:cNvSpPr/>
          <p:nvPr/>
        </p:nvSpPr>
        <p:spPr>
          <a:xfrm rot="5400000">
            <a:off x="8846345" y="5912645"/>
            <a:ext cx="357187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32" name="Rettangolo 26"/>
          <p:cNvSpPr>
            <a:spLocks noChangeArrowheads="1"/>
          </p:cNvSpPr>
          <p:nvPr/>
        </p:nvSpPr>
        <p:spPr bwMode="auto">
          <a:xfrm>
            <a:off x="5024438" y="4500563"/>
            <a:ext cx="19288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Implosione urbana</a:t>
            </a:r>
          </a:p>
          <a:p>
            <a:r>
              <a:rPr lang="it-IT" altLang="it-IT"/>
              <a:t>Conurbazione</a:t>
            </a:r>
          </a:p>
        </p:txBody>
      </p:sp>
      <p:sp>
        <p:nvSpPr>
          <p:cNvPr id="28" name="Freccia a destra 27"/>
          <p:cNvSpPr/>
          <p:nvPr/>
        </p:nvSpPr>
        <p:spPr>
          <a:xfrm rot="5400000">
            <a:off x="5453063" y="5572126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" name="Freccia a destra 28"/>
          <p:cNvSpPr/>
          <p:nvPr/>
        </p:nvSpPr>
        <p:spPr>
          <a:xfrm rot="19836811" flipV="1">
            <a:off x="6415692" y="5487818"/>
            <a:ext cx="1482725" cy="22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" name="SlideURB3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2152" y="5925493"/>
            <a:ext cx="609600" cy="609600"/>
          </a:xfrm>
          <a:prstGeom prst="rect">
            <a:avLst/>
          </a:prstGeom>
        </p:spPr>
      </p:pic>
      <p:pic>
        <p:nvPicPr>
          <p:cNvPr id="3" name="SlideURB3_c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2" y="5987189"/>
            <a:ext cx="609600" cy="6096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343228" y="6084348"/>
            <a:ext cx="242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Audio su morfologia della città ovvero pianta urbana</a:t>
            </a:r>
          </a:p>
        </p:txBody>
      </p:sp>
    </p:spTree>
    <p:extLst>
      <p:ext uri="{BB962C8B-B14F-4D97-AF65-F5344CB8AC3E}">
        <p14:creationId xmlns:p14="http://schemas.microsoft.com/office/powerpoint/2010/main" val="136509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7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70</Words>
  <Application>Microsoft Office PowerPoint</Application>
  <PresentationFormat>Widescreen</PresentationFormat>
  <Paragraphs>30</Paragraphs>
  <Slides>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2020-04-20T09:16:26Z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