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67" r:id="rId2"/>
    <p:sldId id="369" r:id="rId3"/>
    <p:sldId id="370" r:id="rId4"/>
    <p:sldId id="371" r:id="rId5"/>
    <p:sldId id="372" r:id="rId6"/>
    <p:sldId id="373" r:id="rId7"/>
    <p:sldId id="374" r:id="rId8"/>
    <p:sldId id="375" r:id="rId9"/>
    <p:sldId id="376" r:id="rId10"/>
    <p:sldId id="378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6699FF"/>
    <a:srgbClr val="FF6600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jpeg"/><Relationship Id="rId5" Type="http://schemas.openxmlformats.org/officeDocument/2006/relationships/hyperlink" Target="//upload.wikimedia.org/wikipedia/commons/c/c6/Particular_of_the_Zeus'_temple,_Frontone_west,_Olimpia.jpg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5"/>
          <p:cNvSpPr txBox="1">
            <a:spLocks noChangeArrowheads="1"/>
          </p:cNvSpPr>
          <p:nvPr/>
        </p:nvSpPr>
        <p:spPr bwMode="auto">
          <a:xfrm>
            <a:off x="1524001" y="404813"/>
            <a:ext cx="4968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Olimpia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Tempio di Zeus </a:t>
            </a: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1682751" y="5992814"/>
            <a:ext cx="21002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Metopa lato orientale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Eracle e Atlante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68" y="727869"/>
            <a:ext cx="7521086" cy="563288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70"/>
    </mc:Choice>
    <mc:Fallback xmlns="">
      <p:transition spd="slow" advTm="182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Partenone due fasi  Rhys Carpen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981076"/>
            <a:ext cx="7820025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CasellaDiTesto 2"/>
          <p:cNvSpPr txBox="1">
            <a:spLocks noChangeArrowheads="1"/>
          </p:cNvSpPr>
          <p:nvPr/>
        </p:nvSpPr>
        <p:spPr bwMode="auto">
          <a:xfrm>
            <a:off x="2208214" y="404814"/>
            <a:ext cx="4533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Partenone, </a:t>
            </a:r>
            <a:r>
              <a:rPr lang="it-IT" altLang="it-IT" sz="1600"/>
              <a:t>in nero presunto edificio di Cimone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75"/>
    </mc:Choice>
    <mc:Fallback xmlns="">
      <p:transition spd="slow" advTm="121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5"/>
          <p:cNvSpPr txBox="1">
            <a:spLocks noChangeArrowheads="1"/>
          </p:cNvSpPr>
          <p:nvPr/>
        </p:nvSpPr>
        <p:spPr bwMode="auto">
          <a:xfrm>
            <a:off x="2063751" y="280989"/>
            <a:ext cx="8875713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Tempio di Zeus, Olimpia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Frontone est: Zeus e a sua sin. Pelope, Ippodameia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                                     a sua ds. Oinomaos Sterope e Myrtilos (Paionios di Mende?)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Frontone ovest: Apollon con centauri e Lapiti a sua sin: Teseo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/>
              <a:t>                                                                              a sua ds. Peirithoos (Alkamenes?)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657" y="280989"/>
            <a:ext cx="8697930" cy="651594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0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04"/>
    </mc:Choice>
    <mc:Fallback xmlns="">
      <p:transition spd="slow" advTm="80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6"/>
          <p:cNvSpPr>
            <a:spLocks noChangeArrowheads="1"/>
          </p:cNvSpPr>
          <p:nvPr/>
        </p:nvSpPr>
        <p:spPr bwMode="auto">
          <a:xfrm>
            <a:off x="1847850" y="0"/>
            <a:ext cx="8569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Olimpia, tempio di Zeus, parte centrale del frontone est con </a:t>
            </a:r>
            <a:r>
              <a:rPr lang="it-IT" altLang="it-IT" sz="1800" dirty="0" err="1"/>
              <a:t>Enomao</a:t>
            </a:r>
            <a:endParaRPr lang="it-IT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/>
              <a:t>Attribuito da Pausania a </a:t>
            </a:r>
            <a:r>
              <a:rPr lang="it-IT" altLang="it-IT" sz="1400" dirty="0" err="1"/>
              <a:t>Paionios</a:t>
            </a:r>
            <a:r>
              <a:rPr lang="it-IT" altLang="it-IT" sz="1400" dirty="0"/>
              <a:t> di Mende (scultore degli acroteri e della Nike, ma più tardi)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2" y="741729"/>
            <a:ext cx="11430000" cy="59817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6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321"/>
    </mc:Choice>
    <mc:Fallback xmlns="">
      <p:transition spd="slow" advTm="203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927351" y="188913"/>
            <a:ext cx="7129463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Olimpia, tempio di Zeus, parte del frontone ovest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Lotta centauri lapithi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/>
              <a:t>da Pausania attribuito ad Alkamenes, con restauri effettuati già in antico</a:t>
            </a:r>
          </a:p>
        </p:txBody>
      </p:sp>
      <p:pic>
        <p:nvPicPr>
          <p:cNvPr id="10244" name="Picture 5" descr="J:\Backup\Desktop\Immagine1.frontone Zeus O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16" y="1649789"/>
            <a:ext cx="10237954" cy="461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9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849"/>
    </mc:Choice>
    <mc:Fallback xmlns="">
      <p:transition spd="slow" advTm="5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692150"/>
            <a:ext cx="8229600" cy="725488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1800" b="1"/>
              <a:t>Olimpia, tempio di Zeus</a:t>
            </a:r>
            <a:br>
              <a:rPr lang="it-IT" altLang="it-IT" sz="1800" b="1"/>
            </a:br>
            <a:r>
              <a:rPr lang="it-IT" altLang="it-IT" sz="1800" b="1"/>
              <a:t>Apollo del frontone Ovest</a:t>
            </a:r>
            <a:br>
              <a:rPr lang="it-IT" altLang="it-IT" sz="1800" b="1"/>
            </a:br>
            <a:r>
              <a:rPr lang="it-IT" altLang="it-IT" sz="1800" b="1"/>
              <a:t/>
            </a:r>
            <a:br>
              <a:rPr lang="it-IT" altLang="it-IT" sz="1800" b="1"/>
            </a:br>
            <a:r>
              <a:rPr lang="it-IT" altLang="it-IT" sz="1800" b="1"/>
              <a:t>“</a:t>
            </a:r>
            <a:r>
              <a:rPr lang="it-IT" altLang="it-IT" sz="1400" b="1"/>
              <a:t>Maestro di Olimpia” </a:t>
            </a:r>
            <a:br>
              <a:rPr lang="it-IT" altLang="it-IT" sz="1400" b="1"/>
            </a:br>
            <a:r>
              <a:rPr lang="it-IT" altLang="it-IT" sz="1400" b="1"/>
              <a:t>Alkamenes o ev. Agheladas ?</a:t>
            </a:r>
            <a:br>
              <a:rPr lang="it-IT" altLang="it-IT" sz="1400" b="1"/>
            </a:br>
            <a:endParaRPr lang="it-IT" altLang="it-IT" sz="1400" b="1"/>
          </a:p>
        </p:txBody>
      </p:sp>
      <p:pic>
        <p:nvPicPr>
          <p:cNvPr id="11267" name="Picture 4" descr="Apollo dal tempio di Zeus Olimpia a colori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7931" y="122497"/>
            <a:ext cx="5014913" cy="6635750"/>
          </a:xfrm>
          <a:noFill/>
        </p:spPr>
      </p:pic>
      <p:pic>
        <p:nvPicPr>
          <p:cNvPr id="11268" name="Picture 5" descr="File:Particular of the Zeus' temple, Frontone west, Olimpia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1965730"/>
            <a:ext cx="4737914" cy="355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9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01"/>
    </mc:Choice>
    <mc:Fallback xmlns="">
      <p:transition spd="slow" advTm="25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1800" b="1"/>
              <a:t>Olimpia, tempio di Zeus, frontone Ovest</a:t>
            </a:r>
            <a:br>
              <a:rPr lang="it-IT" altLang="it-IT" sz="1800" b="1"/>
            </a:br>
            <a:r>
              <a:rPr lang="it-IT" altLang="it-IT" sz="1600" b="1"/>
              <a:t>centauro  Eurytion con lapitessa Deidameia</a:t>
            </a:r>
          </a:p>
        </p:txBody>
      </p:sp>
      <p:pic>
        <p:nvPicPr>
          <p:cNvPr id="12291" name="Picture 4" descr="centauro lapite Olimpia a colori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44190" y="1492135"/>
            <a:ext cx="7214581" cy="5147341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3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2"/>
    </mc:Choice>
    <mc:Fallback xmlns="">
      <p:transition spd="slow" advTm="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5"/>
          <p:cNvSpPr>
            <a:spLocks noGrp="1" noChangeArrowheads="1"/>
          </p:cNvSpPr>
          <p:nvPr>
            <p:ph type="title"/>
          </p:nvPr>
        </p:nvSpPr>
        <p:spPr>
          <a:xfrm>
            <a:off x="571500" y="0"/>
            <a:ext cx="10515600" cy="1325563"/>
          </a:xfrm>
        </p:spPr>
        <p:txBody>
          <a:bodyPr/>
          <a:lstStyle/>
          <a:p>
            <a:pPr eaLnBrk="1" hangingPunct="1"/>
            <a:r>
              <a:rPr lang="it-IT" altLang="it-IT" sz="1600" b="1" dirty="0"/>
              <a:t>Tempio di Zeus a Olimpia e Partenone a confronto</a:t>
            </a:r>
            <a:br>
              <a:rPr lang="it-IT" altLang="it-IT" sz="1600" b="1" dirty="0"/>
            </a:br>
            <a:r>
              <a:rPr lang="it-IT" altLang="it-IT" sz="1600" b="1" dirty="0"/>
              <a:t>architetto delle cella: </a:t>
            </a:r>
            <a:r>
              <a:rPr lang="it-IT" altLang="it-IT" sz="1600" b="1" dirty="0" err="1"/>
              <a:t>Iktinos</a:t>
            </a:r>
            <a:r>
              <a:rPr lang="it-IT" altLang="it-IT" sz="1600" b="1" dirty="0"/>
              <a:t/>
            </a:r>
            <a:br>
              <a:rPr lang="it-IT" altLang="it-IT" sz="1600" b="1" dirty="0"/>
            </a:br>
            <a:r>
              <a:rPr lang="it-IT" altLang="it-IT" sz="1600" b="1" dirty="0"/>
              <a:t>immagine di culto: Fidia (Olimpia :alt. 12,5, 435-433 a.C.)</a:t>
            </a:r>
          </a:p>
        </p:txBody>
      </p:sp>
      <p:pic>
        <p:nvPicPr>
          <p:cNvPr id="13315" name="Picture 4" descr="Tempio di Zeus a Olimpia e Partenone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1463" y="1416050"/>
            <a:ext cx="8820150" cy="5194300"/>
          </a:xfrm>
          <a:noFill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74"/>
    </mc:Choice>
    <mc:Fallback xmlns="">
      <p:transition spd="slow" advTm="28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/>
          <p:cNvSpPr>
            <a:spLocks noGrp="1" noChangeArrowheads="1"/>
          </p:cNvSpPr>
          <p:nvPr>
            <p:ph type="title"/>
          </p:nvPr>
        </p:nvSpPr>
        <p:spPr>
          <a:xfrm>
            <a:off x="1703388" y="1700214"/>
            <a:ext cx="8507412" cy="58102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it-IT" altLang="it-IT" sz="2000"/>
              <a:t>Zeus di Olimpia</a:t>
            </a:r>
            <a:br>
              <a:rPr lang="it-IT" altLang="it-IT" sz="2000"/>
            </a:br>
            <a:r>
              <a:rPr lang="it-IT" altLang="it-IT" sz="2000"/>
              <a:t/>
            </a:r>
            <a:br>
              <a:rPr lang="it-IT" altLang="it-IT" sz="2000"/>
            </a:br>
            <a:r>
              <a:rPr lang="it-IT" altLang="it-IT" sz="1600" b="1"/>
              <a:t>scultura criselefantina</a:t>
            </a:r>
            <a:br>
              <a:rPr lang="it-IT" altLang="it-IT" sz="1600" b="1"/>
            </a:br>
            <a:r>
              <a:rPr lang="it-IT" altLang="it-IT" sz="1600" b="1"/>
              <a:t>di Fidia</a:t>
            </a:r>
            <a:br>
              <a:rPr lang="it-IT" altLang="it-IT" sz="1600" b="1"/>
            </a:br>
            <a:r>
              <a:rPr lang="it-IT" altLang="it-IT" sz="1600" b="1"/>
              <a:t>alt. 12,5 m</a:t>
            </a:r>
            <a:br>
              <a:rPr lang="it-IT" altLang="it-IT" sz="1600" b="1"/>
            </a:br>
            <a:r>
              <a:rPr lang="it-IT" altLang="it-IT" sz="1600" b="1"/>
              <a:t>base: Niobidi, Amazzoni, Eracle e Teseo</a:t>
            </a:r>
            <a:br>
              <a:rPr lang="it-IT" altLang="it-IT" sz="1600" b="1"/>
            </a:br>
            <a:r>
              <a:rPr lang="it-IT" altLang="it-IT" sz="1600" b="1"/>
              <a:t/>
            </a:r>
            <a:br>
              <a:rPr lang="it-IT" altLang="it-IT" sz="1600" b="1"/>
            </a:br>
            <a:r>
              <a:rPr lang="it-IT" altLang="it-IT" sz="1600" b="1"/>
              <a:t>dopo 437 a.C.</a:t>
            </a:r>
          </a:p>
        </p:txBody>
      </p:sp>
      <p:pic>
        <p:nvPicPr>
          <p:cNvPr id="14339" name="Picture 4" descr="Zeus di Olimpia 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1806" y="75335"/>
            <a:ext cx="4841875" cy="6657975"/>
          </a:xfrm>
          <a:noFill/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0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987"/>
    </mc:Choice>
    <mc:Fallback xmlns="">
      <p:transition spd="slow" advTm="131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acropoli dall'al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52414"/>
            <a:ext cx="5580062" cy="641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1524000" y="115889"/>
            <a:ext cx="3345788" cy="655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Atene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Acropoli in epoca classica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da Cimone a Pericle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 err="1"/>
              <a:t>Filaidi</a:t>
            </a:r>
            <a:r>
              <a:rPr lang="it-IT" altLang="it-IT" sz="1400" dirty="0"/>
              <a:t>  - </a:t>
            </a:r>
            <a:r>
              <a:rPr lang="it-IT" altLang="it-IT" sz="1400" dirty="0" err="1"/>
              <a:t>Milziade</a:t>
            </a:r>
            <a:r>
              <a:rPr lang="it-IT" altLang="it-IT" sz="1400" dirty="0"/>
              <a:t> - figlio: Cimone  </a:t>
            </a:r>
            <a:br>
              <a:rPr lang="it-IT" altLang="it-IT" sz="1400" dirty="0"/>
            </a:br>
            <a:r>
              <a:rPr lang="it-IT" altLang="it-IT" sz="1400" dirty="0"/>
              <a:t/>
            </a:r>
            <a:br>
              <a:rPr lang="it-IT" altLang="it-IT" sz="1400" dirty="0"/>
            </a:br>
            <a:r>
              <a:rPr lang="it-IT" altLang="it-IT" sz="1400" dirty="0" err="1"/>
              <a:t>Alcmeonidi</a:t>
            </a:r>
            <a:r>
              <a:rPr lang="it-IT" altLang="it-IT" sz="1400" dirty="0"/>
              <a:t> – Santippo – figlio: Pericle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u="sng" dirty="0"/>
              <a:t>Cimone, </a:t>
            </a:r>
            <a:r>
              <a:rPr lang="it-IT" altLang="it-IT" sz="1200" dirty="0"/>
              <a:t>figlio di </a:t>
            </a:r>
            <a:r>
              <a:rPr lang="it-IT" altLang="it-IT" sz="1200" dirty="0" err="1"/>
              <a:t>Milziade</a:t>
            </a:r>
            <a:r>
              <a:rPr lang="it-IT" altLang="it-IT" sz="1200" dirty="0"/>
              <a:t>, inizia il Partenone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dopo le guerre persiane (conservatore,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politica pro-spartana porta ad un’alleanza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Atene-Sparta contro i Persiani)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476 prende il commando militare e nel 470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ottiene esilio di Temistocle (anti-spartano)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Cimone </a:t>
            </a:r>
            <a:r>
              <a:rPr lang="it-IT" altLang="it-IT" sz="1200" u="sng" dirty="0"/>
              <a:t>riapre l’ostilità contro Persiani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conquista della Tracia (Cimone metà tracio)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e isola di Sciro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battaglia contro Persiani sull'</a:t>
            </a:r>
            <a:r>
              <a:rPr lang="it-IT" altLang="it-IT" sz="1200" dirty="0" err="1"/>
              <a:t>Eurimedonte</a:t>
            </a:r>
            <a:endParaRPr lang="it-IT" altLang="it-IT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461 ostracismo contro Cimone (</a:t>
            </a:r>
            <a:r>
              <a:rPr lang="it-IT" altLang="it-IT" sz="1200" dirty="0" err="1"/>
              <a:t>filospartano</a:t>
            </a:r>
            <a:r>
              <a:rPr lang="it-IT" altLang="it-IT" sz="12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u="sng" dirty="0"/>
              <a:t>Pericle</a:t>
            </a:r>
            <a:r>
              <a:rPr lang="it-IT" altLang="it-IT" sz="1200" dirty="0"/>
              <a:t>, figlio di Santippo, sua madre famiglia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degli </a:t>
            </a:r>
            <a:r>
              <a:rPr lang="it-IT" altLang="it-IT" sz="1200" dirty="0" err="1"/>
              <a:t>Alcmeonidi</a:t>
            </a:r>
            <a:r>
              <a:rPr lang="it-IT" altLang="it-IT" sz="1200" dirty="0"/>
              <a:t>, discendente di </a:t>
            </a:r>
            <a:r>
              <a:rPr lang="it-IT" altLang="it-IT" sz="1200" dirty="0" err="1"/>
              <a:t>Clistene</a:t>
            </a:r>
            <a:r>
              <a:rPr lang="it-IT" altLang="it-IT" sz="1200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472 ha presentato le Persiane di Eschilo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nel nuovo teatro di Dioniso – gesto contro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Cimone (pro Temistocle, eroe della tragedia)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451 legge che cittadinanza solo a chi ha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ambedue i genitori ateniesi (contro Cimone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/>
              <a:t>che tornava dall’esilio)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0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04"/>
    </mc:Choice>
    <mc:Fallback xmlns="">
      <p:transition spd="slow" advTm="133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2211</TotalTime>
  <Words>169</Words>
  <Application>Microsoft Office PowerPoint</Application>
  <PresentationFormat>Widescreen</PresentationFormat>
  <Paragraphs>49</Paragraphs>
  <Slides>10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Olimpia, tempio di Zeus Apollo del frontone Ovest  “Maestro di Olimpia”  Alkamenes o ev. Agheladas ? </vt:lpstr>
      <vt:lpstr>Olimpia, tempio di Zeus, frontone Ovest centauro  Eurytion con lapitessa Deidameia</vt:lpstr>
      <vt:lpstr>Tempio di Zeus a Olimpia e Partenone a confronto architetto delle cella: Iktinos immagine di culto: Fidia (Olimpia :alt. 12,5, 435-433 a.C.)</vt:lpstr>
      <vt:lpstr>Zeus di Olimpia  scultura criselefantina di Fidia alt. 12,5 m base: Niobidi, Amazzoni, Eracle e Teseo  dopo 437 a.C.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199</cp:revision>
  <dcterms:created xsi:type="dcterms:W3CDTF">2020-03-26T13:06:42Z</dcterms:created>
  <dcterms:modified xsi:type="dcterms:W3CDTF">2020-04-15T12:53:16Z</dcterms:modified>
</cp:coreProperties>
</file>