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51" r:id="rId2"/>
    <p:sldId id="346" r:id="rId3"/>
    <p:sldId id="347" r:id="rId4"/>
    <p:sldId id="348" r:id="rId5"/>
    <p:sldId id="350" r:id="rId6"/>
    <p:sldId id="352" r:id="rId7"/>
    <p:sldId id="336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6699FF"/>
    <a:srgbClr val="FF6600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1800" b="1"/>
              <a:t>Base con firma di Bryaxis  350 a.C.</a:t>
            </a: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9" y="1825625"/>
            <a:ext cx="9934561" cy="4351338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4"/>
    </mc:Choice>
    <mc:Fallback xmlns="">
      <p:transition spd="slow" advTm="11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356226" y="207963"/>
            <a:ext cx="9909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 smtClean="0"/>
              <a:t>Briasside</a:t>
            </a:r>
            <a:endParaRPr lang="it-IT" altLang="it-IT" sz="1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08" y="378402"/>
            <a:ext cx="4514850" cy="61436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" y="378402"/>
            <a:ext cx="4590943" cy="62717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73"/>
    </mc:Choice>
    <mc:Fallback xmlns="">
      <p:transition spd="slow" advTm="24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738813" y="142876"/>
            <a:ext cx="4121706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Mausoleo di Alicarnasso  </a:t>
            </a:r>
            <a:r>
              <a:rPr lang="it-IT" altLang="it-IT" sz="1800" dirty="0" err="1"/>
              <a:t>dat</a:t>
            </a:r>
            <a:r>
              <a:rPr lang="it-IT" altLang="it-IT" sz="1800" dirty="0"/>
              <a:t>. 350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Architetto </a:t>
            </a:r>
            <a:r>
              <a:rPr lang="it-IT" altLang="it-IT" sz="1600" dirty="0" err="1"/>
              <a:t>Pythis</a:t>
            </a:r>
            <a:r>
              <a:rPr lang="it-IT" altLang="it-IT" sz="1600" dirty="0"/>
              <a:t> (creò anche la quadriga)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oltre 300 sculture libere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Cella </a:t>
            </a:r>
            <a:r>
              <a:rPr lang="it-IT" altLang="it-IT" sz="1400" dirty="0"/>
              <a:t>con 36 colonne, piramide con 24 gradini</a:t>
            </a:r>
          </a:p>
        </p:txBody>
      </p:sp>
      <p:pic>
        <p:nvPicPr>
          <p:cNvPr id="33796" name="Picture 4" descr="Mausoleum Alicarnas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9" y="142876"/>
            <a:ext cx="4692360" cy="66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53" y="1679748"/>
            <a:ext cx="4222404" cy="474125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39"/>
    </mc:Choice>
    <mc:Fallback xmlns="">
      <p:transition spd="slow" advTm="18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2000" b="1"/>
              <a:t>Mausoleo di Alicarnasso </a:t>
            </a:r>
            <a:br>
              <a:rPr lang="it-IT" altLang="it-IT" sz="2000" b="1"/>
            </a:br>
            <a:r>
              <a:rPr lang="it-IT" altLang="it-IT" sz="1600" b="1"/>
              <a:t>fregio con Amazzonomachia del 350 a.C.</a:t>
            </a:r>
            <a:r>
              <a:rPr lang="it-IT" altLang="it-IT" sz="2000" b="1"/>
              <a:t/>
            </a:r>
            <a:br>
              <a:rPr lang="it-IT" altLang="it-IT" sz="2000" b="1"/>
            </a:br>
            <a:r>
              <a:rPr lang="it-IT" altLang="it-IT" sz="1400" b="1"/>
              <a:t>scultori: </a:t>
            </a:r>
            <a:r>
              <a:rPr lang="it-IT" altLang="it-IT" sz="1400"/>
              <a:t>Scopas lato orientale, Leocore il lato occidentale, altri due lati Briosside e Timoteo (Plinio)</a:t>
            </a:r>
            <a:br>
              <a:rPr lang="it-IT" altLang="it-IT" sz="1400"/>
            </a:br>
            <a:r>
              <a:rPr lang="it-IT" altLang="it-IT" sz="1400"/>
              <a:t>Vitruvio anche Prassitele</a:t>
            </a:r>
            <a:endParaRPr lang="it-IT" altLang="it-IT" sz="1400" b="1"/>
          </a:p>
        </p:txBody>
      </p:sp>
      <p:pic>
        <p:nvPicPr>
          <p:cNvPr id="34819" name="Picture 4" descr="fregio Mausoleo Alicarnasso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138559"/>
            <a:ext cx="4379913" cy="5445125"/>
          </a:xfrm>
          <a:noFill/>
        </p:spPr>
      </p:pic>
      <p:pic>
        <p:nvPicPr>
          <p:cNvPr id="34820" name="Picture 6" descr="fregio Alicarnasso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7425" y="1138559"/>
            <a:ext cx="4735513" cy="5516562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8"/>
    </mc:Choice>
    <mc:Fallback xmlns="">
      <p:transition spd="slow" advTm="6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1800" b="1"/>
              <a:t>Leochares</a:t>
            </a:r>
            <a:br>
              <a:rPr lang="it-IT" altLang="it-IT" sz="1800" b="1"/>
            </a:br>
            <a:r>
              <a:rPr lang="it-IT" altLang="it-IT" sz="1800" b="1"/>
              <a:t>Apollo del Belvedere 350-330 a.C.</a:t>
            </a:r>
            <a:br>
              <a:rPr lang="it-IT" altLang="it-IT" sz="1800" b="1"/>
            </a:br>
            <a:r>
              <a:rPr lang="it-IT" altLang="it-IT" sz="1800" b="1"/>
              <a:t>rinvenuta nella villa di Nerone</a:t>
            </a:r>
            <a:br>
              <a:rPr lang="it-IT" altLang="it-IT" sz="1800" b="1"/>
            </a:br>
            <a:r>
              <a:rPr lang="it-IT" altLang="it-IT" sz="1800" b="1"/>
              <a:t>a Anzio</a:t>
            </a:r>
          </a:p>
        </p:txBody>
      </p:sp>
      <p:pic>
        <p:nvPicPr>
          <p:cNvPr id="36867" name="Picture 5" descr="http://nukilan.com/wp-content/uploads/2007/04/Apollo_Belveder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3776" y="146050"/>
            <a:ext cx="4594225" cy="6711950"/>
          </a:xfrm>
          <a:noFill/>
        </p:spPr>
      </p:pic>
      <p:pic>
        <p:nvPicPr>
          <p:cNvPr id="36868" name="Picture 7" descr="http://3.bp.blogspot.com/-4TOtLOp-Mlo/T8hto-nu4eI/AAAAAAAADmY/ATOUdACK7Lo/s1600/apoll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6" y="1757191"/>
            <a:ext cx="4181932" cy="48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66"/>
    </mc:Choice>
    <mc:Fallback xmlns="">
      <p:transition spd="slow" advTm="20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1800" b="1" dirty="0"/>
              <a:t>Agorà di Atene </a:t>
            </a:r>
            <a:br>
              <a:rPr lang="it-IT" altLang="it-IT" sz="1800" b="1" dirty="0"/>
            </a:br>
            <a:r>
              <a:rPr lang="it-IT" altLang="it-IT" sz="1600" b="1" dirty="0"/>
              <a:t>Apollo </a:t>
            </a:r>
            <a:r>
              <a:rPr lang="it-IT" altLang="it-IT" sz="1600" b="1" dirty="0" err="1"/>
              <a:t>Patroos</a:t>
            </a:r>
            <a:r>
              <a:rPr lang="it-IT" altLang="it-IT" sz="1600" b="1" dirty="0"/>
              <a:t> di </a:t>
            </a:r>
            <a:r>
              <a:rPr lang="it-IT" altLang="it-IT" sz="1600" b="1" dirty="0" err="1"/>
              <a:t>Euphranor</a:t>
            </a: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 smtClean="0"/>
              <a:t>330 </a:t>
            </a:r>
            <a:r>
              <a:rPr lang="it-IT" altLang="it-IT" sz="1600" b="1" dirty="0"/>
              <a:t>a.C.</a:t>
            </a:r>
          </a:p>
        </p:txBody>
      </p:sp>
      <p:pic>
        <p:nvPicPr>
          <p:cNvPr id="38915" name="Picture 5" descr="http://farm3.static.flickr.com/2593/3898859304_ac57fa90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18" y="565151"/>
            <a:ext cx="4543425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http://upload.wikimedia.org/wikipedia/commons/thumb/b/b0/7315_-_Piraeus_Arch._Museum,_Athens_-_Artemis_-_Photo_by_Giovanni_Dall'Orto,_Nov_14_2009.jpg/320px-7315_-_Piraeus_Arch._Museum,_Athens_-_Artemis_-_Photo_by_Giovanni_Dall'Orto,_Nov_14_2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7" y="1062674"/>
            <a:ext cx="3329681" cy="498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CasellaDiTesto 6"/>
          <p:cNvSpPr txBox="1">
            <a:spLocks noChangeArrowheads="1"/>
          </p:cNvSpPr>
          <p:nvPr/>
        </p:nvSpPr>
        <p:spPr bwMode="auto">
          <a:xfrm>
            <a:off x="2351088" y="6237289"/>
            <a:ext cx="1746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Artemis dal Pireo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01"/>
    </mc:Choice>
    <mc:Fallback xmlns="">
      <p:transition spd="slow" advTm="13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631951" y="188913"/>
            <a:ext cx="7688263" cy="1143000"/>
          </a:xfrm>
        </p:spPr>
        <p:txBody>
          <a:bodyPr/>
          <a:lstStyle/>
          <a:p>
            <a:pPr algn="l" eaLnBrk="1" hangingPunct="1"/>
            <a:r>
              <a:rPr lang="it-IT" altLang="it-IT" sz="1600" b="1"/>
              <a:t/>
            </a: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2531" name="CasellaDiTesto 8"/>
          <p:cNvSpPr txBox="1">
            <a:spLocks noChangeArrowheads="1"/>
          </p:cNvSpPr>
          <p:nvPr/>
        </p:nvSpPr>
        <p:spPr bwMode="auto">
          <a:xfrm>
            <a:off x="705831" y="260350"/>
            <a:ext cx="2908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Apollo Liceo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originale attribuito a </a:t>
            </a:r>
            <a:r>
              <a:rPr lang="it-IT" altLang="it-IT" sz="1400" b="1" dirty="0" err="1"/>
              <a:t>Euphranor</a:t>
            </a:r>
            <a:r>
              <a:rPr lang="it-IT" altLang="it-IT" sz="14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/>
              <a:t>o a Prassitele</a:t>
            </a:r>
          </a:p>
        </p:txBody>
      </p:sp>
      <p:pic>
        <p:nvPicPr>
          <p:cNvPr id="22532" name="Picture 8" descr="http://www.absolutgrecia.com/wp-content/uploads/2011/01/apol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86" y="107576"/>
            <a:ext cx="3529012" cy="66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15" y="1413250"/>
            <a:ext cx="3467187" cy="48104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83"/>
    </mc:Choice>
    <mc:Fallback xmlns="">
      <p:transition spd="slow" advTm="13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57</Words>
  <Application>Microsoft Office PowerPoint</Application>
  <PresentationFormat>Widescreen</PresentationFormat>
  <Paragraphs>14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Base con firma di Bryaxis  350 a.C.</vt:lpstr>
      <vt:lpstr>Presentazione standard di PowerPoint</vt:lpstr>
      <vt:lpstr>Presentazione standard di PowerPoint</vt:lpstr>
      <vt:lpstr>Mausoleo di Alicarnasso  fregio con Amazzonomachia del 350 a.C. scultori: Scopas lato orientale, Leocore il lato occidentale, altri due lati Briosside e Timoteo (Plinio) Vitruvio anche Prassitele</vt:lpstr>
      <vt:lpstr>Leochares Apollo del Belvedere 350-330 a.C. rinvenuta nella villa di Nerone a Anzio</vt:lpstr>
      <vt:lpstr>Agorà di Atene  Apollo Patroos di Euphranor 330 a.C.</vt:lpstr>
      <vt:lpstr>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189</cp:revision>
  <dcterms:created xsi:type="dcterms:W3CDTF">2020-03-26T13:06:42Z</dcterms:created>
  <dcterms:modified xsi:type="dcterms:W3CDTF">2020-04-15T10:38:21Z</dcterms:modified>
</cp:coreProperties>
</file>