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5"/>
  </p:notesMasterIdLst>
  <p:handoutMasterIdLst>
    <p:handoutMasterId r:id="rId66"/>
  </p:handoutMasterIdLst>
  <p:sldIdLst>
    <p:sldId id="277" r:id="rId3"/>
    <p:sldId id="495" r:id="rId4"/>
    <p:sldId id="432" r:id="rId5"/>
    <p:sldId id="434" r:id="rId6"/>
    <p:sldId id="435" r:id="rId7"/>
    <p:sldId id="436" r:id="rId8"/>
    <p:sldId id="437" r:id="rId9"/>
    <p:sldId id="438" r:id="rId10"/>
    <p:sldId id="433" r:id="rId11"/>
    <p:sldId id="460" r:id="rId12"/>
    <p:sldId id="467" r:id="rId13"/>
    <p:sldId id="461" r:id="rId14"/>
    <p:sldId id="462" r:id="rId15"/>
    <p:sldId id="463" r:id="rId16"/>
    <p:sldId id="464" r:id="rId17"/>
    <p:sldId id="465" r:id="rId18"/>
    <p:sldId id="468" r:id="rId19"/>
    <p:sldId id="469" r:id="rId20"/>
    <p:sldId id="470" r:id="rId21"/>
    <p:sldId id="466" r:id="rId22"/>
    <p:sldId id="498" r:id="rId23"/>
    <p:sldId id="499" r:id="rId24"/>
    <p:sldId id="500" r:id="rId25"/>
    <p:sldId id="471" r:id="rId26"/>
    <p:sldId id="472" r:id="rId27"/>
    <p:sldId id="474" r:id="rId28"/>
    <p:sldId id="479" r:id="rId29"/>
    <p:sldId id="439" r:id="rId30"/>
    <p:sldId id="496" r:id="rId31"/>
    <p:sldId id="443" r:id="rId32"/>
    <p:sldId id="440" r:id="rId33"/>
    <p:sldId id="441" r:id="rId34"/>
    <p:sldId id="442" r:id="rId35"/>
    <p:sldId id="482" r:id="rId36"/>
    <p:sldId id="483" r:id="rId37"/>
    <p:sldId id="444" r:id="rId38"/>
    <p:sldId id="445" r:id="rId39"/>
    <p:sldId id="446" r:id="rId40"/>
    <p:sldId id="447" r:id="rId41"/>
    <p:sldId id="448" r:id="rId42"/>
    <p:sldId id="449" r:id="rId43"/>
    <p:sldId id="450" r:id="rId44"/>
    <p:sldId id="497" r:id="rId45"/>
    <p:sldId id="451" r:id="rId46"/>
    <p:sldId id="452" r:id="rId47"/>
    <p:sldId id="453" r:id="rId48"/>
    <p:sldId id="454" r:id="rId49"/>
    <p:sldId id="455" r:id="rId50"/>
    <p:sldId id="456" r:id="rId51"/>
    <p:sldId id="457" r:id="rId52"/>
    <p:sldId id="458" r:id="rId53"/>
    <p:sldId id="486" r:id="rId54"/>
    <p:sldId id="487" r:id="rId55"/>
    <p:sldId id="488" r:id="rId56"/>
    <p:sldId id="491" r:id="rId57"/>
    <p:sldId id="492" r:id="rId58"/>
    <p:sldId id="493" r:id="rId59"/>
    <p:sldId id="494" r:id="rId60"/>
    <p:sldId id="489" r:id="rId61"/>
    <p:sldId id="490" r:id="rId62"/>
    <p:sldId id="484" r:id="rId63"/>
    <p:sldId id="48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4/21/2020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4/21/2020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4/21/2020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4/21/2020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4/21/2020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4/21/2020</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Structure/cdd/cdd.shtml" TargetMode="External"/><Relationship Id="rId2" Type="http://schemas.openxmlformats.org/officeDocument/2006/relationships/hyperlink" Target="http://www.cathdb.info/"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hamap.expasy.org/" TargetMode="External"/><Relationship Id="rId7" Type="http://schemas.openxmlformats.org/officeDocument/2006/relationships/image" Target="../media/image13.png"/><Relationship Id="rId2" Type="http://schemas.openxmlformats.org/officeDocument/2006/relationships/hyperlink" Target="http://mobidb.bio.unipd.it/"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pfam.xfam.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ir.georgetown.edu/pirwww/dbinfo/pirsf.shtml" TargetMode="External"/><Relationship Id="rId7" Type="http://schemas.openxmlformats.org/officeDocument/2006/relationships/image" Target="../media/image16.png"/><Relationship Id="rId2" Type="http://schemas.openxmlformats.org/officeDocument/2006/relationships/hyperlink" Target="http://www.pantherdb.org/"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bioinf.manchester.ac.uk/dbbrowser/PRIN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prosite.expasy.org/" TargetMode="External"/><Relationship Id="rId7" Type="http://schemas.openxmlformats.org/officeDocument/2006/relationships/image" Target="../media/image19.png"/><Relationship Id="rId2" Type="http://schemas.openxmlformats.org/officeDocument/2006/relationships/hyperlink" Target="http://prodom.prabi.fr/"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fld.rbvi.ucsf.edu/djang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pfam.org/SUPERFAMILY/" TargetMode="External"/><Relationship Id="rId7" Type="http://schemas.openxmlformats.org/officeDocument/2006/relationships/image" Target="../media/image22.png"/><Relationship Id="rId2" Type="http://schemas.openxmlformats.org/officeDocument/2006/relationships/hyperlink" Target="http://smart.embl-heidelberg.de/"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jcvi.org/cgi-bin/tigrfams/index.cgi"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jaspar.genereg.net/"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hocomoco11.autosome.r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ncbi.nlm.nih.gov/blast/html/PHIsyntax.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meme-suite.org/tools/fimo"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elm.eu.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bioinfo.montp.cnrs.fr/?r=t-reks/" TargetMode="External"/><Relationship Id="rId7" Type="http://schemas.openxmlformats.org/officeDocument/2006/relationships/image" Target="../media/image62.png"/><Relationship Id="rId2" Type="http://schemas.openxmlformats.org/officeDocument/2006/relationships/hyperlink" Target="https://www.ebi.ac.uk/Tools/pfa/radar/"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www.ibi.vu.nl/programs/reprowww/" TargetMode="External"/><Relationship Id="rId4" Type="http://schemas.openxmlformats.org/officeDocument/2006/relationships/hyperlink" Target="http://www.ibi.vu.nl/programs/trustwww/"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meme-suite.org/tools/meme"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889" y="3384785"/>
            <a:ext cx="9601200" cy="931025"/>
          </a:xfrm>
        </p:spPr>
        <p:txBody>
          <a:bodyPr/>
          <a:lstStyle/>
          <a:p>
            <a:r>
              <a:rPr lang="it-IT" sz="4800" dirty="0" smtClean="0"/>
              <a:t>LEZIONE 8</a:t>
            </a:r>
            <a:br>
              <a:rPr lang="it-IT" sz="4800" dirty="0" smtClean="0"/>
            </a:br>
            <a:r>
              <a:rPr lang="it-IT" sz="4800" dirty="0" smtClean="0"/>
              <a:t>Ricerca di profili e motivi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buFont typeface="Wingdings" panose="05000000000000000000" pitchFamily="2" charset="2"/>
              <a:buChar char="ü"/>
            </a:pPr>
            <a:r>
              <a:rPr lang="it-IT" dirty="0" smtClean="0"/>
              <a:t>Esistono numerosi database di profili HMM (che definiremo tra poco) relativi a domini proteici conservati</a:t>
            </a:r>
          </a:p>
          <a:p>
            <a:pPr>
              <a:buFont typeface="Wingdings" panose="05000000000000000000" pitchFamily="2" charset="2"/>
              <a:buChar char="ü"/>
            </a:pPr>
            <a:r>
              <a:rPr lang="it-IT" dirty="0" smtClean="0"/>
              <a:t>La maggior parte di questi sono riuniti in un unico grande database </a:t>
            </a:r>
            <a:r>
              <a:rPr lang="it-IT" dirty="0"/>
              <a:t>chiamato Interpro (</a:t>
            </a:r>
            <a:r>
              <a:rPr lang="it-IT" dirty="0">
                <a:hlinkClick r:id="rId2"/>
              </a:rPr>
              <a:t>https://www.ebi.ac.uk/interpro</a:t>
            </a:r>
            <a:r>
              <a:rPr lang="it-IT" dirty="0" smtClean="0">
                <a:hlinkClick r:id="rId2"/>
              </a:rPr>
              <a:t>/</a:t>
            </a:r>
            <a:r>
              <a:rPr lang="it-IT" dirty="0" smtClean="0"/>
              <a:t>), hostato su portale dell’EBI</a:t>
            </a:r>
            <a:endParaRPr lang="it-IT"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buFont typeface="Wingdings" panose="05000000000000000000" pitchFamily="2" charset="2"/>
              <a:buChar char="ü"/>
            </a:pPr>
            <a:r>
              <a:rPr lang="it-IT" dirty="0" smtClean="0"/>
              <a:t>Interpro permette di efettuare ricerche di domini conservati tramite InterProScan, un software scaricabile come eseguibile standalone, oppure utilizzabile online con un interfaccia grafica</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r>
              <a:rPr lang="it-IT" dirty="0" smtClean="0"/>
              <a:t>Interpro cerca di fare un po’ di ordine, combinando i risultati di ricerca ottenibili singolarmente con l’utilizzo di signoli database e software dedicati</a:t>
            </a:r>
            <a:endParaRPr lang="it-IT" dirty="0"/>
          </a:p>
        </p:txBody>
      </p:sp>
    </p:spTree>
    <p:extLst>
      <p:ext uri="{BB962C8B-B14F-4D97-AF65-F5344CB8AC3E}">
        <p14:creationId xmlns:p14="http://schemas.microsoft.com/office/powerpoint/2010/main" val="60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smtClean="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r>
              <a:rPr lang="it-IT" dirty="0" smtClean="0"/>
              <a:t>Per ora possiamo immaginare un </a:t>
            </a:r>
            <a:r>
              <a:rPr lang="it-IT" b="1" dirty="0" smtClean="0"/>
              <a:t>profilo</a:t>
            </a:r>
            <a:r>
              <a:rPr lang="it-IT" dirty="0" smtClean="0"/>
              <a:t> come una sorta di «</a:t>
            </a:r>
            <a:r>
              <a:rPr lang="it-IT" b="1" dirty="0" err="1" smtClean="0"/>
              <a:t>sequence</a:t>
            </a:r>
            <a:r>
              <a:rPr lang="it-IT" b="1" dirty="0" smtClean="0"/>
              <a:t> logo</a:t>
            </a:r>
            <a:r>
              <a:rPr lang="it-IT" dirty="0" smtClean="0"/>
              <a:t>». Ogni singolo residuo nella matrice posizionale è «pesato» sulla base della frequenza con cui esso viene ritrovato in un determinato dominio – si tratta di PSSM (di solito precompilate e depositate in specifici database)</a:t>
            </a:r>
          </a:p>
          <a:p>
            <a:endParaRPr lang="it-IT" dirty="0"/>
          </a:p>
          <a:p>
            <a:r>
              <a:rPr lang="it-IT" dirty="0" smtClean="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853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it-IT" dirty="0">
                <a:hlinkClick r:id="rId2"/>
              </a:rPr>
              <a:t>CATH-Gene3D</a:t>
            </a:r>
            <a:r>
              <a:rPr lang="it-IT" dirty="0"/>
              <a:t> database describes protein families and domain architectures in complete genomes. Protein families are formed using a Markov clustering algorithm, followed by multi-linkage clustering according to sequence identity. Mapping of predicted structure and sequence domains is undertaken using hidden Markov models libraries representing CATH and Pfam </a:t>
            </a:r>
            <a:r>
              <a:rPr lang="it-IT" dirty="0" smtClean="0"/>
              <a:t>domains</a:t>
            </a:r>
          </a:p>
          <a:p>
            <a:pPr marL="45720" indent="0">
              <a:buNone/>
            </a:pPr>
            <a:r>
              <a:rPr lang="en-US" dirty="0">
                <a:hlinkClick r:id="rId3"/>
              </a:rPr>
              <a:t>CDD</a:t>
            </a:r>
            <a:r>
              <a:rPr lang="en-US" dirty="0"/>
              <a:t> is a protein annotation resource that consists of a collection of annotated multiple sequence alignment models for ancient domains and full-length proteins. These are available as position-specific score matrices (PSSMs) for fast identification of conserved domains in protein sequences via </a:t>
            </a:r>
            <a:r>
              <a:rPr lang="en-US" dirty="0" smtClean="0"/>
              <a:t>BLAST</a:t>
            </a:r>
            <a:r>
              <a:rPr lang="en-US" dirty="0"/>
              <a:t>. CDD content includes NCBI-curated domain models, which use 3D-structure information to explicitly define domain boundaries and provide insights into sequence/structure/function relationships, as well as domain models imported from a number of external source databases.</a:t>
            </a:r>
            <a:endParaRPr lang="it-IT" dirty="0"/>
          </a:p>
          <a:p>
            <a:pPr marL="45720" indent="0">
              <a:buNone/>
            </a:pPr>
            <a:endParaRPr lang="it-IT" dirty="0"/>
          </a:p>
        </p:txBody>
      </p:sp>
      <p:pic>
        <p:nvPicPr>
          <p:cNvPr id="4" name="Picture 3"/>
          <p:cNvPicPr>
            <a:picLocks noChangeAspect="1"/>
          </p:cNvPicPr>
          <p:nvPr/>
        </p:nvPicPr>
        <p:blipFill>
          <a:blip r:embed="rId4"/>
          <a:stretch>
            <a:fillRect/>
          </a:stretch>
        </p:blipFill>
        <p:spPr>
          <a:xfrm>
            <a:off x="1216169" y="1404937"/>
            <a:ext cx="657225" cy="161925"/>
          </a:xfrm>
          <a:prstGeom prst="rect">
            <a:avLst/>
          </a:prstGeom>
        </p:spPr>
      </p:pic>
      <p:pic>
        <p:nvPicPr>
          <p:cNvPr id="5" name="Picture 4"/>
          <p:cNvPicPr>
            <a:picLocks noChangeAspect="1"/>
          </p:cNvPicPr>
          <p:nvPr/>
        </p:nvPicPr>
        <p:blipFill>
          <a:blip r:embed="rId5"/>
          <a:stretch>
            <a:fillRect/>
          </a:stretch>
        </p:blipFill>
        <p:spPr>
          <a:xfrm>
            <a:off x="1197119" y="3286558"/>
            <a:ext cx="676275" cy="180975"/>
          </a:xfrm>
          <a:prstGeom prst="rect">
            <a:avLst/>
          </a:prstGeom>
        </p:spPr>
      </p:pic>
    </p:spTree>
    <p:extLst>
      <p:ext uri="{BB962C8B-B14F-4D97-AF65-F5344CB8AC3E}">
        <p14:creationId xmlns:p14="http://schemas.microsoft.com/office/powerpoint/2010/main" val="30374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err="1">
                <a:hlinkClick r:id="rId2"/>
              </a:rPr>
              <a:t>MobiDB</a:t>
            </a:r>
            <a:r>
              <a:rPr lang="en-US" dirty="0"/>
              <a:t> offers a centralized resource for annotations of intrinsic protein disorder. The database features three levels of annotation: manually curated, indirect and predicted. The different sources present a clear tradeoff between quality and coverage. By combining them all into a consensus annotation, </a:t>
            </a:r>
            <a:r>
              <a:rPr lang="en-US" dirty="0" err="1"/>
              <a:t>MobiDB</a:t>
            </a:r>
            <a:r>
              <a:rPr lang="en-US" dirty="0"/>
              <a:t> aims at giving the best possible picture of the "disorder landscape" of a given protein of interest</a:t>
            </a:r>
            <a:r>
              <a:rPr lang="en-US" dirty="0" smtClean="0"/>
              <a:t>.</a:t>
            </a:r>
          </a:p>
          <a:p>
            <a:pPr marL="45720" indent="0">
              <a:buNone/>
            </a:pPr>
            <a:r>
              <a:rPr lang="en-US" dirty="0">
                <a:hlinkClick r:id="rId3"/>
              </a:rPr>
              <a:t>HAMAP</a:t>
            </a:r>
            <a:r>
              <a:rPr lang="en-US" dirty="0"/>
              <a:t> stands for High-quality Automated and Manual Annotation of Proteins. HAMAP profiles are manually created by expert curators. They identify proteins that are part of well-conserved proteins families or subfamilies</a:t>
            </a:r>
            <a:r>
              <a:rPr lang="en-US" dirty="0" smtClean="0"/>
              <a:t>.</a:t>
            </a:r>
          </a:p>
          <a:p>
            <a:pPr marL="45720" indent="0">
              <a:buNone/>
            </a:pPr>
            <a:r>
              <a:rPr lang="en-US" dirty="0" err="1">
                <a:hlinkClick r:id="rId4"/>
              </a:rPr>
              <a:t>Pfam</a:t>
            </a:r>
            <a:r>
              <a:rPr lang="en-US" dirty="0"/>
              <a:t> is a large collection of multiple sequence alignments and hidden Markov models covering many common protein domains</a:t>
            </a:r>
            <a:endParaRPr lang="it-IT" dirty="0"/>
          </a:p>
        </p:txBody>
      </p:sp>
      <p:pic>
        <p:nvPicPr>
          <p:cNvPr id="6" name="Picture 5"/>
          <p:cNvPicPr>
            <a:picLocks noChangeAspect="1"/>
          </p:cNvPicPr>
          <p:nvPr/>
        </p:nvPicPr>
        <p:blipFill>
          <a:blip r:embed="rId5"/>
          <a:stretch>
            <a:fillRect/>
          </a:stretch>
        </p:blipFill>
        <p:spPr>
          <a:xfrm>
            <a:off x="1447366" y="1267691"/>
            <a:ext cx="714375" cy="504825"/>
          </a:xfrm>
          <a:prstGeom prst="rect">
            <a:avLst/>
          </a:prstGeom>
        </p:spPr>
      </p:pic>
      <p:pic>
        <p:nvPicPr>
          <p:cNvPr id="7" name="Picture 6"/>
          <p:cNvPicPr>
            <a:picLocks noChangeAspect="1"/>
          </p:cNvPicPr>
          <p:nvPr/>
        </p:nvPicPr>
        <p:blipFill>
          <a:blip r:embed="rId6"/>
          <a:stretch>
            <a:fillRect/>
          </a:stretch>
        </p:blipFill>
        <p:spPr>
          <a:xfrm>
            <a:off x="1490228" y="3404096"/>
            <a:ext cx="628650" cy="476250"/>
          </a:xfrm>
          <a:prstGeom prst="rect">
            <a:avLst/>
          </a:prstGeom>
        </p:spPr>
      </p:pic>
      <p:pic>
        <p:nvPicPr>
          <p:cNvPr id="8" name="Picture 7"/>
          <p:cNvPicPr>
            <a:picLocks noChangeAspect="1"/>
          </p:cNvPicPr>
          <p:nvPr/>
        </p:nvPicPr>
        <p:blipFill>
          <a:blip r:embed="rId7"/>
          <a:stretch>
            <a:fillRect/>
          </a:stretch>
        </p:blipFill>
        <p:spPr>
          <a:xfrm>
            <a:off x="1499753" y="4862080"/>
            <a:ext cx="609600" cy="209550"/>
          </a:xfrm>
          <a:prstGeom prst="rect">
            <a:avLst/>
          </a:prstGeom>
        </p:spPr>
      </p:pic>
    </p:spTree>
    <p:extLst>
      <p:ext uri="{BB962C8B-B14F-4D97-AF65-F5344CB8AC3E}">
        <p14:creationId xmlns:p14="http://schemas.microsoft.com/office/powerpoint/2010/main" val="33252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a:hlinkClick r:id="rId2"/>
              </a:rPr>
              <a:t>PANTHER</a:t>
            </a:r>
            <a:r>
              <a:rPr lang="en-US" dirty="0"/>
              <a:t> is a large collection of protein families that have been subdivided into functionally related subfamilies, using human expertise. These subfamilies model the divergence of specific functions within protein families, allowing more accurate association with function, as well as inference of amino acids important for functional specificity. Hidden Markov models (HMMs) are built for each family and subfamily for classifying additional protein sequences</a:t>
            </a:r>
            <a:r>
              <a:rPr lang="en-US" dirty="0" smtClean="0"/>
              <a:t>.</a:t>
            </a:r>
          </a:p>
          <a:p>
            <a:pPr marL="45720" indent="0">
              <a:buNone/>
            </a:pPr>
            <a:r>
              <a:rPr lang="en-US" dirty="0">
                <a:hlinkClick r:id="rId3"/>
              </a:rPr>
              <a:t>PIRSF</a:t>
            </a:r>
            <a:r>
              <a:rPr lang="en-US" dirty="0"/>
              <a:t> protein classification system is a network with multiple levels of sequence diversity from </a:t>
            </a:r>
            <a:r>
              <a:rPr lang="en-US" dirty="0" err="1"/>
              <a:t>superfamilies</a:t>
            </a:r>
            <a:r>
              <a:rPr lang="en-US" dirty="0"/>
              <a:t> to subfamilies that reflects the evolutionary relationship of full-length proteins and domains</a:t>
            </a:r>
            <a:r>
              <a:rPr lang="en-US" dirty="0" smtClean="0"/>
              <a:t>.</a:t>
            </a:r>
          </a:p>
          <a:p>
            <a:pPr marL="45720" indent="0">
              <a:buNone/>
            </a:pPr>
            <a:r>
              <a:rPr lang="en-US" dirty="0">
                <a:hlinkClick r:id="rId4"/>
              </a:rPr>
              <a:t>PRINTS</a:t>
            </a:r>
            <a:r>
              <a:rPr lang="en-US" dirty="0"/>
              <a:t> is a compendium of protein fingerprints. A fingerprint is a group of conserved motifs used to </a:t>
            </a:r>
            <a:r>
              <a:rPr lang="en-US" dirty="0" err="1"/>
              <a:t>characterise</a:t>
            </a:r>
            <a:r>
              <a:rPr lang="en-US" dirty="0"/>
              <a:t> a protein family or domain.</a:t>
            </a:r>
            <a:endParaRPr lang="en-US" dirty="0" smtClean="0"/>
          </a:p>
        </p:txBody>
      </p:sp>
      <p:pic>
        <p:nvPicPr>
          <p:cNvPr id="14338" name="Picture 2" descr="https://www.ebi.ac.uk/interpro/resources/images/mdb_logo/logo_panth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5814" y="1390939"/>
            <a:ext cx="6762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1629638" y="3725573"/>
            <a:ext cx="428625" cy="238125"/>
          </a:xfrm>
          <a:prstGeom prst="rect">
            <a:avLst/>
          </a:prstGeom>
        </p:spPr>
      </p:pic>
      <p:pic>
        <p:nvPicPr>
          <p:cNvPr id="5" name="Picture 4"/>
          <p:cNvPicPr>
            <a:picLocks noChangeAspect="1"/>
          </p:cNvPicPr>
          <p:nvPr/>
        </p:nvPicPr>
        <p:blipFill>
          <a:blip r:embed="rId7"/>
          <a:stretch>
            <a:fillRect/>
          </a:stretch>
        </p:blipFill>
        <p:spPr>
          <a:xfrm>
            <a:off x="1629638" y="4837401"/>
            <a:ext cx="428625" cy="238125"/>
          </a:xfrm>
          <a:prstGeom prst="rect">
            <a:avLst/>
          </a:prstGeom>
        </p:spPr>
      </p:pic>
    </p:spTree>
    <p:extLst>
      <p:ext uri="{BB962C8B-B14F-4D97-AF65-F5344CB8AC3E}">
        <p14:creationId xmlns:p14="http://schemas.microsoft.com/office/powerpoint/2010/main" val="3223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err="1">
                <a:hlinkClick r:id="rId2"/>
              </a:rPr>
              <a:t>ProDom</a:t>
            </a:r>
            <a:r>
              <a:rPr lang="en-US" dirty="0"/>
              <a:t> protein domain database consists of an automatic compilation of homologous domains. Current versions of </a:t>
            </a:r>
            <a:r>
              <a:rPr lang="en-US" dirty="0" err="1"/>
              <a:t>ProDom</a:t>
            </a:r>
            <a:r>
              <a:rPr lang="en-US" dirty="0"/>
              <a:t> are built using a novel procedure based on recursive PSI-BLAST </a:t>
            </a:r>
            <a:r>
              <a:rPr lang="en-US" dirty="0" smtClean="0"/>
              <a:t>searches</a:t>
            </a:r>
          </a:p>
          <a:p>
            <a:pPr marL="45720" indent="0">
              <a:buNone/>
            </a:pPr>
            <a:r>
              <a:rPr lang="en-US" dirty="0">
                <a:hlinkClick r:id="rId3"/>
              </a:rPr>
              <a:t>PROSITE</a:t>
            </a:r>
            <a:r>
              <a:rPr lang="en-US" dirty="0"/>
              <a:t> is a database of protein families and domains. It consists of biologically significant sites, patterns and profiles that help to reliably identify to which known protein family a new sequence </a:t>
            </a:r>
            <a:r>
              <a:rPr lang="en-US" dirty="0" smtClean="0"/>
              <a:t>belongs</a:t>
            </a:r>
          </a:p>
          <a:p>
            <a:pPr marL="45720" indent="0">
              <a:buNone/>
            </a:pPr>
            <a:r>
              <a:rPr lang="en-US" dirty="0">
                <a:hlinkClick r:id="rId4"/>
              </a:rPr>
              <a:t>SFLD</a:t>
            </a:r>
            <a:r>
              <a:rPr lang="en-US" dirty="0"/>
              <a:t> (Structure-Function Linkage Database) is a hierarchical classification of enzymes that relates specific sequence-structure features to specific chemical capabilities</a:t>
            </a:r>
            <a:endParaRPr lang="en-US" dirty="0" smtClean="0"/>
          </a:p>
        </p:txBody>
      </p:sp>
      <p:pic>
        <p:nvPicPr>
          <p:cNvPr id="6" name="Picture 5"/>
          <p:cNvPicPr>
            <a:picLocks noChangeAspect="1"/>
          </p:cNvPicPr>
          <p:nvPr/>
        </p:nvPicPr>
        <p:blipFill>
          <a:blip r:embed="rId5"/>
          <a:stretch>
            <a:fillRect/>
          </a:stretch>
        </p:blipFill>
        <p:spPr>
          <a:xfrm>
            <a:off x="1558200" y="1389784"/>
            <a:ext cx="571500" cy="171450"/>
          </a:xfrm>
          <a:prstGeom prst="rect">
            <a:avLst/>
          </a:prstGeom>
        </p:spPr>
      </p:pic>
      <p:pic>
        <p:nvPicPr>
          <p:cNvPr id="7" name="Picture 6"/>
          <p:cNvPicPr>
            <a:picLocks noChangeAspect="1"/>
          </p:cNvPicPr>
          <p:nvPr/>
        </p:nvPicPr>
        <p:blipFill>
          <a:blip r:embed="rId6"/>
          <a:stretch>
            <a:fillRect/>
          </a:stretch>
        </p:blipFill>
        <p:spPr>
          <a:xfrm>
            <a:off x="1510575" y="2631498"/>
            <a:ext cx="619125" cy="285750"/>
          </a:xfrm>
          <a:prstGeom prst="rect">
            <a:avLst/>
          </a:prstGeom>
        </p:spPr>
      </p:pic>
      <p:pic>
        <p:nvPicPr>
          <p:cNvPr id="8" name="Picture 7"/>
          <p:cNvPicPr>
            <a:picLocks noChangeAspect="1"/>
          </p:cNvPicPr>
          <p:nvPr/>
        </p:nvPicPr>
        <p:blipFill>
          <a:blip r:embed="rId7"/>
          <a:stretch>
            <a:fillRect/>
          </a:stretch>
        </p:blipFill>
        <p:spPr>
          <a:xfrm>
            <a:off x="1515988" y="3987512"/>
            <a:ext cx="676275" cy="219075"/>
          </a:xfrm>
          <a:prstGeom prst="rect">
            <a:avLst/>
          </a:prstGeom>
        </p:spPr>
      </p:pic>
    </p:spTree>
    <p:extLst>
      <p:ext uri="{BB962C8B-B14F-4D97-AF65-F5344CB8AC3E}">
        <p14:creationId xmlns:p14="http://schemas.microsoft.com/office/powerpoint/2010/main" val="25067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a:hlinkClick r:id="rId2"/>
              </a:rPr>
              <a:t>SMART</a:t>
            </a:r>
            <a:r>
              <a:rPr lang="en-US" dirty="0"/>
              <a:t> (a Simple Modular Architecture Research Tool) allows the identification and annotation of genetically mobile domains and the analysis of domain architectures</a:t>
            </a:r>
            <a:r>
              <a:rPr lang="en-US" dirty="0" smtClean="0"/>
              <a:t>.</a:t>
            </a:r>
          </a:p>
          <a:p>
            <a:pPr marL="45720" indent="0">
              <a:buNone/>
            </a:pPr>
            <a:r>
              <a:rPr lang="en-US" dirty="0">
                <a:hlinkClick r:id="rId3"/>
              </a:rPr>
              <a:t>SUPERFAMILY</a:t>
            </a:r>
            <a:r>
              <a:rPr lang="en-US" dirty="0"/>
              <a:t> is a library of profile hidden Markov models that represent all proteins of known structure. The library is based on the SCOP classification of proteins: each model corresponds to a SCOP domain and aims to represent the entire SCOP superfamily that the domain belongs to</a:t>
            </a:r>
            <a:r>
              <a:rPr lang="en-US" dirty="0" smtClean="0"/>
              <a:t>.</a:t>
            </a:r>
          </a:p>
          <a:p>
            <a:pPr marL="45720" indent="0">
              <a:buNone/>
            </a:pPr>
            <a:r>
              <a:rPr lang="en-US" dirty="0">
                <a:hlinkClick r:id="rId4"/>
              </a:rPr>
              <a:t>TIGRFAMs</a:t>
            </a:r>
            <a:r>
              <a:rPr lang="en-US" dirty="0"/>
              <a:t> is a collection of protein families, featuring curated multiple sequence alignments, hidden Markov models (HMMs) and annotation, which provides a tool for identifying functionally related proteins based on sequence homology. </a:t>
            </a:r>
            <a:endParaRPr lang="en-US" dirty="0" smtClean="0"/>
          </a:p>
        </p:txBody>
      </p:sp>
      <p:pic>
        <p:nvPicPr>
          <p:cNvPr id="4" name="Picture 3"/>
          <p:cNvPicPr>
            <a:picLocks noChangeAspect="1"/>
          </p:cNvPicPr>
          <p:nvPr/>
        </p:nvPicPr>
        <p:blipFill>
          <a:blip r:embed="rId5"/>
          <a:stretch>
            <a:fillRect/>
          </a:stretch>
        </p:blipFill>
        <p:spPr>
          <a:xfrm>
            <a:off x="1510575" y="1399309"/>
            <a:ext cx="657225" cy="161925"/>
          </a:xfrm>
          <a:prstGeom prst="rect">
            <a:avLst/>
          </a:prstGeom>
        </p:spPr>
      </p:pic>
      <p:pic>
        <p:nvPicPr>
          <p:cNvPr id="5" name="Picture 4"/>
          <p:cNvPicPr>
            <a:picLocks noChangeAspect="1"/>
          </p:cNvPicPr>
          <p:nvPr/>
        </p:nvPicPr>
        <p:blipFill>
          <a:blip r:embed="rId6"/>
          <a:stretch>
            <a:fillRect/>
          </a:stretch>
        </p:blipFill>
        <p:spPr>
          <a:xfrm>
            <a:off x="1639812" y="2345747"/>
            <a:ext cx="428625" cy="428625"/>
          </a:xfrm>
          <a:prstGeom prst="rect">
            <a:avLst/>
          </a:prstGeom>
        </p:spPr>
      </p:pic>
      <p:pic>
        <p:nvPicPr>
          <p:cNvPr id="16386" name="Picture 2" descr="https://www.ebi.ac.uk/interpro/resources/images/mdb_logo/logo_tig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6012" y="3988666"/>
            <a:ext cx="352425"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4544672" cy="1543586"/>
          </a:xfrm>
        </p:spPr>
        <p:txBody>
          <a:bodyPr>
            <a:normAutofit/>
          </a:bodyPr>
          <a:lstStyle/>
          <a:p>
            <a:pPr marL="45720" indent="0">
              <a:buNone/>
            </a:pPr>
            <a:r>
              <a:rPr lang="it-IT" dirty="0" smtClean="0"/>
              <a:t>Ora possiamo iniziare a capire meglio il significato del </a:t>
            </a:r>
            <a:r>
              <a:rPr lang="it-IT" b="1" u="sng" dirty="0" smtClean="0"/>
              <a:t>DELTA BLAST</a:t>
            </a:r>
            <a:r>
              <a:rPr lang="it-IT" dirty="0" smtClean="0"/>
              <a:t> (</a:t>
            </a:r>
            <a:r>
              <a:rPr lang="en-US" dirty="0"/>
              <a:t>Domain Enhanced Lookup Time Accelerated </a:t>
            </a:r>
            <a:r>
              <a:rPr lang="en-US" dirty="0" smtClean="0"/>
              <a:t>BLAST), un </a:t>
            </a:r>
            <a:r>
              <a:rPr lang="en-US" dirty="0" err="1" smtClean="0"/>
              <a:t>tipo</a:t>
            </a:r>
            <a:r>
              <a:rPr lang="en-US" dirty="0" smtClean="0"/>
              <a:t> </a:t>
            </a:r>
            <a:r>
              <a:rPr lang="en-US" dirty="0" err="1" smtClean="0"/>
              <a:t>particolare</a:t>
            </a:r>
            <a:r>
              <a:rPr lang="en-US" dirty="0" smtClean="0"/>
              <a:t> di </a:t>
            </a:r>
            <a:r>
              <a:rPr lang="en-US" dirty="0" err="1" smtClean="0"/>
              <a:t>BLASTp</a:t>
            </a:r>
            <a:endParaRPr lang="it-IT" dirty="0"/>
          </a:p>
          <a:p>
            <a:pPr marL="45720" indent="0">
              <a:buNone/>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6" y="1147499"/>
            <a:ext cx="5706271" cy="1409897"/>
          </a:xfrm>
          <a:prstGeom prst="rect">
            <a:avLst/>
          </a:prstGeom>
        </p:spPr>
      </p:pic>
      <p:sp>
        <p:nvSpPr>
          <p:cNvPr id="7" name="Rettangolo 6"/>
          <p:cNvSpPr/>
          <p:nvPr/>
        </p:nvSpPr>
        <p:spPr>
          <a:xfrm>
            <a:off x="2049517" y="2259724"/>
            <a:ext cx="4130566" cy="2976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599937" y="3048000"/>
            <a:ext cx="11035016" cy="3139321"/>
          </a:xfrm>
          <a:prstGeom prst="rect">
            <a:avLst/>
          </a:prstGeom>
          <a:noFill/>
        </p:spPr>
        <p:txBody>
          <a:bodyPr wrap="square" rtlCol="0">
            <a:spAutoFit/>
          </a:bodyPr>
          <a:lstStyle/>
          <a:p>
            <a:r>
              <a:rPr lang="en-US" dirty="0" smtClean="0"/>
              <a:t>Da </a:t>
            </a:r>
            <a:r>
              <a:rPr lang="en-US" dirty="0" err="1" smtClean="0"/>
              <a:t>definizione</a:t>
            </a:r>
            <a:r>
              <a:rPr lang="en-US" dirty="0" smtClean="0"/>
              <a:t> </a:t>
            </a:r>
            <a:r>
              <a:rPr lang="en-US" dirty="0" err="1" smtClean="0"/>
              <a:t>tratta</a:t>
            </a:r>
            <a:r>
              <a:rPr lang="en-US" dirty="0" smtClean="0"/>
              <a:t> dal </a:t>
            </a:r>
            <a:r>
              <a:rPr lang="en-US" dirty="0" err="1" smtClean="0"/>
              <a:t>portale</a:t>
            </a:r>
            <a:r>
              <a:rPr lang="en-US" dirty="0" smtClean="0"/>
              <a:t> NCBI, DELTA-BLAST “constructs </a:t>
            </a:r>
            <a:r>
              <a:rPr lang="en-US" dirty="0"/>
              <a:t>a PSSM using the results of a </a:t>
            </a:r>
            <a:r>
              <a:rPr lang="en-US" b="1" dirty="0"/>
              <a:t>Conserved Domain Database </a:t>
            </a:r>
            <a:r>
              <a:rPr lang="en-US" dirty="0"/>
              <a:t>search and searches a sequence </a:t>
            </a:r>
            <a:r>
              <a:rPr lang="en-US" dirty="0" smtClean="0"/>
              <a:t>database”</a:t>
            </a:r>
          </a:p>
          <a:p>
            <a:endParaRPr lang="it-IT" dirty="0"/>
          </a:p>
          <a:p>
            <a:r>
              <a:rPr lang="it-IT" dirty="0" smtClean="0"/>
              <a:t>La sequenza </a:t>
            </a:r>
            <a:r>
              <a:rPr lang="it-IT" dirty="0" err="1" smtClean="0"/>
              <a:t>query</a:t>
            </a:r>
            <a:r>
              <a:rPr lang="it-IT" dirty="0" smtClean="0"/>
              <a:t> (proteica) viene quindi confrontata con il database CCD (descritto nella precedente slide) e vengono identificati i domini conservati eventualmente presenti. Questi, a loro volta, sono basati sull’allineamento multiplo di sequenze che contengono il dominio stesso, che può essere utilizzato quindi per costruire una matrice posizionale in modo simile a quanto visto per PSI-BLAST.</a:t>
            </a:r>
          </a:p>
          <a:p>
            <a:endParaRPr lang="it-IT" dirty="0"/>
          </a:p>
          <a:p>
            <a:r>
              <a:rPr lang="it-IT" dirty="0" smtClean="0"/>
              <a:t>Come PSI-BLAST, DELTA-BLAST è un metodo di ricerca estremamente sensibile, studiato per permettere la ricerca di omologie piuttosto remote.</a:t>
            </a:r>
            <a:endParaRPr lang="en-US" dirty="0"/>
          </a:p>
        </p:txBody>
      </p:sp>
    </p:spTree>
    <p:extLst>
      <p:ext uri="{BB962C8B-B14F-4D97-AF65-F5344CB8AC3E}">
        <p14:creationId xmlns:p14="http://schemas.microsoft.com/office/powerpoint/2010/main" val="35086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5002924" cy="4460448"/>
          </a:xfrm>
        </p:spPr>
        <p:txBody>
          <a:bodyPr>
            <a:normAutofit/>
          </a:bodyPr>
          <a:lstStyle/>
          <a:p>
            <a:pPr marL="45720" indent="0">
              <a:buNone/>
            </a:pPr>
            <a:r>
              <a:rPr lang="it-IT" dirty="0" smtClean="0"/>
              <a:t>A fianco è rappresentato un confronto della sensibilità di </a:t>
            </a:r>
            <a:r>
              <a:rPr lang="it-IT" dirty="0" err="1" smtClean="0"/>
              <a:t>BLASTp</a:t>
            </a:r>
            <a:r>
              <a:rPr lang="it-IT" dirty="0" smtClean="0"/>
              <a:t>, CS-BLAST (una implementazione che non discuteremo) e DELTA-BLAST per similarità piuttosto remote tra sequenza </a:t>
            </a:r>
            <a:r>
              <a:rPr lang="it-IT" dirty="0" err="1" smtClean="0"/>
              <a:t>query</a:t>
            </a:r>
            <a:r>
              <a:rPr lang="it-IT" dirty="0" smtClean="0"/>
              <a:t> e sequenza </a:t>
            </a:r>
            <a:r>
              <a:rPr lang="it-IT" dirty="0" err="1" smtClean="0"/>
              <a:t>subject</a:t>
            </a:r>
            <a:endParaRPr lang="it-IT" dirty="0" smtClean="0"/>
          </a:p>
          <a:p>
            <a:pPr marL="45720" indent="0">
              <a:buNone/>
            </a:pPr>
            <a:r>
              <a:rPr lang="it-IT" dirty="0" smtClean="0"/>
              <a:t>Risulta evidente come ci sia un sensibile incremento di sensibilità in particolare per similarità abbastanza remote (10-20% di identità)</a:t>
            </a:r>
            <a:endParaRPr lang="it-IT" dirty="0"/>
          </a:p>
          <a:p>
            <a:pPr marL="45720" indent="0">
              <a:buNone/>
            </a:pPr>
            <a:r>
              <a:rPr lang="it-IT" dirty="0" smtClean="0"/>
              <a:t>Utile per ricerche di proteine strutturalmente simili, ma che mostrano una scarsa omologia per quanto riguarda la sequenza primaria</a:t>
            </a:r>
            <a:endParaRPr lang="it-IT" dirty="0"/>
          </a:p>
          <a:p>
            <a:pPr marL="45720" indent="0">
              <a:buNone/>
            </a:pPr>
            <a:endParaRPr lang="it-IT" dirty="0"/>
          </a:p>
          <a:p>
            <a:pPr marL="45720" indent="0">
              <a:buNone/>
            </a:pPr>
            <a:endParaRPr lang="it-IT" dirty="0"/>
          </a:p>
        </p:txBody>
      </p:sp>
      <p:pic>
        <p:nvPicPr>
          <p:cNvPr id="1026" name="Picture 2" descr="An external file that holds a picture, illustration, etc.&#10;Object name is 1745-6150-7-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6" y="1042003"/>
            <a:ext cx="4932774" cy="46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1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5554783" y="1267691"/>
            <a:ext cx="5754348" cy="4460448"/>
          </a:xfrm>
        </p:spPr>
        <p:txBody>
          <a:bodyPr>
            <a:normAutofit/>
          </a:bodyPr>
          <a:lstStyle/>
          <a:p>
            <a:pPr marL="45720" indent="0">
              <a:buNone/>
            </a:pPr>
            <a:r>
              <a:rPr lang="it-IT" dirty="0" smtClean="0"/>
              <a:t>A fianco trovate uno schema che spiega il funzionamento del programma, tratto dalla pubblicazione originale dell’algoritmo (</a:t>
            </a:r>
            <a:r>
              <a:rPr lang="it-IT" dirty="0" err="1" smtClean="0"/>
              <a:t>Boratyn</a:t>
            </a:r>
            <a:r>
              <a:rPr lang="it-IT" dirty="0" smtClean="0"/>
              <a:t> et al., 2012)</a:t>
            </a:r>
            <a:endParaRPr lang="it-IT" dirty="0"/>
          </a:p>
          <a:p>
            <a:pPr marL="45720" indent="0">
              <a:buNone/>
            </a:pPr>
            <a:endParaRPr lang="it-IT" dirty="0"/>
          </a:p>
          <a:p>
            <a:pPr marL="45720" indent="0">
              <a:buNone/>
            </a:pPr>
            <a:endParaRPr lang="it-IT" dirty="0"/>
          </a:p>
        </p:txBody>
      </p:sp>
      <p:pic>
        <p:nvPicPr>
          <p:cNvPr id="2050" name="Picture 2" descr="An external file that holds a picture, illustration, etc.&#10;Object name is 1745-6150-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67" y="1122079"/>
            <a:ext cx="3199288" cy="524683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783" y="3149050"/>
            <a:ext cx="6106377" cy="2953162"/>
          </a:xfrm>
          <a:prstGeom prst="rect">
            <a:avLst/>
          </a:prstGeom>
        </p:spPr>
      </p:pic>
    </p:spTree>
    <p:extLst>
      <p:ext uri="{BB962C8B-B14F-4D97-AF65-F5344CB8AC3E}">
        <p14:creationId xmlns:p14="http://schemas.microsoft.com/office/powerpoint/2010/main" val="8476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ALCUNE DEFINIZIONI FONDAMENTALI</a:t>
            </a:r>
            <a:endParaRPr lang="it-IT" dirty="0"/>
          </a:p>
        </p:txBody>
      </p:sp>
      <p:sp>
        <p:nvSpPr>
          <p:cNvPr id="3" name="Content Placeholder 2"/>
          <p:cNvSpPr>
            <a:spLocks noGrp="1"/>
          </p:cNvSpPr>
          <p:nvPr>
            <p:ph idx="1"/>
          </p:nvPr>
        </p:nvSpPr>
        <p:spPr>
          <a:xfrm>
            <a:off x="1341120" y="1558636"/>
            <a:ext cx="9509760" cy="4458116"/>
          </a:xfrm>
        </p:spPr>
        <p:txBody>
          <a:bodyPr>
            <a:normAutofit lnSpcReduction="10000"/>
          </a:bodyPr>
          <a:lstStyle/>
          <a:p>
            <a:r>
              <a:rPr lang="it-IT" b="1" u="sng" dirty="0" smtClean="0"/>
              <a:t>PATTERN/PROFILI</a:t>
            </a:r>
            <a:r>
              <a:rPr lang="it-IT" dirty="0" smtClean="0"/>
              <a:t>: matrici numeriche, costruite a partire da allineamenti multipli di sequenze conservate con un certo grado di relazione evolutiva tra loro. Includono profili </a:t>
            </a:r>
            <a:r>
              <a:rPr lang="it-IT" dirty="0" err="1" smtClean="0"/>
              <a:t>Hidden</a:t>
            </a:r>
            <a:r>
              <a:rPr lang="it-IT" dirty="0" smtClean="0"/>
              <a:t> </a:t>
            </a:r>
            <a:r>
              <a:rPr lang="it-IT" dirty="0" err="1" smtClean="0"/>
              <a:t>Markov</a:t>
            </a:r>
            <a:r>
              <a:rPr lang="it-IT" dirty="0" smtClean="0"/>
              <a:t> Model (HMM), sequenze consenso e matrici PSSM, che verranno definiti nelle prossime </a:t>
            </a:r>
            <a:r>
              <a:rPr lang="it-IT" dirty="0" err="1" smtClean="0"/>
              <a:t>slides</a:t>
            </a:r>
            <a:r>
              <a:rPr lang="it-IT" dirty="0" smtClean="0"/>
              <a:t>-</a:t>
            </a:r>
          </a:p>
          <a:p>
            <a:r>
              <a:rPr lang="it-IT" dirty="0" smtClean="0"/>
              <a:t>Il concetto di PATTERN descrive più propriamente una determinata stringa di sequenze conservata, quello di PROFILO ci aggiunge informazioni quantitative/probabilistiche</a:t>
            </a:r>
          </a:p>
          <a:p>
            <a:r>
              <a:rPr lang="it-IT" b="1" u="sng" dirty="0" smtClean="0"/>
              <a:t>DOMINI</a:t>
            </a:r>
            <a:r>
              <a:rPr lang="it-IT" dirty="0" smtClean="0"/>
              <a:t>: termine tipicamente associato a sequenze proteiche, che definisce stringhe di sequenza di una certa lunghezza, riconducibili a </a:t>
            </a:r>
            <a:r>
              <a:rPr lang="it-IT" b="1" dirty="0" smtClean="0"/>
              <a:t>moduli strutturali</a:t>
            </a:r>
            <a:r>
              <a:rPr lang="it-IT" dirty="0" smtClean="0"/>
              <a:t> (e spesso funzionali)</a:t>
            </a:r>
          </a:p>
          <a:p>
            <a:r>
              <a:rPr lang="it-IT" b="1" u="sng" dirty="0" smtClean="0"/>
              <a:t>MOTIVI</a:t>
            </a:r>
            <a:r>
              <a:rPr lang="it-IT" dirty="0" smtClean="0"/>
              <a:t>: sono sequenze conservate di solito più brevi, che possono comunque fare parte di domini. Si tratta solitamente di siti attivi, o siti di riconoscimento (ad esempio il sito di legame di un fattore di trascrizione, oppure il sito di taglio di una proteasi o di un enzima di restrizione)</a:t>
            </a:r>
            <a:endParaRPr lang="it-IT" dirty="0"/>
          </a:p>
        </p:txBody>
      </p:sp>
    </p:spTree>
    <p:extLst>
      <p:ext uri="{BB962C8B-B14F-4D97-AF65-F5344CB8AC3E}">
        <p14:creationId xmlns:p14="http://schemas.microsoft.com/office/powerpoint/2010/main" val="26417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1313845"/>
            <a:ext cx="9778825" cy="4889413"/>
          </a:xfrm>
          <a:prstGeom prst="rect">
            <a:avLst/>
          </a:prstGeom>
        </p:spPr>
      </p:pic>
    </p:spTree>
    <p:extLst>
      <p:ext uri="{BB962C8B-B14F-4D97-AF65-F5344CB8AC3E}">
        <p14:creationId xmlns:p14="http://schemas.microsoft.com/office/powerpoint/2010/main" val="21263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sp>
        <p:nvSpPr>
          <p:cNvPr id="4" name="TextBox 7"/>
          <p:cNvSpPr txBox="1"/>
          <p:nvPr/>
        </p:nvSpPr>
        <p:spPr>
          <a:xfrm>
            <a:off x="1067874" y="2889018"/>
            <a:ext cx="10188705"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a:t>Ognuno </a:t>
            </a:r>
            <a:r>
              <a:rPr lang="it-IT" b="1" dirty="0" smtClean="0"/>
              <a:t>degli elementi identificati è contrassegnato </a:t>
            </a:r>
            <a:r>
              <a:rPr lang="it-IT" b="1" dirty="0"/>
              <a:t>da un </a:t>
            </a:r>
            <a:r>
              <a:rPr lang="it-IT" b="1" dirty="0" err="1"/>
              <a:t>accession</a:t>
            </a:r>
            <a:r>
              <a:rPr lang="it-IT" b="1" dirty="0"/>
              <a:t> ID che inizia con «IPR» </a:t>
            </a:r>
            <a:r>
              <a:rPr lang="it-IT" dirty="0"/>
              <a:t>e che è collegato ad una scheda con molte informazioni sulla funzione e distribuzione tassonomica di un </a:t>
            </a:r>
            <a:r>
              <a:rPr lang="it-IT" dirty="0" smtClean="0"/>
              <a:t>dominio (ma non solo, come vedremo)</a:t>
            </a:r>
            <a:endParaRPr lang="it-IT" dirty="0"/>
          </a:p>
          <a:p>
            <a:pPr marL="285750" indent="-285750" algn="just">
              <a:buFont typeface="Wingdings" panose="05000000000000000000" pitchFamily="2" charset="2"/>
              <a:buChar char="ü"/>
            </a:pPr>
            <a:r>
              <a:rPr lang="it-IT" b="1" u="sng" dirty="0"/>
              <a:t>Ogni IPR è collegato ad </a:t>
            </a:r>
            <a:r>
              <a:rPr lang="it-IT" b="1" u="sng" dirty="0" err="1"/>
              <a:t>accession</a:t>
            </a:r>
            <a:r>
              <a:rPr lang="it-IT" b="1" u="sng" dirty="0"/>
              <a:t> ID appartenenti ad altri database tra quelli precedentemente indicati</a:t>
            </a:r>
            <a:r>
              <a:rPr lang="it-IT" dirty="0"/>
              <a:t>, che possono anche essere ridondanti. Questi sono indicati con i codici mostrati alla destra del grafico</a:t>
            </a:r>
          </a:p>
          <a:p>
            <a:pPr algn="just"/>
            <a:endParaRPr lang="it-IT" dirty="0" smtClean="0"/>
          </a:p>
          <a:p>
            <a:pPr marL="285750" indent="-285750" algn="just">
              <a:buFont typeface="Wingdings" panose="05000000000000000000" pitchFamily="2" charset="2"/>
              <a:buChar char="ü"/>
            </a:pPr>
            <a:r>
              <a:rPr lang="it-IT" dirty="0" smtClean="0"/>
              <a:t>La prima cosa che ci viene mostrata è l’individuazione di </a:t>
            </a:r>
            <a:r>
              <a:rPr lang="it-IT" b="1" dirty="0" smtClean="0"/>
              <a:t>famiglie (FAMILY)</a:t>
            </a:r>
          </a:p>
          <a:p>
            <a:pPr marL="285750" indent="-285750" algn="just">
              <a:buFont typeface="Wingdings" panose="05000000000000000000" pitchFamily="2" charset="2"/>
              <a:buChar char="ü"/>
            </a:pPr>
            <a:r>
              <a:rPr lang="it-IT" dirty="0" smtClean="0"/>
              <a:t>Come indica il nome, questo tipo di entries permette di visualizzare i profili che sono più indicativi di una determinata famiglia proteica, ovvero proteine caratterizzate solitamente dalla stessa origine e funzione. In molti casi (ma ciò non è sempre vero) l’estensione della regione identificata come famiglia copre l’intera lunghezza di una proteina</a:t>
            </a: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b="74144"/>
          <a:stretch/>
        </p:blipFill>
        <p:spPr>
          <a:xfrm>
            <a:off x="1267548" y="1348424"/>
            <a:ext cx="9894544" cy="1279163"/>
          </a:xfrm>
          <a:prstGeom prst="rect">
            <a:avLst/>
          </a:prstGeom>
        </p:spPr>
      </p:pic>
    </p:spTree>
    <p:extLst>
      <p:ext uri="{BB962C8B-B14F-4D97-AF65-F5344CB8AC3E}">
        <p14:creationId xmlns:p14="http://schemas.microsoft.com/office/powerpoint/2010/main" val="37771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26224" b="47335"/>
          <a:stretch/>
        </p:blipFill>
        <p:spPr>
          <a:xfrm>
            <a:off x="1206587" y="1124607"/>
            <a:ext cx="9778825" cy="1292773"/>
          </a:xfrm>
          <a:prstGeom prst="rect">
            <a:avLst/>
          </a:prstGeom>
        </p:spPr>
      </p:pic>
      <p:sp>
        <p:nvSpPr>
          <p:cNvPr id="5" name="TextBox 7"/>
          <p:cNvSpPr txBox="1"/>
          <p:nvPr/>
        </p:nvSpPr>
        <p:spPr>
          <a:xfrm>
            <a:off x="1001646" y="2773404"/>
            <a:ext cx="10188705" cy="3416320"/>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smtClean="0"/>
              <a:t>Il secondo gruppo di entries mostrate è quello più importante e corrisponde ai DOMINI veri e propri (Domain)</a:t>
            </a:r>
          </a:p>
          <a:p>
            <a:pPr marL="285750" indent="-285750" algn="just">
              <a:buFont typeface="Wingdings" panose="05000000000000000000" pitchFamily="2" charset="2"/>
              <a:buChar char="ü"/>
            </a:pPr>
            <a:r>
              <a:rPr lang="it-IT" dirty="0" smtClean="0"/>
              <a:t>Potete notare come a volte un dominio possa essere indicato dal riconoscimento di profili con due o tre database distinti (ad esempio </a:t>
            </a:r>
            <a:r>
              <a:rPr lang="it-IT" dirty="0" err="1" smtClean="0"/>
              <a:t>Pfam</a:t>
            </a:r>
            <a:r>
              <a:rPr lang="it-IT" dirty="0" smtClean="0"/>
              <a:t> e SMART)</a:t>
            </a:r>
          </a:p>
          <a:p>
            <a:pPr marL="285750" indent="-285750" algn="just">
              <a:buFont typeface="Wingdings" panose="05000000000000000000" pitchFamily="2" charset="2"/>
              <a:buChar char="ü"/>
            </a:pPr>
            <a:r>
              <a:rPr lang="it-IT" dirty="0" smtClean="0"/>
              <a:t>Allo stesso tempo un dominio può essere incluso all’interno di un altro dominio più esteso (come si può notare dall’esempio sopra)</a:t>
            </a:r>
          </a:p>
          <a:p>
            <a:pPr marL="285750" indent="-285750" algn="just">
              <a:buFont typeface="Wingdings" panose="05000000000000000000" pitchFamily="2" charset="2"/>
              <a:buChar char="ü"/>
            </a:pPr>
            <a:r>
              <a:rPr lang="it-IT" dirty="0" smtClean="0"/>
              <a:t>Questo sta ad indicare </a:t>
            </a:r>
            <a:r>
              <a:rPr lang="it-IT" dirty="0" err="1" smtClean="0"/>
              <a:t>subdomini</a:t>
            </a:r>
            <a:r>
              <a:rPr lang="it-IT" dirty="0" smtClean="0"/>
              <a:t> che possono avere una struttura e funzione ben definita anche indipendentemente dall’associazione con la sequenza circostante</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Sebbene non siano presenti nell’esempio qui riportato, un terzo gruppo di entries rappresenta le </a:t>
            </a:r>
            <a:r>
              <a:rPr lang="it-IT" b="1" dirty="0" smtClean="0"/>
              <a:t>REPEATS</a:t>
            </a:r>
            <a:r>
              <a:rPr lang="it-IT" dirty="0" smtClean="0"/>
              <a:t>. </a:t>
            </a:r>
            <a:r>
              <a:rPr lang="it-IT" dirty="0" err="1" smtClean="0"/>
              <a:t>Repeats</a:t>
            </a:r>
            <a:r>
              <a:rPr lang="it-IT" dirty="0" smtClean="0"/>
              <a:t> che, contrariamente a quanto ci si possa aspettare, possono essere presenti anche in sequenze proteiche (esempio: collagene)</a:t>
            </a:r>
          </a:p>
        </p:txBody>
      </p:sp>
    </p:spTree>
    <p:extLst>
      <p:ext uri="{BB962C8B-B14F-4D97-AF65-F5344CB8AC3E}">
        <p14:creationId xmlns:p14="http://schemas.microsoft.com/office/powerpoint/2010/main" val="15915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52234"/>
          <a:stretch/>
        </p:blipFill>
        <p:spPr>
          <a:xfrm>
            <a:off x="1206587" y="977462"/>
            <a:ext cx="9778825" cy="2335451"/>
          </a:xfrm>
          <a:prstGeom prst="rect">
            <a:avLst/>
          </a:prstGeom>
        </p:spPr>
      </p:pic>
      <p:sp>
        <p:nvSpPr>
          <p:cNvPr id="5" name="TextBox 7"/>
          <p:cNvSpPr txBox="1"/>
          <p:nvPr/>
        </p:nvSpPr>
        <p:spPr>
          <a:xfrm>
            <a:off x="1001646" y="3396757"/>
            <a:ext cx="10188705" cy="3416320"/>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smtClean="0"/>
              <a:t>HOMOLOGOUS SUPERFAMILY </a:t>
            </a:r>
            <a:r>
              <a:rPr lang="it-IT" dirty="0" smtClean="0"/>
              <a:t>indica le superfamiglie omologhe ritrovate grazie ai database GENE3D e </a:t>
            </a:r>
            <a:r>
              <a:rPr lang="it-IT" dirty="0" err="1" smtClean="0"/>
              <a:t>Superfamily</a:t>
            </a:r>
            <a:r>
              <a:rPr lang="it-IT" dirty="0" smtClean="0"/>
              <a:t>, che usano una strategia di ricerca un po’ diversa rispetto a quella dei profili e pertanto richiedono una categorizzazione a parte</a:t>
            </a:r>
          </a:p>
          <a:p>
            <a:pPr marL="285750" indent="-285750" algn="just">
              <a:buFont typeface="Wingdings" panose="05000000000000000000" pitchFamily="2" charset="2"/>
              <a:buChar char="ü"/>
            </a:pPr>
            <a:r>
              <a:rPr lang="it-IT" dirty="0" smtClean="0"/>
              <a:t>In sostanza, le superfamiglie omologhe raggruppano in grosse categorie proteine che hanno una funzione generale e struttura conservata, anche se i target molecolari possono essere molto diversi (ad esempio </a:t>
            </a:r>
            <a:r>
              <a:rPr lang="it-IT" dirty="0" err="1" smtClean="0"/>
              <a:t>protein</a:t>
            </a:r>
            <a:r>
              <a:rPr lang="it-IT" dirty="0" smtClean="0"/>
              <a:t> </a:t>
            </a:r>
            <a:r>
              <a:rPr lang="it-IT" dirty="0" err="1" smtClean="0"/>
              <a:t>chinasi</a:t>
            </a:r>
            <a:r>
              <a:rPr lang="it-IT" dirty="0" smtClean="0"/>
              <a:t>)</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b="1" dirty="0" smtClean="0"/>
              <a:t>UNINTEGRATED</a:t>
            </a:r>
            <a:r>
              <a:rPr lang="it-IT" dirty="0" smtClean="0"/>
              <a:t> indica profili che non sono ancora stati inseriti, per vari motivi, nelle categorie precedentemente elencate, ma che potrebbero essere d’aiuto per una migliore analisi di sequenza. PREDICTIONS raccoglie informazioni su regioni disordinate, peptidi segnale e eliche </a:t>
            </a:r>
            <a:r>
              <a:rPr lang="it-IT" dirty="0" err="1" smtClean="0"/>
              <a:t>transmembrana</a:t>
            </a:r>
            <a:r>
              <a:rPr lang="it-IT" dirty="0" smtClean="0"/>
              <a:t> derivanti da altri </a:t>
            </a:r>
            <a:r>
              <a:rPr lang="it-IT" dirty="0" err="1" smtClean="0"/>
              <a:t>tools</a:t>
            </a:r>
            <a:r>
              <a:rPr lang="it-IT" dirty="0" smtClean="0"/>
              <a:t> di cui parleremo in seguito  </a:t>
            </a:r>
          </a:p>
        </p:txBody>
      </p:sp>
    </p:spTree>
    <p:extLst>
      <p:ext uri="{BB962C8B-B14F-4D97-AF65-F5344CB8AC3E}">
        <p14:creationId xmlns:p14="http://schemas.microsoft.com/office/powerpoint/2010/main" val="30829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637" y="1301371"/>
            <a:ext cx="6270724" cy="5095488"/>
          </a:xfrm>
          <a:prstGeom prst="rect">
            <a:avLst/>
          </a:prstGeom>
        </p:spPr>
      </p:pic>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4" name="CasellaDiTesto 3"/>
          <p:cNvSpPr txBox="1"/>
          <p:nvPr/>
        </p:nvSpPr>
        <p:spPr>
          <a:xfrm>
            <a:off x="4793399" y="807725"/>
            <a:ext cx="2605200" cy="369332"/>
          </a:xfrm>
          <a:prstGeom prst="rect">
            <a:avLst/>
          </a:prstGeom>
          <a:solidFill>
            <a:schemeClr val="bg1"/>
          </a:solidFill>
          <a:ln w="28575">
            <a:solidFill>
              <a:srgbClr val="FF0000"/>
            </a:solidFill>
          </a:ln>
        </p:spPr>
        <p:txBody>
          <a:bodyPr wrap="none" rtlCol="0">
            <a:spAutoFit/>
          </a:bodyPr>
          <a:lstStyle/>
          <a:p>
            <a:r>
              <a:rPr lang="it-IT" dirty="0" smtClean="0"/>
              <a:t>Titolo ed </a:t>
            </a:r>
            <a:r>
              <a:rPr lang="it-IT" dirty="0" err="1" smtClean="0"/>
              <a:t>accession</a:t>
            </a:r>
            <a:r>
              <a:rPr lang="it-IT" dirty="0" smtClean="0"/>
              <a:t> ID</a:t>
            </a:r>
            <a:endParaRPr lang="en-US" dirty="0"/>
          </a:p>
        </p:txBody>
      </p:sp>
      <p:sp>
        <p:nvSpPr>
          <p:cNvPr id="9" name="CasellaDiTesto 8"/>
          <p:cNvSpPr txBox="1"/>
          <p:nvPr/>
        </p:nvSpPr>
        <p:spPr>
          <a:xfrm>
            <a:off x="220441" y="3078989"/>
            <a:ext cx="2065283" cy="923330"/>
          </a:xfrm>
          <a:prstGeom prst="rect">
            <a:avLst/>
          </a:prstGeom>
          <a:solidFill>
            <a:schemeClr val="bg1"/>
          </a:solidFill>
          <a:ln w="28575">
            <a:solidFill>
              <a:srgbClr val="FF0000"/>
            </a:solidFill>
          </a:ln>
        </p:spPr>
        <p:txBody>
          <a:bodyPr wrap="square" rtlCol="0">
            <a:spAutoFit/>
          </a:bodyPr>
          <a:lstStyle/>
          <a:p>
            <a:r>
              <a:rPr lang="it-IT" dirty="0" smtClean="0"/>
              <a:t>Relazioni con altre entries nei vari database</a:t>
            </a:r>
            <a:endParaRPr lang="en-US" dirty="0"/>
          </a:p>
        </p:txBody>
      </p:sp>
      <p:sp>
        <p:nvSpPr>
          <p:cNvPr id="5" name="Freccia a destra 4"/>
          <p:cNvSpPr/>
          <p:nvPr/>
        </p:nvSpPr>
        <p:spPr>
          <a:xfrm>
            <a:off x="2396359" y="3278359"/>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a:off x="2697878" y="5183634"/>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111209" y="5001256"/>
            <a:ext cx="2511972" cy="1200329"/>
          </a:xfrm>
          <a:prstGeom prst="rect">
            <a:avLst/>
          </a:prstGeom>
          <a:solidFill>
            <a:schemeClr val="bg1"/>
          </a:solidFill>
          <a:ln w="28575">
            <a:solidFill>
              <a:srgbClr val="FF0000"/>
            </a:solidFill>
          </a:ln>
        </p:spPr>
        <p:txBody>
          <a:bodyPr wrap="square" rtlCol="0">
            <a:spAutoFit/>
          </a:bodyPr>
          <a:lstStyle/>
          <a:p>
            <a:pPr algn="ctr"/>
            <a:r>
              <a:rPr lang="it-IT" dirty="0" smtClean="0"/>
              <a:t>Descrizione dettagliata del dominio con link a letteratura</a:t>
            </a:r>
            <a:endParaRPr lang="en-US" dirty="0"/>
          </a:p>
        </p:txBody>
      </p:sp>
      <p:sp>
        <p:nvSpPr>
          <p:cNvPr id="12" name="Freccia a destra 11"/>
          <p:cNvSpPr/>
          <p:nvPr/>
        </p:nvSpPr>
        <p:spPr>
          <a:xfrm rot="10800000">
            <a:off x="8355729" y="2173423"/>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9231361" y="1679257"/>
            <a:ext cx="2511972" cy="1815882"/>
          </a:xfrm>
          <a:prstGeom prst="rect">
            <a:avLst/>
          </a:prstGeom>
          <a:solidFill>
            <a:schemeClr val="bg1"/>
          </a:solidFill>
          <a:ln w="28575">
            <a:solidFill>
              <a:srgbClr val="FF0000"/>
            </a:solidFill>
          </a:ln>
        </p:spPr>
        <p:txBody>
          <a:bodyPr wrap="square" rtlCol="0">
            <a:spAutoFit/>
          </a:bodyPr>
          <a:lstStyle/>
          <a:p>
            <a:pPr algn="ctr"/>
            <a:r>
              <a:rPr lang="it-IT" sz="1600" dirty="0" smtClean="0"/>
              <a:t>Altre informazioni utili che possono essere consultate:</a:t>
            </a:r>
          </a:p>
          <a:p>
            <a:pPr algn="ctr"/>
            <a:r>
              <a:rPr lang="it-IT" sz="1600" dirty="0" smtClean="0"/>
              <a:t>-</a:t>
            </a:r>
            <a:r>
              <a:rPr lang="it-IT" sz="1600" dirty="0" err="1" smtClean="0"/>
              <a:t>Proteins</a:t>
            </a:r>
            <a:endParaRPr lang="it-IT" sz="1600" dirty="0" smtClean="0"/>
          </a:p>
          <a:p>
            <a:pPr algn="ctr"/>
            <a:r>
              <a:rPr lang="it-IT" sz="1600" dirty="0" smtClean="0"/>
              <a:t>-Domain </a:t>
            </a:r>
            <a:r>
              <a:rPr lang="it-IT" sz="1600" dirty="0" err="1" smtClean="0"/>
              <a:t>Architectures</a:t>
            </a:r>
            <a:endParaRPr lang="it-IT" sz="1600" dirty="0" smtClean="0"/>
          </a:p>
          <a:p>
            <a:pPr algn="ctr"/>
            <a:r>
              <a:rPr lang="it-IT" sz="1600" dirty="0" smtClean="0"/>
              <a:t>-</a:t>
            </a:r>
            <a:r>
              <a:rPr lang="it-IT" sz="1600" dirty="0" err="1" smtClean="0"/>
              <a:t>Taxonomy</a:t>
            </a:r>
            <a:endParaRPr lang="it-IT" sz="1600" dirty="0" smtClean="0"/>
          </a:p>
          <a:p>
            <a:pPr algn="ctr"/>
            <a:r>
              <a:rPr lang="it-IT" sz="1600" dirty="0" smtClean="0"/>
              <a:t>-</a:t>
            </a:r>
            <a:r>
              <a:rPr lang="it-IT" sz="1600" dirty="0" err="1" smtClean="0"/>
              <a:t>Proteomes</a:t>
            </a:r>
            <a:endParaRPr lang="en-US" sz="1600" dirty="0"/>
          </a:p>
        </p:txBody>
      </p:sp>
      <p:sp>
        <p:nvSpPr>
          <p:cNvPr id="14" name="CasellaDiTesto 13"/>
          <p:cNvSpPr txBox="1"/>
          <p:nvPr/>
        </p:nvSpPr>
        <p:spPr>
          <a:xfrm>
            <a:off x="220441" y="943685"/>
            <a:ext cx="2075110" cy="1477328"/>
          </a:xfrm>
          <a:prstGeom prst="rect">
            <a:avLst/>
          </a:prstGeom>
          <a:solidFill>
            <a:schemeClr val="bg1"/>
          </a:solidFill>
          <a:ln w="28575">
            <a:solidFill>
              <a:srgbClr val="FF0000"/>
            </a:solidFill>
          </a:ln>
        </p:spPr>
        <p:txBody>
          <a:bodyPr wrap="square" rtlCol="0">
            <a:spAutoFit/>
          </a:bodyPr>
          <a:lstStyle/>
          <a:p>
            <a:r>
              <a:rPr lang="it-IT" dirty="0" smtClean="0"/>
              <a:t>F = family</a:t>
            </a:r>
          </a:p>
          <a:p>
            <a:r>
              <a:rPr lang="it-IT" dirty="0" smtClean="0"/>
              <a:t>D = domain</a:t>
            </a:r>
          </a:p>
          <a:p>
            <a:r>
              <a:rPr lang="it-IT" dirty="0" smtClean="0"/>
              <a:t>R = </a:t>
            </a:r>
            <a:r>
              <a:rPr lang="it-IT" dirty="0" err="1" smtClean="0"/>
              <a:t>repeat</a:t>
            </a:r>
            <a:endParaRPr lang="it-IT" dirty="0" smtClean="0"/>
          </a:p>
          <a:p>
            <a:r>
              <a:rPr lang="it-IT" dirty="0" smtClean="0"/>
              <a:t>H = </a:t>
            </a:r>
            <a:r>
              <a:rPr lang="it-IT" dirty="0" err="1" smtClean="0"/>
              <a:t>homologous</a:t>
            </a:r>
            <a:r>
              <a:rPr lang="it-IT" dirty="0"/>
              <a:t> </a:t>
            </a:r>
            <a:r>
              <a:rPr lang="it-IT" dirty="0" err="1" smtClean="0"/>
              <a:t>superfamily</a:t>
            </a:r>
            <a:endParaRPr lang="en-US" dirty="0"/>
          </a:p>
        </p:txBody>
      </p:sp>
      <p:sp>
        <p:nvSpPr>
          <p:cNvPr id="15" name="Freccia a destra 14"/>
          <p:cNvSpPr/>
          <p:nvPr/>
        </p:nvSpPr>
        <p:spPr>
          <a:xfrm>
            <a:off x="2396359" y="1555462"/>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7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11" name="CasellaDiTesto 10"/>
          <p:cNvSpPr txBox="1"/>
          <p:nvPr/>
        </p:nvSpPr>
        <p:spPr>
          <a:xfrm>
            <a:off x="391781" y="832822"/>
            <a:ext cx="3465514" cy="5355312"/>
          </a:xfrm>
          <a:prstGeom prst="rect">
            <a:avLst/>
          </a:prstGeom>
          <a:solidFill>
            <a:schemeClr val="bg1"/>
          </a:solidFill>
          <a:ln w="28575">
            <a:solidFill>
              <a:srgbClr val="FF0000"/>
            </a:solidFill>
          </a:ln>
        </p:spPr>
        <p:txBody>
          <a:bodyPr wrap="square" rtlCol="0">
            <a:spAutoFit/>
          </a:bodyPr>
          <a:lstStyle/>
          <a:p>
            <a:pPr algn="ctr"/>
            <a:r>
              <a:rPr lang="it-IT" b="1" u="sng" dirty="0" smtClean="0"/>
              <a:t>PROTEINS</a:t>
            </a:r>
          </a:p>
          <a:p>
            <a:pPr algn="ctr"/>
            <a:r>
              <a:rPr lang="it-IT" dirty="0" smtClean="0"/>
              <a:t>Lista di tutte le proteine contenute in </a:t>
            </a:r>
            <a:r>
              <a:rPr lang="it-IT" dirty="0" err="1" smtClean="0"/>
              <a:t>UniProtKB</a:t>
            </a:r>
            <a:r>
              <a:rPr lang="it-IT" dirty="0" smtClean="0"/>
              <a:t> che possiedono il dominio – vengo riportato ad una nuova pagina in cui le varie entry sono rappresentate schematicamente ed in cui sono riportati </a:t>
            </a:r>
            <a:r>
              <a:rPr lang="it-IT" dirty="0" err="1" smtClean="0"/>
              <a:t>accession</a:t>
            </a:r>
            <a:r>
              <a:rPr lang="it-IT" dirty="0" smtClean="0"/>
              <a:t> ID e link alle pagine corrispondenti</a:t>
            </a:r>
          </a:p>
          <a:p>
            <a:pPr algn="ctr"/>
            <a:endParaRPr lang="it-IT" dirty="0"/>
          </a:p>
          <a:p>
            <a:pPr algn="ctr"/>
            <a:r>
              <a:rPr lang="it-IT" dirty="0" smtClean="0"/>
              <a:t>E’ possibile scaricarle tutte in formato FASTA (tato Export)</a:t>
            </a:r>
          </a:p>
          <a:p>
            <a:pPr algn="ctr"/>
            <a:endParaRPr lang="it-IT" dirty="0"/>
          </a:p>
          <a:p>
            <a:pPr algn="ctr"/>
            <a:r>
              <a:rPr lang="it-IT" b="1" u="sng" dirty="0" smtClean="0"/>
              <a:t>DOMAIN ARCHITECTURES </a:t>
            </a:r>
            <a:r>
              <a:rPr lang="it-IT" dirty="0" smtClean="0"/>
              <a:t>ci mostra invece con quali altri domini è associato in natura il nostro dominio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825" y="1435915"/>
            <a:ext cx="7500969" cy="4130489"/>
          </a:xfrm>
          <a:prstGeom prst="rect">
            <a:avLst/>
          </a:prstGeom>
        </p:spPr>
      </p:pic>
    </p:spTree>
    <p:extLst>
      <p:ext uri="{BB962C8B-B14F-4D97-AF65-F5344CB8AC3E}">
        <p14:creationId xmlns:p14="http://schemas.microsoft.com/office/powerpoint/2010/main" val="5619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11" name="CasellaDiTesto 10"/>
          <p:cNvSpPr txBox="1"/>
          <p:nvPr/>
        </p:nvSpPr>
        <p:spPr>
          <a:xfrm>
            <a:off x="160556" y="1139871"/>
            <a:ext cx="3612658" cy="5355312"/>
          </a:xfrm>
          <a:prstGeom prst="rect">
            <a:avLst/>
          </a:prstGeom>
          <a:solidFill>
            <a:schemeClr val="bg1"/>
          </a:solidFill>
          <a:ln w="28575">
            <a:solidFill>
              <a:srgbClr val="FF0000"/>
            </a:solidFill>
          </a:ln>
        </p:spPr>
        <p:txBody>
          <a:bodyPr wrap="square" rtlCol="0">
            <a:spAutoFit/>
          </a:bodyPr>
          <a:lstStyle/>
          <a:p>
            <a:pPr algn="ctr"/>
            <a:r>
              <a:rPr lang="it-IT" b="1" u="sng" dirty="0" smtClean="0"/>
              <a:t>TAXONOMY</a:t>
            </a:r>
          </a:p>
          <a:p>
            <a:pPr algn="ctr"/>
            <a:r>
              <a:rPr lang="it-IT" dirty="0" smtClean="0"/>
              <a:t>Permette di mostrare una lista di specie nelle quali un determinato dominio o famiglia è presente.</a:t>
            </a:r>
          </a:p>
          <a:p>
            <a:pPr algn="ctr"/>
            <a:r>
              <a:rPr lang="it-IT" dirty="0" smtClean="0"/>
              <a:t>Le sequenze corrispondenti possono essere scaricate e le specie possono essere ricercate utilizzando la barra di ricerca</a:t>
            </a:r>
          </a:p>
          <a:p>
            <a:pPr algn="ctr"/>
            <a:endParaRPr lang="it-IT" dirty="0"/>
          </a:p>
          <a:p>
            <a:pPr algn="ctr"/>
            <a:r>
              <a:rPr lang="it-IT" b="1" u="sng" dirty="0" smtClean="0"/>
              <a:t>PROTEOMES</a:t>
            </a:r>
            <a:r>
              <a:rPr lang="it-IT" dirty="0" smtClean="0"/>
              <a:t> riporta indicazioni simili, ma legandole ai </a:t>
            </a:r>
            <a:r>
              <a:rPr lang="it-IT" dirty="0" err="1" smtClean="0"/>
              <a:t>proteomi</a:t>
            </a:r>
            <a:r>
              <a:rPr lang="it-IT" dirty="0" smtClean="0"/>
              <a:t>, cioè a collezioni di proteine derivate da una singola specie (o a </a:t>
            </a:r>
            <a:r>
              <a:rPr lang="it-IT" dirty="0" err="1" smtClean="0"/>
              <a:t>strain</a:t>
            </a:r>
            <a:r>
              <a:rPr lang="it-IT" dirty="0" smtClean="0"/>
              <a:t> della stessa specie). Questi dati, il più delle volte, derivano da predizioni da genoma</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37" y="1232164"/>
            <a:ext cx="8196935" cy="4254288"/>
          </a:xfrm>
          <a:prstGeom prst="rect">
            <a:avLst/>
          </a:prstGeom>
        </p:spPr>
      </p:pic>
    </p:spTree>
    <p:extLst>
      <p:ext uri="{BB962C8B-B14F-4D97-AF65-F5344CB8AC3E}">
        <p14:creationId xmlns:p14="http://schemas.microsoft.com/office/powerpoint/2010/main" val="15937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5531" cy="402141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2885740"/>
            <a:ext cx="6308660" cy="384088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728" y="3204255"/>
            <a:ext cx="7237272" cy="3522365"/>
          </a:xfrm>
          <a:prstGeom prst="rect">
            <a:avLst/>
          </a:prstGeom>
        </p:spPr>
      </p:pic>
      <p:sp>
        <p:nvSpPr>
          <p:cNvPr id="2" name="CasellaDiTesto 1"/>
          <p:cNvSpPr txBox="1"/>
          <p:nvPr/>
        </p:nvSpPr>
        <p:spPr>
          <a:xfrm>
            <a:off x="9175531" y="314381"/>
            <a:ext cx="3016469" cy="2585323"/>
          </a:xfrm>
          <a:prstGeom prst="rect">
            <a:avLst/>
          </a:prstGeom>
          <a:noFill/>
        </p:spPr>
        <p:txBody>
          <a:bodyPr wrap="square" rtlCol="0">
            <a:spAutoFit/>
          </a:bodyPr>
          <a:lstStyle/>
          <a:p>
            <a:r>
              <a:rPr lang="it-IT" dirty="0" smtClean="0"/>
              <a:t>Ricordiamo che le informazioni contenute in </a:t>
            </a:r>
            <a:r>
              <a:rPr lang="it-IT" dirty="0" err="1" smtClean="0"/>
              <a:t>Interpro</a:t>
            </a:r>
            <a:r>
              <a:rPr lang="it-IT" dirty="0" smtClean="0"/>
              <a:t> derivano da altri database, ciascuno dei quali è fornito di schede interne che, pur con veste grafica diversa, riportano informazioni simili</a:t>
            </a:r>
            <a:endParaRPr lang="en-US" dirty="0"/>
          </a:p>
        </p:txBody>
      </p:sp>
    </p:spTree>
    <p:extLst>
      <p:ext uri="{BB962C8B-B14F-4D97-AF65-F5344CB8AC3E}">
        <p14:creationId xmlns:p14="http://schemas.microsoft.com/office/powerpoint/2010/main" val="9962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r>
              <a:rPr lang="it-IT" dirty="0" smtClean="0"/>
              <a:t>Le </a:t>
            </a:r>
            <a:r>
              <a:rPr lang="it-IT" b="1" u="sng" dirty="0"/>
              <a:t>catene di Markov </a:t>
            </a:r>
            <a:r>
              <a:rPr lang="it-IT" dirty="0"/>
              <a:t>sono semplici successioni di numeri o di caratteri in cui l’identità di </a:t>
            </a:r>
            <a:r>
              <a:rPr lang="it-IT" b="1" u="sng" dirty="0"/>
              <a:t>un elemento dipende solo dall’identità degli elementi </a:t>
            </a:r>
            <a:r>
              <a:rPr lang="it-IT" b="1" u="sng" dirty="0" smtClean="0"/>
              <a:t>precedenti</a:t>
            </a:r>
            <a:endParaRPr lang="it-IT" dirty="0"/>
          </a:p>
          <a:p>
            <a:r>
              <a:rPr lang="it-IT" dirty="0" smtClean="0"/>
              <a:t>In altre parole, dato uno stato presente una </a:t>
            </a:r>
            <a:r>
              <a:rPr lang="it-IT" b="1" u="sng" dirty="0" smtClean="0"/>
              <a:t>successione di stati</a:t>
            </a:r>
            <a:r>
              <a:rPr lang="it-IT" dirty="0" smtClean="0"/>
              <a:t>, lo stato passato e lo stato futuro sono del tutto indipendenti gli uni dagli altri</a:t>
            </a:r>
          </a:p>
          <a:p>
            <a:r>
              <a:rPr lang="it-IT" dirty="0" smtClean="0"/>
              <a:t>Per modelli Markoviani nascosti (HMM), in biologia molecolare,  si intendono dei </a:t>
            </a:r>
            <a:r>
              <a:rPr lang="it-IT" b="1" u="sng" dirty="0" smtClean="0"/>
              <a:t>modelli probabilistici che ci permettono di effettuare delle operazioni complesse</a:t>
            </a:r>
            <a:r>
              <a:rPr lang="it-IT" dirty="0" smtClean="0"/>
              <a:t>, come ricercare dei domini conservati in proteine oppure dei motivi conservati in sequenze di DNA (es. </a:t>
            </a:r>
            <a:r>
              <a:rPr lang="it-IT" dirty="0"/>
              <a:t>p</a:t>
            </a:r>
            <a:r>
              <a:rPr lang="it-IT" dirty="0" smtClean="0"/>
              <a:t>romotori) in un modo ragionato, incorporando ad esempio i principi che regolano l’evoluzione di sequenze nucleotidiche e proteiche (ad esempio la probabilità di una determinata sostituzione amino </a:t>
            </a:r>
            <a:r>
              <a:rPr lang="it-IT" dirty="0" err="1" smtClean="0"/>
              <a:t>acidica</a:t>
            </a:r>
            <a:r>
              <a:rPr lang="it-IT" dirty="0" smtClean="0"/>
              <a:t>, o dell’inserzione di un gap)</a:t>
            </a:r>
            <a:endParaRPr lang="it-IT" dirty="0"/>
          </a:p>
          <a:p>
            <a:endParaRPr lang="it-IT" dirty="0"/>
          </a:p>
        </p:txBody>
      </p:sp>
    </p:spTree>
    <p:extLst>
      <p:ext uri="{BB962C8B-B14F-4D97-AF65-F5344CB8AC3E}">
        <p14:creationId xmlns:p14="http://schemas.microsoft.com/office/powerpoint/2010/main" val="12155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pPr marL="45720" indent="0">
              <a:buNone/>
            </a:pPr>
            <a:r>
              <a:rPr lang="it-IT" dirty="0" smtClean="0"/>
              <a:t>Una definizione presa dalla letteratura:</a:t>
            </a:r>
          </a:p>
          <a:p>
            <a:pPr marL="45720" indent="0">
              <a:buNone/>
            </a:pPr>
            <a:endParaRPr lang="it-IT" dirty="0"/>
          </a:p>
          <a:p>
            <a:pPr marL="45720" indent="0" algn="just">
              <a:buNone/>
            </a:pPr>
            <a:r>
              <a:rPr lang="it-IT" i="1" dirty="0" smtClean="0"/>
              <a:t>«</a:t>
            </a:r>
            <a:r>
              <a:rPr lang="en-US" i="1" dirty="0"/>
              <a:t>A hidden Markov model (HMM) is a statistical model that can be used to describe the evolution of observable events that depend on internal factors, which are not directly observable. We call the observed event a `symbol' and the invisible factor underlying the observation a `state'. An HMM consists of two stochastic processes, namely, an invisible process of hidden states and a visible process of observable symbols. The hidden states form a Markov chain, and the probability distribution of the observed symbol depends on the underlying </a:t>
            </a:r>
            <a:r>
              <a:rPr lang="en-US" i="1" dirty="0" smtClean="0"/>
              <a:t>state”</a:t>
            </a:r>
          </a:p>
          <a:p>
            <a:pPr marL="45720" indent="0">
              <a:buNone/>
            </a:pPr>
            <a:endParaRPr lang="it-IT" dirty="0"/>
          </a:p>
          <a:p>
            <a:pPr marL="45720" indent="0">
              <a:buNone/>
            </a:pPr>
            <a:r>
              <a:rPr lang="it-IT" dirty="0" err="1" smtClean="0"/>
              <a:t>Yoon</a:t>
            </a:r>
            <a:r>
              <a:rPr lang="it-IT" dirty="0" smtClean="0"/>
              <a:t> 2009, «</a:t>
            </a:r>
            <a:r>
              <a:rPr lang="en-US" dirty="0"/>
              <a:t>Hidden Markov Models and their Applications in Biological Sequence </a:t>
            </a:r>
            <a:r>
              <a:rPr lang="en-US" dirty="0" smtClean="0"/>
              <a:t>Analysis”</a:t>
            </a:r>
            <a:endParaRPr lang="it-IT" dirty="0"/>
          </a:p>
        </p:txBody>
      </p:sp>
    </p:spTree>
    <p:extLst>
      <p:ext uri="{BB962C8B-B14F-4D97-AF65-F5344CB8AC3E}">
        <p14:creationId xmlns:p14="http://schemas.microsoft.com/office/powerpoint/2010/main" val="42569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a:t>
            </a:r>
            <a:endParaRPr lang="it-IT" dirty="0"/>
          </a:p>
        </p:txBody>
      </p:sp>
      <p:sp>
        <p:nvSpPr>
          <p:cNvPr id="3" name="Content Placeholder 2"/>
          <p:cNvSpPr>
            <a:spLocks noGrp="1"/>
          </p:cNvSpPr>
          <p:nvPr>
            <p:ph idx="1"/>
          </p:nvPr>
        </p:nvSpPr>
        <p:spPr>
          <a:xfrm>
            <a:off x="1341120" y="1558636"/>
            <a:ext cx="9509760" cy="4458116"/>
          </a:xfrm>
        </p:spPr>
        <p:txBody>
          <a:bodyPr/>
          <a:lstStyle/>
          <a:p>
            <a:r>
              <a:rPr lang="it-IT" dirty="0" smtClean="0"/>
              <a:t>nelle </a:t>
            </a:r>
            <a:r>
              <a:rPr lang="it-IT" dirty="0"/>
              <a:t>ricerche in banche dati, si possono utilizzare informazioni aggiuntive rispetto a quelle che si trovano in una singola sequenza </a:t>
            </a:r>
          </a:p>
          <a:p>
            <a:r>
              <a:rPr lang="it-IT" dirty="0"/>
              <a:t>vorremmo poter usare le informazioni presenti in un </a:t>
            </a:r>
            <a:r>
              <a:rPr lang="it-IT" b="1" u="sng" dirty="0"/>
              <a:t>allineamento multiplo </a:t>
            </a:r>
          </a:p>
          <a:p>
            <a:r>
              <a:rPr lang="it-IT" dirty="0"/>
              <a:t>a tale scopo è </a:t>
            </a:r>
            <a:r>
              <a:rPr lang="it-IT" dirty="0" smtClean="0"/>
              <a:t>utile </a:t>
            </a:r>
            <a:r>
              <a:rPr lang="it-IT" dirty="0"/>
              <a:t>definire delle matrici di </a:t>
            </a:r>
            <a:r>
              <a:rPr lang="it-IT" b="1" u="sng" dirty="0"/>
              <a:t>punteggi dipendenti dalla posizione dei residui nella sequenza</a:t>
            </a:r>
            <a:r>
              <a:rPr lang="it-IT" dirty="0"/>
              <a:t> </a:t>
            </a:r>
          </a:p>
          <a:p>
            <a:r>
              <a:rPr lang="it-IT" dirty="0" smtClean="0"/>
              <a:t>Si utilizzano dunque </a:t>
            </a:r>
            <a:r>
              <a:rPr lang="it-IT" b="1" u="sng" dirty="0" smtClean="0"/>
              <a:t>PSSM</a:t>
            </a:r>
            <a:r>
              <a:rPr lang="it-IT" dirty="0" smtClean="0"/>
              <a:t> </a:t>
            </a:r>
            <a:r>
              <a:rPr lang="en-US" dirty="0" smtClean="0"/>
              <a:t>o </a:t>
            </a:r>
            <a:r>
              <a:rPr lang="en-US" b="1" u="sng" dirty="0"/>
              <a:t>Position Specific Scoring Matrices</a:t>
            </a:r>
            <a:r>
              <a:rPr lang="en-US" dirty="0"/>
              <a:t> </a:t>
            </a:r>
            <a:endParaRPr lang="en-US" dirty="0" smtClean="0"/>
          </a:p>
          <a:p>
            <a:r>
              <a:rPr lang="en-US" dirty="0" err="1" smtClean="0"/>
              <a:t>Questo</a:t>
            </a:r>
            <a:r>
              <a:rPr lang="en-US" dirty="0" smtClean="0"/>
              <a:t> </a:t>
            </a:r>
            <a:r>
              <a:rPr lang="en-US" dirty="0" err="1" smtClean="0"/>
              <a:t>tipo</a:t>
            </a:r>
            <a:r>
              <a:rPr lang="en-US" dirty="0" smtClean="0"/>
              <a:t> di </a:t>
            </a:r>
            <a:r>
              <a:rPr lang="en-US" dirty="0" err="1" smtClean="0"/>
              <a:t>ricerca</a:t>
            </a:r>
            <a:r>
              <a:rPr lang="en-US" dirty="0" smtClean="0"/>
              <a:t> è </a:t>
            </a:r>
            <a:r>
              <a:rPr lang="en-US" dirty="0" err="1" smtClean="0"/>
              <a:t>implementato</a:t>
            </a:r>
            <a:r>
              <a:rPr lang="en-US" dirty="0" smtClean="0"/>
              <a:t> </a:t>
            </a:r>
            <a:r>
              <a:rPr lang="en-US" dirty="0" err="1" smtClean="0"/>
              <a:t>nella</a:t>
            </a:r>
            <a:r>
              <a:rPr lang="en-US" dirty="0" smtClean="0"/>
              <a:t> </a:t>
            </a:r>
            <a:r>
              <a:rPr lang="en-US" dirty="0" err="1" smtClean="0"/>
              <a:t>pagina</a:t>
            </a:r>
            <a:r>
              <a:rPr lang="en-US" dirty="0" smtClean="0"/>
              <a:t> del </a:t>
            </a:r>
            <a:r>
              <a:rPr lang="en-US" dirty="0" err="1" smtClean="0"/>
              <a:t>BLASTp</a:t>
            </a:r>
            <a:r>
              <a:rPr lang="en-US" dirty="0" smtClean="0"/>
              <a:t> </a:t>
            </a:r>
            <a:r>
              <a:rPr lang="en-US" dirty="0" err="1" smtClean="0"/>
              <a:t>dell’NCBI</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27" y="4568854"/>
            <a:ext cx="5877745" cy="1648055"/>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2" y="140641"/>
            <a:ext cx="9509760" cy="545159"/>
          </a:xfrm>
        </p:spPr>
        <p:txBody>
          <a:bodyPr>
            <a:normAutofit fontScale="90000"/>
          </a:bodyPr>
          <a:lstStyle/>
          <a:p>
            <a:r>
              <a:rPr lang="it-IT" dirty="0" smtClean="0"/>
              <a:t>Un semplice esempio</a:t>
            </a:r>
            <a:endParaRPr lang="it-IT" dirty="0"/>
          </a:p>
        </p:txBody>
      </p:sp>
      <p:sp>
        <p:nvSpPr>
          <p:cNvPr id="3" name="Content Placeholder 2"/>
          <p:cNvSpPr>
            <a:spLocks noGrp="1"/>
          </p:cNvSpPr>
          <p:nvPr>
            <p:ph idx="1"/>
          </p:nvPr>
        </p:nvSpPr>
        <p:spPr>
          <a:xfrm>
            <a:off x="779318" y="1081070"/>
            <a:ext cx="5839402" cy="5111912"/>
          </a:xfrm>
        </p:spPr>
        <p:txBody>
          <a:bodyPr>
            <a:normAutofit fontScale="85000" lnSpcReduction="20000"/>
          </a:bodyPr>
          <a:lstStyle/>
          <a:p>
            <a:r>
              <a:rPr lang="it-IT" dirty="0" smtClean="0"/>
              <a:t>Una nostra amica vive in Australia e fa una vita estremamente monotona in cui passeggia, fa comprere e pulisce (queste sono le nostre </a:t>
            </a:r>
            <a:r>
              <a:rPr lang="it-IT" b="1" u="sng" dirty="0" smtClean="0"/>
              <a:t>osservazioni o simboli</a:t>
            </a:r>
            <a:r>
              <a:rPr lang="it-IT" dirty="0" smtClean="0"/>
              <a:t>)</a:t>
            </a:r>
          </a:p>
          <a:p>
            <a:r>
              <a:rPr lang="it-IT" dirty="0" smtClean="0"/>
              <a:t>Gli </a:t>
            </a:r>
            <a:r>
              <a:rPr lang="it-IT" b="1" u="sng" dirty="0" smtClean="0"/>
              <a:t>stati</a:t>
            </a:r>
            <a:r>
              <a:rPr lang="it-IT" dirty="0" smtClean="0"/>
              <a:t> possibili sono due «bel tempo» e «pioggia» e non sono da noi direttamente osservabili, in quanto non siamo in Australia</a:t>
            </a:r>
          </a:p>
          <a:p>
            <a:r>
              <a:rPr lang="it-IT" dirty="0" smtClean="0"/>
              <a:t>Tuttavia le tre azioni che fa la nostra amica dipendono da questi stati con determinate probabilità, dette </a:t>
            </a:r>
            <a:r>
              <a:rPr lang="it-IT" b="1" u="sng" dirty="0" smtClean="0"/>
              <a:t>probabilità di emissione</a:t>
            </a:r>
          </a:p>
          <a:p>
            <a:r>
              <a:rPr lang="it-IT" dirty="0" smtClean="0"/>
              <a:t>Anche gli stati però sono dipendenti tra loro, ad esempio è più probabile avere due giorni piovosi l’uno di fila all’altro (0,7), piuttosto che una transizione da un giorno piovoso ad uno di sole (0,3). </a:t>
            </a:r>
            <a:r>
              <a:rPr lang="it-IT" b="1" u="sng" dirty="0" smtClean="0"/>
              <a:t>Queste sono le probabilità di transizione</a:t>
            </a:r>
          </a:p>
          <a:p>
            <a:r>
              <a:rPr lang="it-IT" dirty="0" smtClean="0"/>
              <a:t>Noi, pur non potendo osservare direttamente gli stati (che sono quindi </a:t>
            </a:r>
            <a:r>
              <a:rPr lang="it-IT" b="1" u="sng" dirty="0" smtClean="0"/>
              <a:t>nascosti</a:t>
            </a:r>
            <a:r>
              <a:rPr lang="it-IT" dirty="0" smtClean="0"/>
              <a:t>) conosciamo bene il comportamento della nostra amica ed il trend metereologico di quella regione geografica. </a:t>
            </a:r>
            <a:r>
              <a:rPr lang="it-IT" b="1" u="sng" dirty="0" smtClean="0"/>
              <a:t>Siamo quindi a conoscenza dei parametri che regolano il susseguirsi degli stati e delle osservazioni dell’</a:t>
            </a:r>
            <a:r>
              <a:rPr lang="it-IT" b="1" u="sng" dirty="0" err="1" smtClean="0"/>
              <a:t>Hidden</a:t>
            </a:r>
            <a:r>
              <a:rPr lang="it-IT" b="1" u="sng" dirty="0" smtClean="0"/>
              <a:t> Markov Model</a:t>
            </a:r>
            <a:endParaRPr lang="it-IT" b="1" u="sng" dirty="0"/>
          </a:p>
        </p:txBody>
      </p:sp>
      <p:pic>
        <p:nvPicPr>
          <p:cNvPr id="4098" name="Picture 2" descr="Graphical representation of the given H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20" y="1872337"/>
            <a:ext cx="5116050" cy="39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biolgia</a:t>
            </a:r>
            <a:endParaRPr lang="it-IT" dirty="0"/>
          </a:p>
        </p:txBody>
      </p:sp>
      <p:sp>
        <p:nvSpPr>
          <p:cNvPr id="3" name="Content Placeholder 2"/>
          <p:cNvSpPr>
            <a:spLocks noGrp="1"/>
          </p:cNvSpPr>
          <p:nvPr>
            <p:ph idx="1"/>
          </p:nvPr>
        </p:nvSpPr>
        <p:spPr>
          <a:xfrm>
            <a:off x="363682" y="1205345"/>
            <a:ext cx="5382491" cy="4811407"/>
          </a:xfrm>
        </p:spPr>
        <p:txBody>
          <a:bodyPr>
            <a:normAutofit fontScale="85000" lnSpcReduction="20000"/>
          </a:bodyPr>
          <a:lstStyle/>
          <a:p>
            <a:r>
              <a:rPr lang="it-IT" dirty="0" smtClean="0"/>
              <a:t>Prendiamo come esempio un allineamento tra sequenze</a:t>
            </a:r>
          </a:p>
          <a:p>
            <a:r>
              <a:rPr lang="it-IT" dirty="0" smtClean="0"/>
              <a:t>Partiamo dall’inizio e proviamo a seguire una serie di frecce fino ad arrivare alla fine</a:t>
            </a:r>
          </a:p>
          <a:p>
            <a:r>
              <a:rPr lang="it-IT" dirty="0" smtClean="0"/>
              <a:t>Ogni freccia ci porta ad uno </a:t>
            </a:r>
            <a:r>
              <a:rPr lang="it-IT" b="1" u="sng" dirty="0" smtClean="0"/>
              <a:t>stato</a:t>
            </a:r>
            <a:r>
              <a:rPr lang="it-IT" dirty="0" smtClean="0"/>
              <a:t> del sistema. Ad ogni stato viene effettuata una determinata </a:t>
            </a:r>
            <a:r>
              <a:rPr lang="it-IT" b="1" u="sng" dirty="0" smtClean="0"/>
              <a:t>azione</a:t>
            </a:r>
            <a:r>
              <a:rPr lang="it-IT" dirty="0" smtClean="0"/>
              <a:t>, cioè viene scelta una freccia che ci porta allo stadio successivo</a:t>
            </a:r>
          </a:p>
          <a:p>
            <a:r>
              <a:rPr lang="it-IT" b="1" u="sng" dirty="0" smtClean="0"/>
              <a:t>L’azione intrapresa e la scelta dello stato successivo sono governate da un set di probabilità</a:t>
            </a:r>
            <a:r>
              <a:rPr lang="it-IT" dirty="0" smtClean="0"/>
              <a:t>.  Ad esempio, ogni stato è associato ad una distribuzione della probabilità dei 20 amino acidi ed una seconda distribuzione di probabilità per la scelta degli stati successivi</a:t>
            </a:r>
          </a:p>
          <a:p>
            <a:r>
              <a:rPr lang="it-IT" b="1" u="sng" dirty="0" smtClean="0"/>
              <a:t>Queste probabilità sono calibrate per codificare informazioni specifiche e cartteristiche di una particolare famiglia di sequenze: il modello generale può essere dunque adattato a molte famiglie proteiche</a:t>
            </a:r>
          </a:p>
        </p:txBody>
      </p:sp>
      <p:pic>
        <p:nvPicPr>
          <p:cNvPr id="3074" name="Picture 2" descr="http://www.biology.wustl.edu/gcg/figure/hmmessay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326491"/>
            <a:ext cx="5846763" cy="3910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27" y="5236515"/>
            <a:ext cx="5846763" cy="830997"/>
          </a:xfrm>
          <a:prstGeom prst="rect">
            <a:avLst/>
          </a:prstGeom>
          <a:noFill/>
        </p:spPr>
        <p:txBody>
          <a:bodyPr wrap="square" rtlCol="0">
            <a:spAutoFit/>
          </a:bodyPr>
          <a:lstStyle/>
          <a:p>
            <a:r>
              <a:rPr lang="it-IT" sz="1600" dirty="0" smtClean="0"/>
              <a:t>In questo HMM relativo ad un allineamento di sequenze troviamo uno stato </a:t>
            </a:r>
            <a:r>
              <a:rPr lang="it-IT" sz="1600" i="1" dirty="0" smtClean="0"/>
              <a:t>match</a:t>
            </a:r>
            <a:r>
              <a:rPr lang="it-IT" sz="1600" dirty="0" smtClean="0"/>
              <a:t>, uno stato </a:t>
            </a:r>
            <a:r>
              <a:rPr lang="it-IT" sz="1600" i="1" dirty="0" smtClean="0"/>
              <a:t>insert</a:t>
            </a:r>
            <a:r>
              <a:rPr lang="it-IT" sz="1600" dirty="0" smtClean="0"/>
              <a:t> ed uno stato </a:t>
            </a:r>
            <a:r>
              <a:rPr lang="it-IT" sz="1600" i="1" dirty="0" smtClean="0"/>
              <a:t>delete</a:t>
            </a:r>
            <a:r>
              <a:rPr lang="it-IT" sz="1600" dirty="0" smtClean="0"/>
              <a:t> relativi a ciascuna posizione dell’allineamento</a:t>
            </a:r>
            <a:endParaRPr lang="it-IT" sz="1600" dirty="0"/>
          </a:p>
        </p:txBody>
      </p:sp>
    </p:spTree>
    <p:extLst>
      <p:ext uri="{BB962C8B-B14F-4D97-AF65-F5344CB8AC3E}">
        <p14:creationId xmlns:p14="http://schemas.microsoft.com/office/powerpoint/2010/main" val="13081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biologia</a:t>
            </a:r>
            <a:endParaRPr lang="it-IT" dirty="0"/>
          </a:p>
        </p:txBody>
      </p:sp>
      <p:sp>
        <p:nvSpPr>
          <p:cNvPr id="3" name="Content Placeholder 2"/>
          <p:cNvSpPr>
            <a:spLocks noGrp="1"/>
          </p:cNvSpPr>
          <p:nvPr>
            <p:ph idx="1"/>
          </p:nvPr>
        </p:nvSpPr>
        <p:spPr>
          <a:xfrm>
            <a:off x="567357" y="1485899"/>
            <a:ext cx="5226627" cy="4811407"/>
          </a:xfrm>
        </p:spPr>
        <p:txBody>
          <a:bodyPr>
            <a:normAutofit/>
          </a:bodyPr>
          <a:lstStyle/>
          <a:p>
            <a:r>
              <a:rPr lang="it-IT" dirty="0" smtClean="0"/>
              <a:t>Gli HMM sono composti </a:t>
            </a:r>
            <a:r>
              <a:rPr lang="it-IT" dirty="0"/>
              <a:t>da un certo numero di stati che possono, per esempio, corrispondere a </a:t>
            </a:r>
            <a:r>
              <a:rPr lang="it-IT" b="1" u="sng" dirty="0"/>
              <a:t>residui di una sequenza, a colonne di un allineamento multiplo oppure a posizioni in una struttura proteica </a:t>
            </a:r>
            <a:r>
              <a:rPr lang="it-IT" b="1" u="sng" dirty="0" smtClean="0"/>
              <a:t>tridimensionale</a:t>
            </a:r>
            <a:endParaRPr lang="it-IT" dirty="0"/>
          </a:p>
          <a:p>
            <a:pPr marL="45720" indent="0">
              <a:buNone/>
            </a:pPr>
            <a:endParaRPr lang="it-IT" dirty="0"/>
          </a:p>
          <a:p>
            <a:r>
              <a:rPr lang="it-IT" dirty="0" smtClean="0"/>
              <a:t>Data la loro versatilità hanno trovato un amplissimo utilizzo in bioinformatica, soprattutto per quanto riguarda la ricerca di profili e predizioni strutturali</a:t>
            </a:r>
            <a:endParaRPr lang="it-IT" dirty="0"/>
          </a:p>
          <a:p>
            <a:endParaRPr lang="it-IT" dirty="0"/>
          </a:p>
        </p:txBody>
      </p:sp>
      <p:pic>
        <p:nvPicPr>
          <p:cNvPr id="6146" name="Picture 2" descr="https://images-na.ssl-images-amazon.com/images/I/512i5ejBPD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768" y="2202152"/>
            <a:ext cx="2060065" cy="3192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6K3DVSWQ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98" y="2202152"/>
            <a:ext cx="2122156"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6339"/>
            <a:ext cx="9509760" cy="569006"/>
          </a:xfrm>
        </p:spPr>
        <p:txBody>
          <a:bodyPr>
            <a:normAutofit fontScale="90000"/>
          </a:bodyPr>
          <a:lstStyle/>
          <a:p>
            <a:r>
              <a:rPr lang="it-IT" dirty="0" smtClean="0"/>
              <a:t>Come possono essere applicati gli HMM in biologia computazionale?</a:t>
            </a:r>
            <a:endParaRPr lang="it-IT" dirty="0"/>
          </a:p>
        </p:txBody>
      </p:sp>
      <p:sp>
        <p:nvSpPr>
          <p:cNvPr id="3" name="Content Placeholder 2"/>
          <p:cNvSpPr>
            <a:spLocks noGrp="1"/>
          </p:cNvSpPr>
          <p:nvPr>
            <p:ph idx="1"/>
          </p:nvPr>
        </p:nvSpPr>
        <p:spPr>
          <a:xfrm>
            <a:off x="363682" y="1205345"/>
            <a:ext cx="10910454" cy="4811407"/>
          </a:xfrm>
        </p:spPr>
        <p:txBody>
          <a:bodyPr>
            <a:normAutofit/>
          </a:bodyPr>
          <a:lstStyle/>
          <a:p>
            <a:pPr marL="45720" indent="0">
              <a:buNone/>
            </a:pPr>
            <a:endParaRPr lang="it-IT" dirty="0"/>
          </a:p>
          <a:p>
            <a:r>
              <a:rPr lang="it-IT" b="1" dirty="0" smtClean="0"/>
              <a:t>Training: </a:t>
            </a:r>
            <a:r>
              <a:rPr lang="it-IT" dirty="0" smtClean="0"/>
              <a:t>dato un set di sequenze omologhe non allineate è possibile allinearle ed aggiustare </a:t>
            </a:r>
            <a:r>
              <a:rPr lang="it-IT" dirty="0"/>
              <a:t>i</a:t>
            </a:r>
            <a:r>
              <a:rPr lang="it-IT" dirty="0" smtClean="0"/>
              <a:t> parametri di transizione e output di stato per definire un HMM che ben rappresenti i pattern evolutivi inferiti dalle sequenze prese in esame</a:t>
            </a:r>
          </a:p>
          <a:p>
            <a:r>
              <a:rPr lang="it-IT" b="1" dirty="0" smtClean="0"/>
              <a:t>Individuazione di omologhi distanti</a:t>
            </a:r>
            <a:r>
              <a:rPr lang="it-IT" dirty="0" smtClean="0"/>
              <a:t>: dato un HMM ed una sequenza da testare, è possibile calcolare la probabilità che l’HMM abbia generato la sequenza stessa. Se un HMM «allenato» su una familglia di sequenze note può generare la sequenza testata con una probabilità piuttosto alta, c’è una buona probabilità che questa sequenza appartenga effettivamente alla famiglia.</a:t>
            </a:r>
          </a:p>
          <a:p>
            <a:r>
              <a:rPr lang="it-IT" b="1" dirty="0" smtClean="0"/>
              <a:t>Allineamento di ulteriori sequenze</a:t>
            </a:r>
            <a:r>
              <a:rPr lang="it-IT" dirty="0" smtClean="0"/>
              <a:t>: la probablità che una sequenza di stati si verifichi può essere computata a partire delle probabilità di transizione da stato a stato. Trovare la successone di stati che l’HMM userebbe con maggiore probabilità per generare un allineamento tra due o più sequenze prese in esame può ottimizzare l’allineamento stesso secondo criteri probabilistici</a:t>
            </a:r>
          </a:p>
        </p:txBody>
      </p:sp>
    </p:spTree>
    <p:extLst>
      <p:ext uri="{BB962C8B-B14F-4D97-AF65-F5344CB8AC3E}">
        <p14:creationId xmlns:p14="http://schemas.microsoft.com/office/powerpoint/2010/main" val="1239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Applicazione – confronto HMM/database</a:t>
            </a:r>
            <a:endParaRPr lang="it-IT" dirty="0"/>
          </a:p>
        </p:txBody>
      </p:sp>
      <p:sp>
        <p:nvSpPr>
          <p:cNvPr id="3" name="Content Placeholder 2"/>
          <p:cNvSpPr>
            <a:spLocks noGrp="1"/>
          </p:cNvSpPr>
          <p:nvPr>
            <p:ph idx="1"/>
          </p:nvPr>
        </p:nvSpPr>
        <p:spPr>
          <a:xfrm>
            <a:off x="363681" y="857275"/>
            <a:ext cx="11428926" cy="3651664"/>
          </a:xfrm>
        </p:spPr>
        <p:txBody>
          <a:bodyPr>
            <a:normAutofit fontScale="85000" lnSpcReduction="20000"/>
          </a:bodyPr>
          <a:lstStyle/>
          <a:p>
            <a:endParaRPr lang="it-IT" dirty="0"/>
          </a:p>
          <a:p>
            <a:r>
              <a:rPr lang="it-IT" dirty="0" smtClean="0"/>
              <a:t>Dal momento che i profili che definiscono un dominio proteico conservato sono derivati da allineamenti multipli di sequenza e che, come abbiamo detto, gli allineamenti multipli di sequenza sono definibili da HMM…</a:t>
            </a:r>
          </a:p>
          <a:p>
            <a:r>
              <a:rPr lang="it-IT" b="1" u="sng" dirty="0" smtClean="0"/>
              <a:t>E’ possibile confrontare una singola sequenza con un database di HMM </a:t>
            </a:r>
            <a:r>
              <a:rPr lang="it-IT" dirty="0" smtClean="0"/>
              <a:t>(ciò che fa, attraverso l’interfaccia web, </a:t>
            </a:r>
            <a:r>
              <a:rPr lang="it-IT" dirty="0" err="1" smtClean="0"/>
              <a:t>Interpro</a:t>
            </a:r>
            <a:r>
              <a:rPr lang="it-IT" dirty="0" smtClean="0"/>
              <a:t>, ma anche i </a:t>
            </a:r>
            <a:r>
              <a:rPr lang="it-IT" dirty="0" err="1" smtClean="0"/>
              <a:t>tool</a:t>
            </a:r>
            <a:r>
              <a:rPr lang="it-IT" dirty="0" smtClean="0"/>
              <a:t> di ricerca di </a:t>
            </a:r>
            <a:r>
              <a:rPr lang="it-IT" dirty="0" err="1" smtClean="0"/>
              <a:t>Pfam</a:t>
            </a:r>
            <a:r>
              <a:rPr lang="it-IT" dirty="0" smtClean="0"/>
              <a:t>, SMART, ecc.).</a:t>
            </a:r>
          </a:p>
          <a:p>
            <a:r>
              <a:rPr lang="it-IT" b="1" u="sng" dirty="0" smtClean="0"/>
              <a:t>Potrei pensare addirittura di confrontare un HMM con un database di sequenze</a:t>
            </a:r>
            <a:r>
              <a:rPr lang="it-IT" dirty="0" smtClean="0"/>
              <a:t>. Il concetto è forse simile a quello di PSI-BLAST, ed una ricerca di questo tipo può ad esempio permettermi di trovare tutte le proteine appartenenti ad una determinata famiglia, oppure contenenti un determinato dominio conservato, in un genoma, </a:t>
            </a:r>
            <a:r>
              <a:rPr lang="it-IT" dirty="0" err="1" smtClean="0"/>
              <a:t>trascrittoma</a:t>
            </a:r>
            <a:r>
              <a:rPr lang="it-IT" dirty="0" smtClean="0"/>
              <a:t> o </a:t>
            </a:r>
            <a:r>
              <a:rPr lang="it-IT" dirty="0" err="1" smtClean="0"/>
              <a:t>proteoma</a:t>
            </a:r>
            <a:r>
              <a:rPr lang="it-IT" dirty="0" smtClean="0"/>
              <a:t> (in seguito alle opportune traduzioni)</a:t>
            </a:r>
          </a:p>
          <a:p>
            <a:r>
              <a:rPr lang="it-IT" b="1" u="sng" dirty="0" smtClean="0"/>
              <a:t>Queste ricerche, in parte implementate online nei vari portali che abbiamo visto, possono essere lanciate in locale con una serie di </a:t>
            </a:r>
            <a:r>
              <a:rPr lang="it-IT" b="1" u="sng" dirty="0" err="1" smtClean="0"/>
              <a:t>tools</a:t>
            </a:r>
            <a:r>
              <a:rPr lang="it-IT" b="1" u="sng" dirty="0" smtClean="0"/>
              <a:t> contenuti nel pacchetto HMMER, che dal 1995 ad oggi è andato incontro ad una serie di modifiche ed aggiornamenti</a:t>
            </a:r>
            <a:endParaRPr lang="it-IT" b="1" u="sng" dirty="0"/>
          </a:p>
        </p:txBody>
      </p:sp>
      <p:pic>
        <p:nvPicPr>
          <p:cNvPr id="5" name="Immagine 4"/>
          <p:cNvPicPr>
            <a:picLocks noChangeAspect="1"/>
          </p:cNvPicPr>
          <p:nvPr/>
        </p:nvPicPr>
        <p:blipFill>
          <a:blip r:embed="rId2"/>
          <a:stretch>
            <a:fillRect/>
          </a:stretch>
        </p:blipFill>
        <p:spPr>
          <a:xfrm>
            <a:off x="837323" y="4591834"/>
            <a:ext cx="2640944" cy="198070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4686329"/>
            <a:ext cx="6992326" cy="1886213"/>
          </a:xfrm>
          <a:prstGeom prst="rect">
            <a:avLst/>
          </a:prstGeom>
        </p:spPr>
      </p:pic>
    </p:spTree>
    <p:extLst>
      <p:ext uri="{BB962C8B-B14F-4D97-AF65-F5344CB8AC3E}">
        <p14:creationId xmlns:p14="http://schemas.microsoft.com/office/powerpoint/2010/main" val="13091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HMMER ed implementazioni</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 y="4757844"/>
            <a:ext cx="4435366" cy="1614053"/>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822" y="4757844"/>
            <a:ext cx="4225160" cy="1529105"/>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080" y="931148"/>
            <a:ext cx="7416128" cy="3752822"/>
          </a:xfrm>
          <a:prstGeom prst="rect">
            <a:avLst/>
          </a:prstGeom>
        </p:spPr>
      </p:pic>
    </p:spTree>
    <p:extLst>
      <p:ext uri="{BB962C8B-B14F-4D97-AF65-F5344CB8AC3E}">
        <p14:creationId xmlns:p14="http://schemas.microsoft.com/office/powerpoint/2010/main" val="20200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63681" y="857274"/>
            <a:ext cx="10910454" cy="4811407"/>
          </a:xfrm>
        </p:spPr>
        <p:txBody>
          <a:bodyPr>
            <a:normAutofit/>
          </a:bodyPr>
          <a:lstStyle/>
          <a:p>
            <a:endParaRPr lang="it-IT" dirty="0"/>
          </a:p>
          <a:p>
            <a:r>
              <a:rPr lang="it-IT" dirty="0"/>
              <a:t>La RNA polimerasi riconosce l’inizio del gene. Viene diretta </a:t>
            </a:r>
            <a:r>
              <a:rPr lang="it-IT" dirty="0" smtClean="0"/>
              <a:t>sul </a:t>
            </a:r>
            <a:r>
              <a:rPr lang="it-IT" b="1" u="sng" dirty="0"/>
              <a:t>TSS (Transcription Start Site)</a:t>
            </a:r>
            <a:r>
              <a:rPr lang="it-IT" dirty="0"/>
              <a:t> sulla base della sua affinita’ per </a:t>
            </a:r>
            <a:r>
              <a:rPr lang="it-IT" dirty="0" smtClean="0"/>
              <a:t>la </a:t>
            </a:r>
            <a:r>
              <a:rPr lang="it-IT" dirty="0"/>
              <a:t>specifica sequenza upstream al gene, ovvero il promotore. La </a:t>
            </a:r>
            <a:r>
              <a:rPr lang="it-IT" dirty="0" smtClean="0"/>
              <a:t>doppia </a:t>
            </a:r>
            <a:r>
              <a:rPr lang="it-IT" dirty="0"/>
              <a:t>elica viene aperta dove inizia la sintesi del messaggero. </a:t>
            </a:r>
            <a:r>
              <a:rPr lang="it-IT" dirty="0" smtClean="0"/>
              <a:t> </a:t>
            </a:r>
            <a:endParaRPr lang="it-IT" dirty="0"/>
          </a:p>
          <a:p>
            <a:r>
              <a:rPr lang="it-IT" dirty="0"/>
              <a:t>I </a:t>
            </a:r>
            <a:r>
              <a:rPr lang="it-IT" b="1" u="sng" dirty="0" smtClean="0"/>
              <a:t>TF (fattori di trascrizione) </a:t>
            </a:r>
            <a:r>
              <a:rPr lang="it-IT" dirty="0"/>
              <a:t>legano la </a:t>
            </a:r>
            <a:r>
              <a:rPr lang="it-IT" b="1" u="sng" dirty="0"/>
              <a:t>sequenza promotrice </a:t>
            </a:r>
            <a:r>
              <a:rPr lang="it-IT" dirty="0"/>
              <a:t>(e gli enhancers) formando un complesso multiproteico </a:t>
            </a:r>
          </a:p>
          <a:p>
            <a:r>
              <a:rPr lang="it-IT" dirty="0"/>
              <a:t>Il complesso recluta la pol II complessata ad alcuni </a:t>
            </a:r>
            <a:r>
              <a:rPr lang="it-IT" dirty="0" smtClean="0"/>
              <a:t>GTF (general transcription factors </a:t>
            </a:r>
            <a:r>
              <a:rPr lang="it-IT" dirty="0"/>
              <a:t>e questa si lega al </a:t>
            </a:r>
            <a:r>
              <a:rPr lang="it-IT" b="1" u="sng" dirty="0"/>
              <a:t>promotore core </a:t>
            </a:r>
          </a:p>
        </p:txBody>
      </p:sp>
      <p:pic>
        <p:nvPicPr>
          <p:cNvPr id="4" name="Picture 3"/>
          <p:cNvPicPr>
            <a:picLocks noChangeAspect="1"/>
          </p:cNvPicPr>
          <p:nvPr/>
        </p:nvPicPr>
        <p:blipFill>
          <a:blip r:embed="rId2"/>
          <a:stretch>
            <a:fillRect/>
          </a:stretch>
        </p:blipFill>
        <p:spPr>
          <a:xfrm>
            <a:off x="1653235" y="4410523"/>
            <a:ext cx="8331345" cy="2121462"/>
          </a:xfrm>
          <a:prstGeom prst="rect">
            <a:avLst/>
          </a:prstGeom>
        </p:spPr>
      </p:pic>
    </p:spTree>
    <p:extLst>
      <p:ext uri="{BB962C8B-B14F-4D97-AF65-F5344CB8AC3E}">
        <p14:creationId xmlns:p14="http://schemas.microsoft.com/office/powerpoint/2010/main" val="4394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smtClean="0"/>
              <a:t>Schematicamente un promotore per la Pol II è composto da:</a:t>
            </a:r>
            <a:endParaRPr lang="it-IT" sz="1600" dirty="0"/>
          </a:p>
          <a:p>
            <a:pPr marL="502920" indent="-457200">
              <a:buAutoNum type="arabicParenR"/>
            </a:pPr>
            <a:r>
              <a:rPr lang="it-IT" sz="1600" dirty="0" smtClean="0"/>
              <a:t>PROMOTORE CORE - </a:t>
            </a:r>
            <a:r>
              <a:rPr lang="it-IT" sz="1600" dirty="0"/>
              <a:t>regione sufficiente a deteminare il TSS </a:t>
            </a:r>
            <a:r>
              <a:rPr lang="it-IT" sz="1600" dirty="0" smtClean="0"/>
              <a:t>esatto</a:t>
            </a:r>
          </a:p>
          <a:p>
            <a:pPr marL="502920" indent="-457200">
              <a:buAutoNum type="arabicParenR"/>
            </a:pPr>
            <a:r>
              <a:rPr lang="it-IT" sz="1600" dirty="0" smtClean="0"/>
              <a:t>PROMOTORE </a:t>
            </a:r>
            <a:r>
              <a:rPr lang="it-IT" sz="1600" dirty="0"/>
              <a:t>PROSSIMALE </a:t>
            </a:r>
            <a:r>
              <a:rPr lang="it-IT" sz="1600" dirty="0" smtClean="0"/>
              <a:t>- </a:t>
            </a:r>
            <a:r>
              <a:rPr lang="it-IT" sz="1600" dirty="0"/>
              <a:t>200-300 bp upstream al TSS, responsabile, almeno in parte, della modulazione dell’espressione </a:t>
            </a:r>
            <a:endParaRPr lang="it-IT" sz="1600" dirty="0" smtClean="0"/>
          </a:p>
          <a:p>
            <a:pPr marL="502920" indent="-457200">
              <a:buAutoNum type="arabicParenR"/>
            </a:pPr>
            <a:r>
              <a:rPr lang="it-IT" sz="1600" dirty="0" smtClean="0"/>
              <a:t>PROMOTORE </a:t>
            </a:r>
            <a:r>
              <a:rPr lang="it-IT" sz="1600" dirty="0"/>
              <a:t>DISTALE </a:t>
            </a:r>
            <a:r>
              <a:rPr lang="it-IT" sz="1600" dirty="0" smtClean="0"/>
              <a:t>- </a:t>
            </a:r>
            <a:r>
              <a:rPr lang="it-IT" sz="1600" dirty="0"/>
              <a:t>100 bp – 2 Mb </a:t>
            </a:r>
            <a:endParaRPr lang="it-IT" sz="1600" dirty="0" smtClean="0"/>
          </a:p>
          <a:p>
            <a:pPr marL="45720" indent="0">
              <a:buNone/>
            </a:pPr>
            <a:r>
              <a:rPr lang="it-IT" sz="1600" b="1" u="sng" dirty="0" smtClean="0"/>
              <a:t>Queste regioni sono, almeno in parte, conservate e riconducibili ad un consensus, in quanto vengono riconosciute da fattori che solitamente regolano la transcrizione di svariati geni</a:t>
            </a:r>
            <a:endParaRPr lang="it-IT" sz="16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smtClean="0"/>
              <a:t>Nell’esempio a fianco vediamo un allineamento tra i promotori di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2859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r>
              <a:rPr lang="it-IT" sz="1600" dirty="0" smtClean="0"/>
              <a:t>I </a:t>
            </a:r>
            <a:r>
              <a:rPr lang="it-IT" sz="1600" dirty="0"/>
              <a:t>motivi TTGACA and </a:t>
            </a:r>
            <a:r>
              <a:rPr lang="it-IT" sz="1600" dirty="0" smtClean="0"/>
              <a:t>TATAAT che abbiamo visto </a:t>
            </a:r>
            <a:r>
              <a:rPr lang="it-IT" sz="1600" dirty="0"/>
              <a:t>sono i segnali che vengono riconosciuti dalla subunita’ sigma70 della polimerasi. </a:t>
            </a:r>
          </a:p>
          <a:p>
            <a:r>
              <a:rPr lang="it-IT" sz="1600" dirty="0" smtClean="0"/>
              <a:t>La </a:t>
            </a:r>
            <a:r>
              <a:rPr lang="it-IT" sz="1600" b="1" u="sng" dirty="0"/>
              <a:t>“forza” </a:t>
            </a:r>
            <a:r>
              <a:rPr lang="it-IT" sz="1600" dirty="0"/>
              <a:t>relativa di un promotore e’ proporzionale alla sua similarita’ ad una specifica sequenza consenso. </a:t>
            </a:r>
          </a:p>
          <a:p>
            <a:r>
              <a:rPr lang="it-IT" sz="1600" dirty="0" smtClean="0"/>
              <a:t>Mutazioni </a:t>
            </a:r>
            <a:r>
              <a:rPr lang="it-IT" sz="1600" dirty="0"/>
              <a:t>nelle regioni -10 and –35 alterano la “forza” del </a:t>
            </a:r>
            <a:r>
              <a:rPr lang="it-IT" sz="1600" dirty="0" smtClean="0"/>
              <a:t>promotore</a:t>
            </a:r>
            <a:endParaRPr lang="it-IT" sz="1600" dirty="0"/>
          </a:p>
          <a:p>
            <a:r>
              <a:rPr lang="it-IT" sz="1600" dirty="0" smtClean="0"/>
              <a:t>Esperimenti </a:t>
            </a:r>
            <a:r>
              <a:rPr lang="it-IT" sz="1600" dirty="0"/>
              <a:t>tipo footprinting o methylation </a:t>
            </a:r>
            <a:r>
              <a:rPr lang="it-IT" sz="1600" dirty="0" smtClean="0"/>
              <a:t>interference </a:t>
            </a:r>
            <a:r>
              <a:rPr lang="it-IT" sz="1600" dirty="0"/>
              <a:t>confermano la loro attivita</a:t>
            </a:r>
            <a:r>
              <a:rPr lang="it-IT" sz="1600" dirty="0" smtClean="0"/>
              <a:t>’</a:t>
            </a:r>
          </a:p>
          <a:p>
            <a:r>
              <a:rPr lang="it-IT" sz="1600" dirty="0" smtClean="0"/>
              <a:t>Oltre a questi elementi «generali» ne esistono moltissimi ben più specifici che regolano positivamente o negativamente la trascrizione, andando a fungere da siti di legame per una serie di TF e fattori accessori facenti parte di macrocomplessi molecolari</a:t>
            </a:r>
            <a:endParaRPr lang="it-IT" sz="1600" dirty="0"/>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3782292" cy="4811407"/>
          </a:xfrm>
        </p:spPr>
        <p:txBody>
          <a:bodyPr>
            <a:normAutofit/>
          </a:bodyPr>
          <a:lstStyle/>
          <a:p>
            <a:endParaRPr lang="it-IT" sz="1600" dirty="0"/>
          </a:p>
          <a:p>
            <a:r>
              <a:rPr lang="it-IT" sz="1600" dirty="0" smtClean="0"/>
              <a:t>I TF sono proteine in grado di diffondere nelle cellule e di interagire con sequenze bersaglio che possono essere presenti su numerose molecole di DNA in siti diversi di un genoma, anche su cromosomi diversi</a:t>
            </a:r>
          </a:p>
          <a:p>
            <a:r>
              <a:rPr lang="it-IT" sz="1600" dirty="0" smtClean="0"/>
              <a:t>I geni che presentano questi elementi sono quindi coregolati</a:t>
            </a:r>
          </a:p>
          <a:p>
            <a:r>
              <a:rPr lang="it-IT" sz="1600" dirty="0" smtClean="0"/>
              <a:t>Esempio IRF (interferon responsive facors) legano gli IRE (Interferon Responsive Elements) che sono posizionati a monte di svariati geni coinvolti nei processi infiammatori</a:t>
            </a:r>
            <a:endParaRPr lang="it-IT"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26" y="1348484"/>
            <a:ext cx="7370998" cy="4286185"/>
          </a:xfrm>
          <a:prstGeom prst="rect">
            <a:avLst/>
          </a:prstGeom>
        </p:spPr>
      </p:pic>
    </p:spTree>
    <p:extLst>
      <p:ext uri="{BB962C8B-B14F-4D97-AF65-F5344CB8AC3E}">
        <p14:creationId xmlns:p14="http://schemas.microsoft.com/office/powerpoint/2010/main" val="1247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313" y="1673225"/>
            <a:ext cx="7957374" cy="4343400"/>
          </a:xfrm>
        </p:spPr>
      </p:pic>
    </p:spTree>
    <p:extLst>
      <p:ext uri="{BB962C8B-B14F-4D97-AF65-F5344CB8AC3E}">
        <p14:creationId xmlns:p14="http://schemas.microsoft.com/office/powerpoint/2010/main" val="1197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5424056" cy="4811407"/>
          </a:xfrm>
        </p:spPr>
        <p:txBody>
          <a:bodyPr>
            <a:normAutofit lnSpcReduction="10000"/>
          </a:bodyPr>
          <a:lstStyle/>
          <a:p>
            <a:endParaRPr lang="it-IT" sz="1600" dirty="0"/>
          </a:p>
          <a:p>
            <a:r>
              <a:rPr lang="it-IT" sz="1600" dirty="0" smtClean="0"/>
              <a:t>MEF-2 riconosce una determinata sequenza consensus, il cui intorno non è ben definito</a:t>
            </a:r>
          </a:p>
          <a:p>
            <a:r>
              <a:rPr lang="it-IT" sz="1600" dirty="0" smtClean="0"/>
              <a:t>Nell’esempio a fianco vediamo la matrice relativa al sito consensus di legame con le frequenze di occorrenza diìei 4 nucleotidi in determinate posizioni</a:t>
            </a:r>
          </a:p>
          <a:p>
            <a:r>
              <a:rPr lang="it-IT" sz="1600" dirty="0" smtClean="0"/>
              <a:t>Sulla base d queste osservazioni, risulta evidente che il consensus di legame, ovvero la stringa di nucleotidi riconosciuta in modo specifico da MEF-2, è:</a:t>
            </a:r>
          </a:p>
          <a:p>
            <a:pPr marL="45720" indent="0">
              <a:buNone/>
            </a:pPr>
            <a:r>
              <a:rPr lang="it-IT" sz="1600" b="1" dirty="0" smtClean="0"/>
              <a:t>NNNNNNKCTAWAAATAGMNNNN</a:t>
            </a:r>
          </a:p>
          <a:p>
            <a:r>
              <a:rPr lang="it-IT" sz="1600" dirty="0" smtClean="0"/>
              <a:t>Tante più mutazioni saranno presenti in questa stringa, tanto minore sarà la capacità di riconoscimento ed interazione… </a:t>
            </a:r>
            <a:r>
              <a:rPr lang="it-IT" sz="1600" u="sng" dirty="0" smtClean="0"/>
              <a:t>in sostanza ogni posizione può essere associata ad una probabilità di osservazione di uno dei 4 nucleotidi</a:t>
            </a:r>
            <a:endParaRPr lang="it-IT" sz="16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90" y="1056912"/>
            <a:ext cx="5487166" cy="5201376"/>
          </a:xfrm>
          <a:prstGeom prst="rect">
            <a:avLst/>
          </a:prstGeom>
        </p:spPr>
      </p:pic>
    </p:spTree>
    <p:extLst>
      <p:ext uri="{BB962C8B-B14F-4D97-AF65-F5344CB8AC3E}">
        <p14:creationId xmlns:p14="http://schemas.microsoft.com/office/powerpoint/2010/main" val="5199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5398972" cy="4343400"/>
          </a:xfrm>
        </p:spPr>
        <p:txBody>
          <a:bodyPr>
            <a:normAutofit/>
          </a:bodyPr>
          <a:lstStyle/>
          <a:p>
            <a:r>
              <a:rPr lang="it-IT" b="1" dirty="0" smtClean="0"/>
              <a:t>TRANSFAC</a:t>
            </a:r>
            <a:r>
              <a:rPr lang="it-IT" dirty="0" smtClean="0"/>
              <a:t> (specializzato in fattori di trascrizione eucariotici). Storicamente è stato il primo database di questo tipo (1988). Oggi è usato soprattutto come risorsa per la ricerca di siti di riconoscimento di TF in sequenze ignote</a:t>
            </a:r>
          </a:p>
          <a:p>
            <a:endParaRPr lang="it-IT"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987"/>
            <a:ext cx="5915851" cy="2876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19" y="3548038"/>
            <a:ext cx="5160282" cy="2931163"/>
          </a:xfrm>
          <a:prstGeom prst="rect">
            <a:avLst/>
          </a:prstGeom>
        </p:spPr>
      </p:pic>
      <p:sp>
        <p:nvSpPr>
          <p:cNvPr id="6" name="CasellaDiTesto 5"/>
          <p:cNvSpPr txBox="1"/>
          <p:nvPr/>
        </p:nvSpPr>
        <p:spPr>
          <a:xfrm>
            <a:off x="6298700" y="4414345"/>
            <a:ext cx="5188133" cy="923330"/>
          </a:xfrm>
          <a:prstGeom prst="rect">
            <a:avLst/>
          </a:prstGeom>
          <a:noFill/>
        </p:spPr>
        <p:txBody>
          <a:bodyPr wrap="square" rtlCol="0">
            <a:spAutoFit/>
          </a:bodyPr>
          <a:lstStyle/>
          <a:p>
            <a:pPr marL="285750" indent="-285750">
              <a:buFont typeface="Arial" panose="020B0604020202020204" pitchFamily="34" charset="0"/>
              <a:buChar char="•"/>
            </a:pPr>
            <a:r>
              <a:rPr lang="it-IT" b="1" dirty="0" err="1" smtClean="0"/>
              <a:t>PlantTFDB</a:t>
            </a:r>
            <a:r>
              <a:rPr lang="it-IT" dirty="0" smtClean="0"/>
              <a:t> </a:t>
            </a:r>
            <a:r>
              <a:rPr lang="it-IT" dirty="0"/>
              <a:t>(specializzato in TF di piante</a:t>
            </a:r>
            <a:r>
              <a:rPr lang="it-IT" dirty="0" smtClean="0"/>
              <a:t>), così come </a:t>
            </a:r>
            <a:r>
              <a:rPr lang="it-IT" b="1" dirty="0" err="1" smtClean="0"/>
              <a:t>PlantRegMap</a:t>
            </a:r>
            <a:endParaRPr lang="it-IT" b="1" dirty="0"/>
          </a:p>
          <a:p>
            <a:endParaRPr lang="en-US" dirty="0"/>
          </a:p>
        </p:txBody>
      </p:sp>
    </p:spTree>
    <p:extLst>
      <p:ext uri="{BB962C8B-B14F-4D97-AF65-F5344CB8AC3E}">
        <p14:creationId xmlns:p14="http://schemas.microsoft.com/office/powerpoint/2010/main" val="22324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52" y="4242587"/>
            <a:ext cx="7075939" cy="2238954"/>
          </a:xfrm>
          <a:prstGeom prst="rect">
            <a:avLst/>
          </a:prstGeom>
        </p:spPr>
      </p:pic>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6190208" cy="4343400"/>
          </a:xfrm>
        </p:spPr>
        <p:txBody>
          <a:bodyPr>
            <a:normAutofit/>
          </a:bodyPr>
          <a:lstStyle/>
          <a:p>
            <a:r>
              <a:rPr lang="it-IT" b="1" dirty="0"/>
              <a:t>JASPAR</a:t>
            </a:r>
            <a:r>
              <a:rPr lang="it-IT" dirty="0"/>
              <a:t> (</a:t>
            </a:r>
            <a:r>
              <a:rPr lang="it-IT" dirty="0">
                <a:hlinkClick r:id="rId3"/>
              </a:rPr>
              <a:t>http://jaspar.genereg.net</a:t>
            </a:r>
            <a:r>
              <a:rPr lang="it-IT" dirty="0" smtClean="0"/>
              <a:t>)</a:t>
            </a:r>
          </a:p>
          <a:p>
            <a:pPr marL="45720" indent="0">
              <a:buNone/>
            </a:pPr>
            <a:r>
              <a:rPr lang="it-IT" dirty="0" smtClean="0"/>
              <a:t>Organizza i fattori di trascrizione sulla base di sei grandi gruppi tassonomici</a:t>
            </a:r>
          </a:p>
          <a:p>
            <a:endParaRPr lang="it-IT" dirty="0" smtClean="0"/>
          </a:p>
          <a:p>
            <a:endParaRPr lang="it-IT"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664" y="981114"/>
            <a:ext cx="5104440" cy="4172325"/>
          </a:xfrm>
          <a:prstGeom prst="rect">
            <a:avLst/>
          </a:prstGeom>
        </p:spPr>
      </p:pic>
      <p:sp>
        <p:nvSpPr>
          <p:cNvPr id="4" name="CasellaDiTesto 3"/>
          <p:cNvSpPr txBox="1"/>
          <p:nvPr/>
        </p:nvSpPr>
        <p:spPr>
          <a:xfrm>
            <a:off x="7876210" y="5494324"/>
            <a:ext cx="3656770" cy="646331"/>
          </a:xfrm>
          <a:prstGeom prst="rect">
            <a:avLst/>
          </a:prstGeom>
          <a:noFill/>
        </p:spPr>
        <p:txBody>
          <a:bodyPr wrap="none" rtlCol="0">
            <a:spAutoFit/>
          </a:bodyPr>
          <a:lstStyle/>
          <a:p>
            <a:pPr marL="285750" indent="-285750">
              <a:buFont typeface="Arial" panose="020B0604020202020204" pitchFamily="34" charset="0"/>
              <a:buChar char="•"/>
            </a:pPr>
            <a:r>
              <a:rPr lang="it-IT" b="1" dirty="0" err="1" smtClean="0"/>
              <a:t>RegulonDB</a:t>
            </a:r>
            <a:r>
              <a:rPr lang="it-IT" dirty="0" smtClean="0"/>
              <a:t> </a:t>
            </a:r>
            <a:r>
              <a:rPr lang="it-IT" dirty="0"/>
              <a:t>(</a:t>
            </a:r>
            <a:r>
              <a:rPr lang="it-IT" i="1" dirty="0"/>
              <a:t>Escherichia coli</a:t>
            </a:r>
            <a:r>
              <a:rPr lang="it-IT" dirty="0"/>
              <a:t>)</a:t>
            </a:r>
          </a:p>
          <a:p>
            <a:endParaRPr lang="en-US" dirty="0"/>
          </a:p>
        </p:txBody>
      </p:sp>
    </p:spTree>
    <p:extLst>
      <p:ext uri="{BB962C8B-B14F-4D97-AF65-F5344CB8AC3E}">
        <p14:creationId xmlns:p14="http://schemas.microsoft.com/office/powerpoint/2010/main" val="2007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9855358" cy="4343400"/>
          </a:xfrm>
        </p:spPr>
        <p:txBody>
          <a:bodyPr>
            <a:normAutofit/>
          </a:bodyPr>
          <a:lstStyle/>
          <a:p>
            <a:r>
              <a:rPr lang="it-IT" b="1" dirty="0" smtClean="0"/>
              <a:t>HOCOMOCO</a:t>
            </a:r>
            <a:r>
              <a:rPr lang="it-IT" dirty="0"/>
              <a:t> (</a:t>
            </a:r>
            <a:r>
              <a:rPr lang="it-IT" dirty="0">
                <a:hlinkClick r:id="rId2"/>
              </a:rPr>
              <a:t>http://</a:t>
            </a:r>
            <a:r>
              <a:rPr lang="it-IT" dirty="0" smtClean="0">
                <a:hlinkClick r:id="rId2"/>
              </a:rPr>
              <a:t>hocomoco11.autosome.ru</a:t>
            </a:r>
            <a:r>
              <a:rPr lang="it-IT" dirty="0" smtClean="0"/>
              <a:t>)</a:t>
            </a:r>
          </a:p>
          <a:p>
            <a:pPr marL="45720" indent="0">
              <a:buNone/>
            </a:pPr>
            <a:r>
              <a:rPr lang="it-IT" dirty="0" err="1"/>
              <a:t>HOmo</a:t>
            </a:r>
            <a:r>
              <a:rPr lang="it-IT" dirty="0"/>
              <a:t> sapiens </a:t>
            </a:r>
            <a:r>
              <a:rPr lang="it-IT" dirty="0" err="1"/>
              <a:t>COmprehensive</a:t>
            </a:r>
            <a:r>
              <a:rPr lang="it-IT" dirty="0"/>
              <a:t> </a:t>
            </a:r>
            <a:r>
              <a:rPr lang="it-IT" dirty="0" err="1"/>
              <a:t>MOdel</a:t>
            </a:r>
            <a:r>
              <a:rPr lang="it-IT" dirty="0"/>
              <a:t> </a:t>
            </a:r>
            <a:r>
              <a:rPr lang="it-IT" dirty="0" smtClean="0"/>
              <a:t>Collection</a:t>
            </a:r>
          </a:p>
          <a:p>
            <a:pPr marL="45720" indent="0">
              <a:buNone/>
            </a:pPr>
            <a:r>
              <a:rPr lang="it-IT" dirty="0" smtClean="0"/>
              <a:t>Contiene 680 siti di riconoscimento per TF umani e 453 di topo, con relative sequenze </a:t>
            </a:r>
            <a:r>
              <a:rPr lang="it-IT" dirty="0" err="1" smtClean="0"/>
              <a:t>consensus</a:t>
            </a:r>
            <a:endParaRPr lang="it-IT" dirty="0" smtClean="0"/>
          </a:p>
          <a:p>
            <a:pPr marL="45720" indent="0">
              <a:buNone/>
            </a:pPr>
            <a:r>
              <a:rPr lang="it-IT" dirty="0" smtClean="0"/>
              <a:t>I fattori di trascrizione sono ordinati gerarchicamente sulla base della struttura</a:t>
            </a:r>
          </a:p>
          <a:p>
            <a:endParaRPr lang="it-IT" dirty="0" smtClean="0"/>
          </a:p>
          <a:p>
            <a:endParaRPr lang="it-IT" dirty="0"/>
          </a:p>
          <a:p>
            <a:endParaRPr lang="it-IT" dirty="0" smtClean="0"/>
          </a:p>
          <a:p>
            <a:endParaRPr lang="it-IT" dirty="0"/>
          </a:p>
          <a:p>
            <a:endParaRPr lang="it-IT" dirty="0" smtClean="0"/>
          </a:p>
          <a:p>
            <a:pPr marL="45720" indent="0">
              <a:buNone/>
            </a:pP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93960"/>
            <a:ext cx="10058400" cy="2117095"/>
          </a:xfrm>
          <a:prstGeom prst="rect">
            <a:avLst/>
          </a:prstGeom>
        </p:spPr>
      </p:pic>
    </p:spTree>
    <p:extLst>
      <p:ext uri="{BB962C8B-B14F-4D97-AF65-F5344CB8AC3E}">
        <p14:creationId xmlns:p14="http://schemas.microsoft.com/office/powerpoint/2010/main" val="230127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1341120" y="1350818"/>
            <a:ext cx="9509760" cy="4665934"/>
          </a:xfrm>
        </p:spPr>
        <p:txBody>
          <a:bodyPr>
            <a:normAutofit/>
          </a:bodyPr>
          <a:lstStyle/>
          <a:p>
            <a:r>
              <a:rPr lang="it-IT" dirty="0" smtClean="0"/>
              <a:t>Come ben sappiamo sono ormai disponibili </a:t>
            </a:r>
            <a:r>
              <a:rPr lang="it-IT" dirty="0"/>
              <a:t>le sequenze di molti genomi </a:t>
            </a:r>
            <a:r>
              <a:rPr lang="it-IT" dirty="0" smtClean="0"/>
              <a:t>completi, sia per procarioti che per eucarioti</a:t>
            </a:r>
            <a:endParaRPr lang="it-IT" dirty="0"/>
          </a:p>
          <a:p>
            <a:r>
              <a:rPr lang="it-IT" dirty="0" smtClean="0"/>
              <a:t>Per </a:t>
            </a:r>
            <a:r>
              <a:rPr lang="it-IT" dirty="0"/>
              <a:t>diversi organismi </a:t>
            </a:r>
            <a:r>
              <a:rPr lang="it-IT" dirty="0" smtClean="0"/>
              <a:t>virtualmente </a:t>
            </a:r>
            <a:r>
              <a:rPr lang="it-IT" dirty="0"/>
              <a:t>tutti i geni sono noti o </a:t>
            </a:r>
            <a:r>
              <a:rPr lang="it-IT" dirty="0" smtClean="0"/>
              <a:t>predetti</a:t>
            </a:r>
            <a:endParaRPr lang="it-IT" dirty="0"/>
          </a:p>
          <a:p>
            <a:r>
              <a:rPr lang="it-IT" dirty="0" smtClean="0"/>
              <a:t>Tuttavia </a:t>
            </a:r>
            <a:r>
              <a:rPr lang="it-IT" b="1" u="sng" dirty="0" smtClean="0"/>
              <a:t>le informazioni </a:t>
            </a:r>
            <a:r>
              <a:rPr lang="it-IT" b="1" u="sng" dirty="0"/>
              <a:t>funzionali </a:t>
            </a:r>
            <a:r>
              <a:rPr lang="it-IT" b="1" u="sng" dirty="0" smtClean="0"/>
              <a:t>sono ancora parziali</a:t>
            </a:r>
            <a:r>
              <a:rPr lang="it-IT" dirty="0" smtClean="0"/>
              <a:t> in particolare per quanto riguarda: </a:t>
            </a:r>
            <a:endParaRPr lang="it-IT" dirty="0"/>
          </a:p>
          <a:p>
            <a:pPr marL="45720" indent="0">
              <a:buNone/>
            </a:pPr>
            <a:r>
              <a:rPr lang="it-IT" dirty="0"/>
              <a:t>-</a:t>
            </a:r>
            <a:r>
              <a:rPr lang="it-IT" dirty="0" smtClean="0"/>
              <a:t>regolazione </a:t>
            </a:r>
            <a:r>
              <a:rPr lang="it-IT" dirty="0"/>
              <a:t>espressione genica </a:t>
            </a:r>
          </a:p>
          <a:p>
            <a:pPr marL="45720" indent="0">
              <a:buNone/>
            </a:pPr>
            <a:r>
              <a:rPr lang="it-IT" dirty="0"/>
              <a:t>-</a:t>
            </a:r>
            <a:r>
              <a:rPr lang="it-IT" dirty="0" smtClean="0"/>
              <a:t>funzione </a:t>
            </a:r>
            <a:r>
              <a:rPr lang="it-IT" dirty="0"/>
              <a:t>proteine </a:t>
            </a:r>
          </a:p>
          <a:p>
            <a:r>
              <a:rPr lang="it-IT" b="1" u="sng" dirty="0" smtClean="0"/>
              <a:t>L’analisi </a:t>
            </a:r>
            <a:r>
              <a:rPr lang="it-IT" b="1" u="sng" dirty="0"/>
              <a:t>di singoli promotori con i metodi tradizionali </a:t>
            </a:r>
            <a:r>
              <a:rPr lang="it-IT" b="1" u="sng" dirty="0" smtClean="0"/>
              <a:t>e</a:t>
            </a:r>
            <a:r>
              <a:rPr lang="it-IT" b="1" u="sng" dirty="0"/>
              <a:t>’ molto lenta e dispendiosa, non “scaled up” alla quantita’ di dati disponibili </a:t>
            </a:r>
          </a:p>
          <a:p>
            <a:r>
              <a:rPr lang="it-IT" dirty="0" smtClean="0"/>
              <a:t>Applicazione </a:t>
            </a:r>
            <a:r>
              <a:rPr lang="it-IT" dirty="0"/>
              <a:t>di metodi di “PATTERN DISCOVERY” </a:t>
            </a:r>
            <a:r>
              <a:rPr lang="it-IT" dirty="0" smtClean="0"/>
              <a:t>per la ricerca di nuovi motivi funzionali</a:t>
            </a:r>
            <a:endParaRPr lang="it-IT" dirty="0"/>
          </a:p>
          <a:p>
            <a:endParaRPr lang="it-IT" dirty="0"/>
          </a:p>
        </p:txBody>
      </p:sp>
    </p:spTree>
    <p:extLst>
      <p:ext uri="{BB962C8B-B14F-4D97-AF65-F5344CB8AC3E}">
        <p14:creationId xmlns:p14="http://schemas.microsoft.com/office/powerpoint/2010/main" val="19878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r>
              <a:rPr lang="it-IT" dirty="0" smtClean="0"/>
              <a:t>Perche</a:t>
            </a:r>
            <a:r>
              <a:rPr lang="it-IT" dirty="0"/>
              <a:t>’ si possono applicare metodi di “PATTERN DISCOVERY” allo studio di sequenze regolative di geni ? </a:t>
            </a:r>
          </a:p>
          <a:p>
            <a:r>
              <a:rPr lang="it-IT" dirty="0"/>
              <a:t>E’ verosimile </a:t>
            </a:r>
            <a:r>
              <a:rPr lang="it-IT" dirty="0" smtClean="0"/>
              <a:t>che:</a:t>
            </a:r>
          </a:p>
          <a:p>
            <a:pPr marL="45720" indent="0">
              <a:buNone/>
            </a:pPr>
            <a:r>
              <a:rPr lang="it-IT" dirty="0" smtClean="0"/>
              <a:t>1) gruppi </a:t>
            </a:r>
            <a:r>
              <a:rPr lang="it-IT" dirty="0"/>
              <a:t>di geni espressi in modo simile (nel tempo, nello spazio) </a:t>
            </a:r>
            <a:r>
              <a:rPr lang="it-IT" dirty="0" smtClean="0"/>
              <a:t>siano </a:t>
            </a:r>
            <a:r>
              <a:rPr lang="it-IT" b="1" u="sng" dirty="0" smtClean="0"/>
              <a:t>co-regolati</a:t>
            </a:r>
            <a:r>
              <a:rPr lang="it-IT" dirty="0" smtClean="0"/>
              <a:t> </a:t>
            </a:r>
            <a:r>
              <a:rPr lang="it-IT" dirty="0"/>
              <a:t>ovvero che siano controllati da sottogruppi simili di fattori di trascrizione </a:t>
            </a:r>
          </a:p>
          <a:p>
            <a:pPr marL="45720" indent="0">
              <a:buNone/>
            </a:pPr>
            <a:r>
              <a:rPr lang="it-IT" dirty="0" smtClean="0"/>
              <a:t>2) </a:t>
            </a:r>
            <a:r>
              <a:rPr lang="it-IT" b="1" u="sng" dirty="0" smtClean="0"/>
              <a:t>condividano </a:t>
            </a:r>
            <a:r>
              <a:rPr lang="it-IT" b="1" u="sng" dirty="0"/>
              <a:t>almeno parte degli elementi regolativi cis-acting</a:t>
            </a:r>
            <a:r>
              <a:rPr lang="it-IT" dirty="0"/>
              <a:t>, cioe’ i segnali nelle sequenze </a:t>
            </a:r>
            <a:r>
              <a:rPr lang="it-IT" dirty="0" smtClean="0"/>
              <a:t>dei promotori </a:t>
            </a:r>
            <a:endParaRPr lang="it-IT" dirty="0"/>
          </a:p>
          <a:p>
            <a:r>
              <a:rPr lang="it-IT" dirty="0"/>
              <a:t>Pattern discovery </a:t>
            </a:r>
            <a:r>
              <a:rPr lang="it-IT" dirty="0" smtClean="0"/>
              <a:t>-&gt; </a:t>
            </a:r>
            <a:r>
              <a:rPr lang="it-IT" b="1" dirty="0"/>
              <a:t>scoprire sottostringhe comuni tra </a:t>
            </a:r>
            <a:r>
              <a:rPr lang="it-IT" b="1" dirty="0" smtClean="0"/>
              <a:t>piu’ stringhe</a:t>
            </a:r>
            <a:r>
              <a:rPr lang="it-IT" dirty="0" smtClean="0"/>
              <a:t> </a:t>
            </a:r>
            <a:r>
              <a:rPr lang="it-IT" dirty="0"/>
              <a:t>(es. Sequenze di DNA) </a:t>
            </a:r>
          </a:p>
        </p:txBody>
      </p:sp>
      <p:pic>
        <p:nvPicPr>
          <p:cNvPr id="10242" name="Picture 2" descr="http://www.genetics.wustl.edu/saccharomycesgenomes/web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85" y="1739755"/>
            <a:ext cx="5120216"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lstStyle/>
          <a:p>
            <a:r>
              <a:rPr lang="it-IT" dirty="0" smtClean="0"/>
              <a:t>Pattern matching vs pattern recognition</a:t>
            </a:r>
            <a:endParaRPr lang="it-IT" dirty="0"/>
          </a:p>
        </p:txBody>
      </p:sp>
      <p:sp>
        <p:nvSpPr>
          <p:cNvPr id="3" name="Content Placeholder 2"/>
          <p:cNvSpPr>
            <a:spLocks noGrp="1"/>
          </p:cNvSpPr>
          <p:nvPr>
            <p:ph idx="1"/>
          </p:nvPr>
        </p:nvSpPr>
        <p:spPr/>
        <p:txBody>
          <a:bodyPr>
            <a:normAutofit/>
          </a:bodyPr>
          <a:lstStyle/>
          <a:p>
            <a:r>
              <a:rPr lang="it-IT" dirty="0" smtClean="0"/>
              <a:t>PATTERN </a:t>
            </a:r>
            <a:r>
              <a:rPr lang="it-IT" dirty="0"/>
              <a:t>MATCHING </a:t>
            </a:r>
            <a:r>
              <a:rPr lang="it-IT" dirty="0" smtClean="0"/>
              <a:t>-&gt; </a:t>
            </a:r>
            <a:r>
              <a:rPr lang="it-IT" b="1" u="sng" dirty="0"/>
              <a:t>trovare TUTTE le volte in cui uno specifico PATTERN esatto si presenta (occurences) in una stringa</a:t>
            </a:r>
            <a:r>
              <a:rPr lang="it-IT" dirty="0"/>
              <a:t> o in un insieme di stringhe (sequenze di DNA o aminoacidi) </a:t>
            </a:r>
          </a:p>
          <a:p>
            <a:r>
              <a:rPr lang="it-IT" dirty="0" smtClean="0"/>
              <a:t>Es. </a:t>
            </a:r>
            <a:r>
              <a:rPr lang="it-IT" dirty="0"/>
              <a:t>trovare il PATTERN “</a:t>
            </a:r>
            <a:r>
              <a:rPr lang="it-IT" b="1" dirty="0">
                <a:solidFill>
                  <a:srgbClr val="FF0000"/>
                </a:solidFill>
              </a:rPr>
              <a:t>HHKHKK</a:t>
            </a:r>
            <a:r>
              <a:rPr lang="it-IT" dirty="0"/>
              <a:t>” in </a:t>
            </a:r>
          </a:p>
          <a:p>
            <a:pPr marL="45720" indent="0">
              <a:buNone/>
            </a:pPr>
            <a:r>
              <a:rPr lang="it-IT" dirty="0"/>
              <a:t>AMVOIBGJFD</a:t>
            </a:r>
            <a:r>
              <a:rPr lang="it-IT" b="1" dirty="0">
                <a:solidFill>
                  <a:srgbClr val="FF0000"/>
                </a:solidFill>
              </a:rPr>
              <a:t>HHKHKK</a:t>
            </a:r>
            <a:r>
              <a:rPr lang="it-IT" dirty="0"/>
              <a:t>UUUPFIRJRNTMD</a:t>
            </a:r>
            <a:r>
              <a:rPr lang="it-IT" b="1" dirty="0">
                <a:solidFill>
                  <a:srgbClr val="FF0000"/>
                </a:solidFill>
              </a:rPr>
              <a:t>HHKHKK</a:t>
            </a:r>
            <a:r>
              <a:rPr lang="it-IT" dirty="0"/>
              <a:t>HJHKKSAAW </a:t>
            </a:r>
          </a:p>
          <a:p>
            <a:r>
              <a:rPr lang="it-IT" dirty="0" smtClean="0"/>
              <a:t>PATTERN </a:t>
            </a:r>
            <a:r>
              <a:rPr lang="it-IT" dirty="0"/>
              <a:t>RECOGNITION </a:t>
            </a:r>
            <a:r>
              <a:rPr lang="it-IT" dirty="0" smtClean="0"/>
              <a:t>-&gt; </a:t>
            </a:r>
            <a:r>
              <a:rPr lang="it-IT" b="1" u="sng" dirty="0"/>
              <a:t>riconoscere le occurences approssimate di uno specifico PATTERN in una una stringa</a:t>
            </a:r>
            <a:r>
              <a:rPr lang="it-IT" dirty="0"/>
              <a:t> o in un insieme di stringhe </a:t>
            </a:r>
          </a:p>
          <a:p>
            <a:r>
              <a:rPr lang="it-IT" dirty="0"/>
              <a:t>es trovare il PATTERN “</a:t>
            </a:r>
            <a:r>
              <a:rPr lang="it-IT" b="1" dirty="0">
                <a:solidFill>
                  <a:srgbClr val="FF0000"/>
                </a:solidFill>
              </a:rPr>
              <a:t>HH*HKK</a:t>
            </a:r>
            <a:r>
              <a:rPr lang="it-IT" dirty="0"/>
              <a:t>” in </a:t>
            </a:r>
          </a:p>
          <a:p>
            <a:pPr marL="45720" indent="0">
              <a:buNone/>
            </a:pPr>
            <a:r>
              <a:rPr lang="it-IT" dirty="0"/>
              <a:t>AMVOIBGJFD</a:t>
            </a:r>
            <a:r>
              <a:rPr lang="it-IT" b="1" dirty="0">
                <a:solidFill>
                  <a:srgbClr val="FF0000"/>
                </a:solidFill>
              </a:rPr>
              <a:t>HH</a:t>
            </a:r>
            <a:r>
              <a:rPr lang="it-IT" b="1" u="sng" dirty="0">
                <a:solidFill>
                  <a:srgbClr val="FF0000"/>
                </a:solidFill>
              </a:rPr>
              <a:t>K</a:t>
            </a:r>
            <a:r>
              <a:rPr lang="it-IT" b="1" dirty="0">
                <a:solidFill>
                  <a:srgbClr val="FF0000"/>
                </a:solidFill>
              </a:rPr>
              <a:t>HKK</a:t>
            </a:r>
            <a:r>
              <a:rPr lang="it-IT" dirty="0"/>
              <a:t>UUUPFIRJRNTMD</a:t>
            </a:r>
            <a:r>
              <a:rPr lang="it-IT" b="1" dirty="0">
                <a:solidFill>
                  <a:srgbClr val="FF0000"/>
                </a:solidFill>
              </a:rPr>
              <a:t>HH</a:t>
            </a:r>
            <a:r>
              <a:rPr lang="it-IT" b="1" u="sng" dirty="0">
                <a:solidFill>
                  <a:srgbClr val="FF0000"/>
                </a:solidFill>
              </a:rPr>
              <a:t>A</a:t>
            </a:r>
            <a:r>
              <a:rPr lang="it-IT" b="1" dirty="0">
                <a:solidFill>
                  <a:srgbClr val="FF0000"/>
                </a:solidFill>
              </a:rPr>
              <a:t>HKK</a:t>
            </a:r>
            <a:r>
              <a:rPr lang="it-IT" dirty="0"/>
              <a:t>HJHKKSAAW </a:t>
            </a:r>
            <a:endParaRPr lang="it-IT" dirty="0" smtClean="0"/>
          </a:p>
          <a:p>
            <a:r>
              <a:rPr lang="it-IT" dirty="0" smtClean="0"/>
              <a:t>Nell’esempio sopra, i match non specifici soono indicati da un *</a:t>
            </a:r>
            <a:endParaRPr lang="it-IT" dirty="0"/>
          </a:p>
        </p:txBody>
      </p:sp>
    </p:spTree>
    <p:extLst>
      <p:ext uri="{BB962C8B-B14F-4D97-AF65-F5344CB8AC3E}">
        <p14:creationId xmlns:p14="http://schemas.microsoft.com/office/powerpoint/2010/main" val="4107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Pattern matching/recognition vs pattern discovery</a:t>
            </a:r>
            <a:endParaRPr lang="it-IT" sz="2800" dirty="0"/>
          </a:p>
        </p:txBody>
      </p:sp>
      <p:sp>
        <p:nvSpPr>
          <p:cNvPr id="3" name="Content Placeholder 2"/>
          <p:cNvSpPr>
            <a:spLocks noGrp="1"/>
          </p:cNvSpPr>
          <p:nvPr>
            <p:ph idx="1"/>
          </p:nvPr>
        </p:nvSpPr>
        <p:spPr/>
        <p:txBody>
          <a:bodyPr>
            <a:normAutofit/>
          </a:bodyPr>
          <a:lstStyle/>
          <a:p>
            <a:pPr marL="45720" indent="0">
              <a:buNone/>
            </a:pPr>
            <a:endParaRPr lang="it-IT" dirty="0"/>
          </a:p>
          <a:p>
            <a:r>
              <a:rPr lang="it-IT" dirty="0"/>
              <a:t>PATTERN DISCOVERY </a:t>
            </a:r>
            <a:r>
              <a:rPr lang="it-IT" dirty="0" smtClean="0"/>
              <a:t>-&gt; </a:t>
            </a:r>
            <a:r>
              <a:rPr lang="it-IT" b="1" u="sng" dirty="0"/>
              <a:t>identificare PATTERN SIGNIFICATIVI in una stringa </a:t>
            </a:r>
            <a:r>
              <a:rPr lang="it-IT" dirty="0"/>
              <a:t>o in un insieme di stringhe </a:t>
            </a:r>
            <a:r>
              <a:rPr lang="it-IT" b="1" u="sng" dirty="0"/>
              <a:t>senza conoscerli a priori </a:t>
            </a:r>
          </a:p>
          <a:p>
            <a:endParaRPr lang="it-IT" dirty="0"/>
          </a:p>
          <a:p>
            <a:r>
              <a:rPr lang="it-IT" dirty="0"/>
              <a:t>es trovare i PATTERN SIGNIFICATIVI in </a:t>
            </a:r>
            <a:endParaRPr lang="it-IT" dirty="0" smtClean="0"/>
          </a:p>
          <a:p>
            <a:pPr marL="45720" indent="0">
              <a:buNone/>
            </a:pPr>
            <a:r>
              <a:rPr lang="it-IT" dirty="0" smtClean="0"/>
              <a:t>ATTCAGTCTTGTGCTTTTAGTCTCTTAGCTAGTCTCTAATTTAGACAGTCTAT </a:t>
            </a:r>
            <a:endParaRPr lang="it-IT" dirty="0"/>
          </a:p>
          <a:p>
            <a:r>
              <a:rPr lang="it-IT" dirty="0" smtClean="0"/>
              <a:t>Uno </a:t>
            </a:r>
            <a:r>
              <a:rPr lang="it-IT" dirty="0"/>
              <a:t>puo’ essere: </a:t>
            </a:r>
            <a:r>
              <a:rPr lang="it-IT" b="1" dirty="0">
                <a:solidFill>
                  <a:srgbClr val="FF0000"/>
                </a:solidFill>
              </a:rPr>
              <a:t>AGTCT</a:t>
            </a:r>
            <a:r>
              <a:rPr lang="it-IT" dirty="0"/>
              <a:t>, infatti: </a:t>
            </a:r>
          </a:p>
          <a:p>
            <a:pPr marL="45720" indent="0">
              <a:buNone/>
            </a:pPr>
            <a:r>
              <a:rPr lang="it-IT" dirty="0" smtClean="0"/>
              <a:t>ATTC</a:t>
            </a:r>
            <a:r>
              <a:rPr lang="it-IT" b="1" dirty="0" smtClean="0">
                <a:solidFill>
                  <a:srgbClr val="FF0000"/>
                </a:solidFill>
              </a:rPr>
              <a:t>AGTCT</a:t>
            </a:r>
            <a:r>
              <a:rPr lang="it-IT" dirty="0" smtClean="0"/>
              <a:t>TGTGCTTTT</a:t>
            </a:r>
            <a:r>
              <a:rPr lang="it-IT" b="1" dirty="0" smtClean="0">
                <a:solidFill>
                  <a:srgbClr val="FF0000"/>
                </a:solidFill>
              </a:rPr>
              <a:t>AGTCT</a:t>
            </a:r>
            <a:r>
              <a:rPr lang="it-IT" dirty="0" smtClean="0"/>
              <a:t>CTTAGCT</a:t>
            </a:r>
            <a:r>
              <a:rPr lang="it-IT" b="1" dirty="0" smtClean="0">
                <a:solidFill>
                  <a:srgbClr val="FF0000"/>
                </a:solidFill>
              </a:rPr>
              <a:t>AGTCT</a:t>
            </a:r>
            <a:r>
              <a:rPr lang="it-IT" dirty="0" smtClean="0"/>
              <a:t>CTAATTTAGAC</a:t>
            </a:r>
            <a:r>
              <a:rPr lang="it-IT" b="1" dirty="0" smtClean="0">
                <a:solidFill>
                  <a:srgbClr val="FF0000"/>
                </a:solidFill>
              </a:rPr>
              <a:t>AGTCT</a:t>
            </a:r>
            <a:r>
              <a:rPr lang="it-IT" dirty="0" smtClean="0"/>
              <a:t>ATG </a:t>
            </a:r>
            <a:endParaRPr lang="it-IT" dirty="0"/>
          </a:p>
        </p:txBody>
      </p:sp>
    </p:spTree>
    <p:extLst>
      <p:ext uri="{BB962C8B-B14F-4D97-AF65-F5344CB8AC3E}">
        <p14:creationId xmlns:p14="http://schemas.microsoft.com/office/powerpoint/2010/main" val="11362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509760" cy="4842579"/>
          </a:xfrm>
        </p:spPr>
        <p:txBody>
          <a:bodyPr>
            <a:normAutofit/>
          </a:bodyPr>
          <a:lstStyle/>
          <a:p>
            <a:pPr marL="45720" indent="0">
              <a:buNone/>
            </a:pPr>
            <a:r>
              <a:rPr lang="it-IT" b="1" u="sng" dirty="0" smtClean="0"/>
              <a:t>Pattern driven vs sequence driven</a:t>
            </a:r>
          </a:p>
          <a:p>
            <a:r>
              <a:rPr lang="it-IT" b="1" dirty="0" smtClean="0"/>
              <a:t>Pattern driven</a:t>
            </a:r>
            <a:r>
              <a:rPr lang="it-IT" dirty="0" smtClean="0"/>
              <a:t>: enumerazione </a:t>
            </a:r>
            <a:r>
              <a:rPr lang="it-IT" dirty="0"/>
              <a:t>di tutti (o alcuni) dei possibili patterns fino a una certa lunghezza, per ciascun pattern si calcola un punteggio basato sulla frequenza e si scelgono i punteggi piu’ </a:t>
            </a:r>
            <a:r>
              <a:rPr lang="it-IT" dirty="0" smtClean="0"/>
              <a:t>alti. Diventa molto compleso già per motivi di modeste dimensioni</a:t>
            </a:r>
          </a:p>
          <a:p>
            <a:r>
              <a:rPr lang="it-IT" b="1" dirty="0" smtClean="0"/>
              <a:t>Sequence driven</a:t>
            </a:r>
            <a:r>
              <a:rPr lang="it-IT" dirty="0" smtClean="0"/>
              <a:t>: basato sull’allineamento tra sequenze</a:t>
            </a:r>
          </a:p>
          <a:p>
            <a:pPr marL="45720" indent="0">
              <a:buNone/>
            </a:pPr>
            <a:endParaRPr lang="it-IT" dirty="0"/>
          </a:p>
          <a:p>
            <a:r>
              <a:rPr lang="it-IT" dirty="0"/>
              <a:t>I metodi "pattern driven" cercano in una sequenza specifiche classi di pattern e valutano la loro frequenza di apparizione. </a:t>
            </a:r>
          </a:p>
          <a:p>
            <a:r>
              <a:rPr lang="it-IT" b="1" u="sng" dirty="0" smtClean="0"/>
              <a:t>Il </a:t>
            </a:r>
            <a:r>
              <a:rPr lang="it-IT" b="1" u="sng" dirty="0"/>
              <a:t>numero di pattern possibili aumenta esponenzialmente con la lunghezza dell'input</a:t>
            </a:r>
            <a:r>
              <a:rPr lang="it-IT" dirty="0" smtClean="0"/>
              <a:t>. </a:t>
            </a:r>
            <a:endParaRPr lang="it-IT" dirty="0"/>
          </a:p>
          <a:p>
            <a:pPr marL="45720" indent="0">
              <a:buNone/>
            </a:pPr>
            <a:endParaRPr lang="it-IT" dirty="0"/>
          </a:p>
          <a:p>
            <a:pPr marL="45720" indent="0">
              <a:buNone/>
            </a:pPr>
            <a:endParaRPr lang="it-IT" dirty="0"/>
          </a:p>
        </p:txBody>
      </p:sp>
    </p:spTree>
    <p:extLst>
      <p:ext uri="{BB962C8B-B14F-4D97-AF65-F5344CB8AC3E}">
        <p14:creationId xmlns:p14="http://schemas.microsoft.com/office/powerpoint/2010/main" val="17252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r>
              <a:rPr lang="it-IT" dirty="0" smtClean="0"/>
              <a:t>Negli approcci pattern driven il </a:t>
            </a:r>
            <a:r>
              <a:rPr lang="it-IT" dirty="0"/>
              <a:t>problema e’ trovare </a:t>
            </a:r>
            <a:r>
              <a:rPr lang="it-IT" dirty="0" smtClean="0"/>
              <a:t>quali siano i pattern significativi </a:t>
            </a:r>
            <a:r>
              <a:rPr lang="it-IT" dirty="0"/>
              <a:t>tra tutti i possibili </a:t>
            </a:r>
            <a:r>
              <a:rPr lang="it-IT" dirty="0" smtClean="0"/>
              <a:t>pattern enumerabili. </a:t>
            </a:r>
            <a:r>
              <a:rPr lang="it-IT" dirty="0"/>
              <a:t>I pattern sono </a:t>
            </a:r>
            <a:r>
              <a:rPr lang="it-IT" dirty="0" smtClean="0"/>
              <a:t>sottostringhe di sequenza di lunghezza </a:t>
            </a:r>
            <a:r>
              <a:rPr lang="it-IT" i="1" dirty="0" smtClean="0"/>
              <a:t>n</a:t>
            </a:r>
            <a:r>
              <a:rPr lang="it-IT" dirty="0" smtClean="0"/>
              <a:t>. </a:t>
            </a:r>
            <a:r>
              <a:rPr lang="it-IT" dirty="0"/>
              <a:t>Considero tutti i possibili pattern lunghi </a:t>
            </a:r>
            <a:r>
              <a:rPr lang="it-IT" i="1" dirty="0" smtClean="0"/>
              <a:t>n</a:t>
            </a:r>
            <a:r>
              <a:rPr lang="it-IT" dirty="0" smtClean="0"/>
              <a:t>=10 </a:t>
            </a:r>
            <a:r>
              <a:rPr lang="it-IT" dirty="0"/>
              <a:t>nucleotidi </a:t>
            </a:r>
            <a:r>
              <a:rPr lang="it-IT" dirty="0" smtClean="0"/>
              <a:t>nella sottostringa dell’esempio </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538" y="2772387"/>
            <a:ext cx="6639852" cy="3620005"/>
          </a:xfrm>
          <a:prstGeom prst="rect">
            <a:avLst/>
          </a:prstGeom>
        </p:spPr>
      </p:pic>
      <p:sp>
        <p:nvSpPr>
          <p:cNvPr id="5" name="TextBox 4"/>
          <p:cNvSpPr txBox="1"/>
          <p:nvPr/>
        </p:nvSpPr>
        <p:spPr>
          <a:xfrm>
            <a:off x="800100" y="2930236"/>
            <a:ext cx="3958936" cy="3139321"/>
          </a:xfrm>
          <a:prstGeom prst="rect">
            <a:avLst/>
          </a:prstGeom>
          <a:noFill/>
        </p:spPr>
        <p:txBody>
          <a:bodyPr wrap="square" rtlCol="0">
            <a:spAutoFit/>
          </a:bodyPr>
          <a:lstStyle/>
          <a:p>
            <a:r>
              <a:rPr lang="it-IT" dirty="0" smtClean="0"/>
              <a:t>Sono </a:t>
            </a:r>
            <a:r>
              <a:rPr lang="it-IT" dirty="0"/>
              <a:t>rappresentati tutti 1 volta, mentre la sottostringa </a:t>
            </a:r>
            <a:r>
              <a:rPr lang="it-IT" b="1" dirty="0"/>
              <a:t>AGTCTTGTGCC</a:t>
            </a:r>
            <a:r>
              <a:rPr lang="it-IT" dirty="0"/>
              <a:t> e’ rappresentata 2 volte. </a:t>
            </a:r>
            <a:endParaRPr lang="it-IT" dirty="0" smtClean="0"/>
          </a:p>
          <a:p>
            <a:endParaRPr lang="it-IT" dirty="0"/>
          </a:p>
          <a:p>
            <a:r>
              <a:rPr lang="it-IT" dirty="0"/>
              <a:t>Voglio sapere se trovare una sottostringa lunga 10 rappresentata 2 volte e’ </a:t>
            </a:r>
            <a:r>
              <a:rPr lang="it-IT" dirty="0" smtClean="0"/>
              <a:t>SORPRENDENTE, cioè se si tratta di una osservazione probabilisticamente significativa</a:t>
            </a:r>
            <a:endParaRPr lang="it-IT" dirty="0"/>
          </a:p>
        </p:txBody>
      </p:sp>
    </p:spTree>
    <p:extLst>
      <p:ext uri="{BB962C8B-B14F-4D97-AF65-F5344CB8AC3E}">
        <p14:creationId xmlns:p14="http://schemas.microsoft.com/office/powerpoint/2010/main" val="16130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3" name="Content Placeholder 2"/>
          <p:cNvSpPr>
            <a:spLocks noGrp="1"/>
          </p:cNvSpPr>
          <p:nvPr>
            <p:ph idx="1"/>
          </p:nvPr>
        </p:nvSpPr>
        <p:spPr/>
        <p:txBody>
          <a:bodyPr/>
          <a:lstStyle/>
          <a:p>
            <a:r>
              <a:rPr lang="it-IT" dirty="0" smtClean="0"/>
              <a:t>Nel dettaglio, il primo step è un normalissimo BLASTp, nel quale possiamo come al solito settare la matrice di sostituzione e soglie relative all’e-value</a:t>
            </a:r>
          </a:p>
          <a:p>
            <a:r>
              <a:rPr lang="it-IT" dirty="0" smtClean="0"/>
              <a:t>Questo ci aiuta a definire quali siano gli </a:t>
            </a:r>
            <a:r>
              <a:rPr lang="it-IT" b="1" u="sng" dirty="0" smtClean="0"/>
              <a:t>hit significativi</a:t>
            </a:r>
            <a:r>
              <a:rPr lang="it-IT" dirty="0" smtClean="0"/>
              <a:t>, che possono anche essere </a:t>
            </a:r>
            <a:r>
              <a:rPr lang="it-IT" b="1" u="sng" dirty="0" smtClean="0"/>
              <a:t>scelti manualmente </a:t>
            </a:r>
            <a:r>
              <a:rPr lang="it-IT" dirty="0" smtClean="0"/>
              <a:t>in un secondo momento tramite delle caselle che possono essere opportunamente selezionate o deselezionate</a:t>
            </a:r>
          </a:p>
          <a:p>
            <a:r>
              <a:rPr lang="it-IT" dirty="0" smtClean="0"/>
              <a:t>Idealmente dovremmo selezionare solamente gli hit che riteniamo siano veramente significativi, escludento quindi i risultati dovuti al caso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28909"/>
            <a:ext cx="10058400" cy="1725372"/>
          </a:xfrm>
          <a:prstGeom prst="rect">
            <a:avLst/>
          </a:prstGeom>
        </p:spPr>
      </p:pic>
      <p:sp>
        <p:nvSpPr>
          <p:cNvPr id="5" name="Rectangle 4"/>
          <p:cNvSpPr/>
          <p:nvPr/>
        </p:nvSpPr>
        <p:spPr>
          <a:xfrm>
            <a:off x="945573" y="4540827"/>
            <a:ext cx="395547" cy="1901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7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fontScale="92500" lnSpcReduction="20000"/>
          </a:bodyPr>
          <a:lstStyle/>
          <a:p>
            <a:r>
              <a:rPr lang="it-IT" dirty="0" smtClean="0"/>
              <a:t>Per </a:t>
            </a:r>
            <a:r>
              <a:rPr lang="it-IT" dirty="0"/>
              <a:t>calcolare quanto un fenomeno sia sorprendente ci si riferisce a quello che ci si aspetta, sotto un’ipotesi probabilistica. </a:t>
            </a:r>
            <a:r>
              <a:rPr lang="it-IT" b="1" dirty="0"/>
              <a:t>La frequenza attesa di una sottostringa dipende dalla composizione della stringa</a:t>
            </a:r>
            <a:r>
              <a:rPr lang="it-IT" dirty="0"/>
              <a:t>. </a:t>
            </a:r>
          </a:p>
          <a:p>
            <a:r>
              <a:rPr lang="fr-FR" dirty="0"/>
              <a:t>se %G=%C=%A=%T=25% </a:t>
            </a:r>
          </a:p>
          <a:p>
            <a:pPr marL="45720" indent="0">
              <a:buNone/>
            </a:pPr>
            <a:r>
              <a:rPr lang="it-IT" dirty="0"/>
              <a:t>posso immaginare una sorgente casuale che crea delle stringhe in modo che la probabilita’ di osservare un certo nucleotide in una certa posizione e’ indipendente dalla sequenza </a:t>
            </a:r>
            <a:r>
              <a:rPr lang="it-IT" dirty="0" smtClean="0"/>
              <a:t>generata fino a quel momento </a:t>
            </a:r>
            <a:r>
              <a:rPr lang="it-IT" b="1" dirty="0" smtClean="0"/>
              <a:t>(</a:t>
            </a:r>
            <a:r>
              <a:rPr lang="it-IT" b="1" dirty="0"/>
              <a:t>Modello di Bernoulli</a:t>
            </a:r>
            <a:r>
              <a:rPr lang="it-IT" b="1" dirty="0" smtClean="0"/>
              <a:t>)</a:t>
            </a:r>
          </a:p>
          <a:p>
            <a:pPr marL="45720" indent="0">
              <a:buNone/>
            </a:pPr>
            <a:endParaRPr lang="it-IT" dirty="0"/>
          </a:p>
          <a:p>
            <a:pPr marL="45720" indent="0">
              <a:buNone/>
            </a:pPr>
            <a:r>
              <a:rPr lang="it-IT" b="1" u="sng" dirty="0"/>
              <a:t>Approccio enumerativo</a:t>
            </a:r>
            <a:r>
              <a:rPr lang="it-IT" dirty="0" smtClean="0"/>
              <a:t>:</a:t>
            </a:r>
            <a:endParaRPr lang="it-IT" dirty="0"/>
          </a:p>
          <a:p>
            <a:r>
              <a:rPr lang="it-IT" dirty="0" smtClean="0"/>
              <a:t>enumerare </a:t>
            </a:r>
            <a:r>
              <a:rPr lang="it-IT" dirty="0"/>
              <a:t>tutti i possibili pattern di una certa lunghezza contenuti in una stringa </a:t>
            </a:r>
          </a:p>
          <a:p>
            <a:r>
              <a:rPr lang="it-IT" dirty="0" smtClean="0"/>
              <a:t>calcolare </a:t>
            </a:r>
            <a:r>
              <a:rPr lang="it-IT" dirty="0"/>
              <a:t>la significativita’ statistica di ciascuno </a:t>
            </a:r>
          </a:p>
          <a:p>
            <a:r>
              <a:rPr lang="it-IT" dirty="0"/>
              <a:t>Pero’ esistono 4</a:t>
            </a:r>
            <a:r>
              <a:rPr lang="it-IT" baseline="30000" dirty="0"/>
              <a:t>10</a:t>
            </a:r>
            <a:r>
              <a:rPr lang="it-IT" dirty="0"/>
              <a:t> (1,048,574) possibili pattern lunghi 10 in un alfabeto di 4 nucleotidi </a:t>
            </a:r>
          </a:p>
        </p:txBody>
      </p:sp>
    </p:spTree>
    <p:extLst>
      <p:ext uri="{BB962C8B-B14F-4D97-AF65-F5344CB8AC3E}">
        <p14:creationId xmlns:p14="http://schemas.microsoft.com/office/powerpoint/2010/main" val="779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r>
              <a:rPr lang="it-IT" dirty="0" smtClean="0"/>
              <a:t>I metodi sequence driven si </a:t>
            </a:r>
            <a:r>
              <a:rPr lang="it-IT" dirty="0"/>
              <a:t>basano su: </a:t>
            </a:r>
            <a:endParaRPr lang="it-IT" dirty="0" smtClean="0"/>
          </a:p>
          <a:p>
            <a:pPr marL="45720" indent="0">
              <a:buNone/>
            </a:pPr>
            <a:r>
              <a:rPr lang="it-IT" dirty="0"/>
              <a:t>1</a:t>
            </a:r>
            <a:r>
              <a:rPr lang="it-IT" dirty="0" smtClean="0"/>
              <a:t>) Raggruppamento </a:t>
            </a:r>
            <a:r>
              <a:rPr lang="it-IT" dirty="0"/>
              <a:t>di sequenze simili o “</a:t>
            </a:r>
            <a:r>
              <a:rPr lang="it-IT" b="1" dirty="0"/>
              <a:t>funzionalmente equivalenti</a:t>
            </a:r>
            <a:r>
              <a:rPr lang="it-IT" dirty="0"/>
              <a:t>” </a:t>
            </a:r>
          </a:p>
          <a:p>
            <a:pPr marL="45720" indent="0">
              <a:buNone/>
            </a:pPr>
            <a:r>
              <a:rPr lang="it-IT" dirty="0" smtClean="0"/>
              <a:t>2) Per </a:t>
            </a:r>
            <a:r>
              <a:rPr lang="it-IT" dirty="0"/>
              <a:t>ogni gruppo, </a:t>
            </a:r>
            <a:r>
              <a:rPr lang="it-IT" b="1" dirty="0"/>
              <a:t>ricerca di pattern comuni tra le sequenze</a:t>
            </a:r>
            <a:r>
              <a:rPr lang="it-IT" dirty="0"/>
              <a:t> </a:t>
            </a:r>
          </a:p>
          <a:p>
            <a:pPr marL="45720" indent="0">
              <a:buNone/>
            </a:pPr>
            <a:r>
              <a:rPr lang="it-IT" dirty="0" smtClean="0"/>
              <a:t>3) </a:t>
            </a:r>
            <a:r>
              <a:rPr lang="it-IT" b="1" dirty="0" smtClean="0"/>
              <a:t>Raggruppamento </a:t>
            </a:r>
            <a:r>
              <a:rPr lang="it-IT" b="1" dirty="0"/>
              <a:t>di pattern simili</a:t>
            </a:r>
            <a:r>
              <a:rPr lang="it-IT" dirty="0"/>
              <a:t> e ripetizione dello step precedente fino a che rimane un solo gruppo </a:t>
            </a:r>
          </a:p>
          <a:p>
            <a:endParaRPr lang="it-IT" dirty="0"/>
          </a:p>
          <a:p>
            <a:r>
              <a:rPr lang="it-IT" dirty="0"/>
              <a:t>I metodi "sequence driven" lavorano combinando i risultati della </a:t>
            </a:r>
            <a:r>
              <a:rPr lang="it-IT" b="1" dirty="0"/>
              <a:t>comparazione a coppie di sequenze</a:t>
            </a:r>
            <a:r>
              <a:rPr lang="it-IT" dirty="0"/>
              <a:t>, con il fine di evidenziare le regioni simili. Il problema di enumerare tutti i possibili pattern con occorrenze non esatte e' piuttosto impegnativo, percio' molti programmi cercano soluzioni "quasi ottimali" attraverso </a:t>
            </a:r>
            <a:r>
              <a:rPr lang="it-IT" b="1" dirty="0"/>
              <a:t>algoritmi euristici</a:t>
            </a:r>
            <a:r>
              <a:rPr lang="it-IT" dirty="0"/>
              <a:t>. </a:t>
            </a:r>
            <a:endParaRPr lang="it-IT" b="1" dirty="0"/>
          </a:p>
        </p:txBody>
      </p:sp>
    </p:spTree>
    <p:extLst>
      <p:ext uri="{BB962C8B-B14F-4D97-AF65-F5344CB8AC3E}">
        <p14:creationId xmlns:p14="http://schemas.microsoft.com/office/powerpoint/2010/main" val="7363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4071" y="396871"/>
            <a:ext cx="10251791" cy="296812"/>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 esempio: PHI-BLAST</a:t>
            </a:r>
            <a:endParaRPr lang="en-US" dirty="0"/>
          </a:p>
        </p:txBody>
      </p:sp>
      <p:sp>
        <p:nvSpPr>
          <p:cNvPr id="3" name="Segnaposto contenuto 2"/>
          <p:cNvSpPr>
            <a:spLocks noGrp="1"/>
          </p:cNvSpPr>
          <p:nvPr>
            <p:ph idx="1"/>
          </p:nvPr>
        </p:nvSpPr>
        <p:spPr>
          <a:xfrm>
            <a:off x="641131" y="1051034"/>
            <a:ext cx="10794123" cy="3573517"/>
          </a:xfrm>
        </p:spPr>
        <p:txBody>
          <a:bodyPr>
            <a:normAutofit fontScale="92500" lnSpcReduction="10000"/>
          </a:bodyPr>
          <a:lstStyle/>
          <a:p>
            <a:r>
              <a:rPr lang="it-IT" dirty="0" smtClean="0"/>
              <a:t>Pattern Hit </a:t>
            </a:r>
            <a:r>
              <a:rPr lang="it-IT" dirty="0" err="1" smtClean="0"/>
              <a:t>Initiated</a:t>
            </a:r>
            <a:r>
              <a:rPr lang="it-IT" dirty="0" smtClean="0"/>
              <a:t> BLAST, sempre accessibile dalla home page di BLAST NCBI</a:t>
            </a:r>
          </a:p>
          <a:p>
            <a:r>
              <a:rPr lang="it-IT" dirty="0" smtClean="0"/>
              <a:t>Permette di combinare la ricerca di un pattern (pattern </a:t>
            </a:r>
            <a:r>
              <a:rPr lang="it-IT" dirty="0" err="1" smtClean="0"/>
              <a:t>matching</a:t>
            </a:r>
            <a:r>
              <a:rPr lang="it-IT" dirty="0" smtClean="0"/>
              <a:t>, indicato dall’utente con una </a:t>
            </a:r>
            <a:r>
              <a:rPr lang="it-IT" b="1" dirty="0" smtClean="0"/>
              <a:t>regular </a:t>
            </a:r>
            <a:r>
              <a:rPr lang="it-IT" b="1" dirty="0" err="1" smtClean="0"/>
              <a:t>expression</a:t>
            </a:r>
            <a:r>
              <a:rPr lang="it-IT" dirty="0" smtClean="0"/>
              <a:t>) con allineamenti locali delle regioni fiancheggianti</a:t>
            </a:r>
          </a:p>
          <a:p>
            <a:r>
              <a:rPr lang="it-IT" dirty="0" smtClean="0"/>
              <a:t>Il pattern va inserito da «</a:t>
            </a:r>
            <a:r>
              <a:rPr lang="it-IT" u="sng" dirty="0" err="1" smtClean="0"/>
              <a:t>enter</a:t>
            </a:r>
            <a:r>
              <a:rPr lang="it-IT" u="sng" dirty="0" smtClean="0"/>
              <a:t> a PHI pattern</a:t>
            </a:r>
            <a:r>
              <a:rPr lang="it-IT" dirty="0" smtClean="0"/>
              <a:t>» nell’interfaccia grafica</a:t>
            </a:r>
          </a:p>
          <a:p>
            <a:r>
              <a:rPr lang="it-IT" dirty="0" smtClean="0"/>
              <a:t>La domanda a cui PHI-BLAST tenta di dare una risposta è: data una sequenza X che contiene il pattern Y, quali sono le sequenze nel database che contengono il pattern Y e che sono significativamente simili ad X nelle regioni d’intorno al pattern stesso?</a:t>
            </a:r>
          </a:p>
          <a:p>
            <a:r>
              <a:rPr lang="it-IT" dirty="0" smtClean="0"/>
              <a:t>In sostanza PHI BLAST </a:t>
            </a:r>
            <a:r>
              <a:rPr lang="it-IT" b="1" dirty="0" smtClean="0"/>
              <a:t>ottimizza il pattern </a:t>
            </a:r>
            <a:r>
              <a:rPr lang="it-IT" b="1" dirty="0" err="1" smtClean="0"/>
              <a:t>matching</a:t>
            </a:r>
            <a:r>
              <a:rPr lang="it-IT" b="1" dirty="0" smtClean="0"/>
              <a:t>/</a:t>
            </a:r>
            <a:r>
              <a:rPr lang="it-IT" b="1" dirty="0" err="1" smtClean="0"/>
              <a:t>recognition</a:t>
            </a:r>
            <a:r>
              <a:rPr lang="it-IT" b="1" dirty="0" smtClean="0"/>
              <a:t> </a:t>
            </a:r>
            <a:r>
              <a:rPr lang="it-IT" dirty="0" smtClean="0"/>
              <a:t>permettendo di filtrare tutti gli hit probabilmente casuali, cioè quelli che pur mostrando la presenza del pattern ricercato, non sono simili alla sequenza </a:t>
            </a:r>
            <a:r>
              <a:rPr lang="it-IT" dirty="0" err="1" smtClean="0"/>
              <a:t>query</a:t>
            </a:r>
            <a:r>
              <a:rPr lang="it-IT" dirty="0" smtClean="0"/>
              <a:t> o, viceversa, di non mostrare i risultati che, pur avendo un buon e-</a:t>
            </a:r>
            <a:r>
              <a:rPr lang="it-IT" dirty="0" err="1" smtClean="0"/>
              <a:t>value</a:t>
            </a:r>
            <a:r>
              <a:rPr lang="it-IT" dirty="0" smtClean="0"/>
              <a:t>, non presentano il pattern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4753849"/>
            <a:ext cx="10058400" cy="1889385"/>
          </a:xfrm>
          <a:prstGeom prst="rect">
            <a:avLst/>
          </a:prstGeom>
        </p:spPr>
      </p:pic>
      <p:sp>
        <p:nvSpPr>
          <p:cNvPr id="5" name="CasellaDiTesto 4"/>
          <p:cNvSpPr txBox="1"/>
          <p:nvPr/>
        </p:nvSpPr>
        <p:spPr>
          <a:xfrm>
            <a:off x="5827685" y="4871567"/>
            <a:ext cx="5873248" cy="1169551"/>
          </a:xfrm>
          <a:prstGeom prst="rect">
            <a:avLst/>
          </a:prstGeom>
          <a:noFill/>
          <a:ln>
            <a:solidFill>
              <a:srgbClr val="FF0000"/>
            </a:solidFill>
          </a:ln>
        </p:spPr>
        <p:txBody>
          <a:bodyPr wrap="square" rtlCol="0">
            <a:spAutoFit/>
          </a:bodyPr>
          <a:lstStyle/>
          <a:p>
            <a:r>
              <a:rPr lang="it-IT" sz="1400" b="1" dirty="0" smtClean="0">
                <a:solidFill>
                  <a:srgbClr val="FF0000"/>
                </a:solidFill>
              </a:rPr>
              <a:t>N.B. PHI-BLAST effettua pattern </a:t>
            </a:r>
            <a:r>
              <a:rPr lang="it-IT" sz="1400" b="1" dirty="0" err="1" smtClean="0">
                <a:solidFill>
                  <a:srgbClr val="FF0000"/>
                </a:solidFill>
              </a:rPr>
              <a:t>matching</a:t>
            </a:r>
            <a:r>
              <a:rPr lang="it-IT" sz="1400" b="1" dirty="0" smtClean="0">
                <a:solidFill>
                  <a:srgbClr val="FF0000"/>
                </a:solidFill>
              </a:rPr>
              <a:t> o pattern </a:t>
            </a:r>
            <a:r>
              <a:rPr lang="it-IT" sz="1400" b="1" dirty="0" err="1" smtClean="0">
                <a:solidFill>
                  <a:srgbClr val="FF0000"/>
                </a:solidFill>
              </a:rPr>
              <a:t>recognition</a:t>
            </a:r>
            <a:r>
              <a:rPr lang="it-IT" sz="1400" b="1" dirty="0" smtClean="0">
                <a:solidFill>
                  <a:srgbClr val="FF0000"/>
                </a:solidFill>
              </a:rPr>
              <a:t>? Dipende da cosa inseriamo nella </a:t>
            </a:r>
            <a:r>
              <a:rPr lang="it-IT" sz="1400" b="1" dirty="0" err="1" smtClean="0">
                <a:solidFill>
                  <a:srgbClr val="FF0000"/>
                </a:solidFill>
              </a:rPr>
              <a:t>finesta</a:t>
            </a:r>
            <a:r>
              <a:rPr lang="it-IT" sz="1400" b="1" dirty="0" smtClean="0">
                <a:solidFill>
                  <a:srgbClr val="FF0000"/>
                </a:solidFill>
              </a:rPr>
              <a:t> «</a:t>
            </a:r>
            <a:r>
              <a:rPr lang="it-IT" sz="1400" b="1" dirty="0" err="1" smtClean="0">
                <a:solidFill>
                  <a:srgbClr val="FF0000"/>
                </a:solidFill>
              </a:rPr>
              <a:t>enter</a:t>
            </a:r>
            <a:r>
              <a:rPr lang="it-IT" sz="1400" b="1" dirty="0" smtClean="0">
                <a:solidFill>
                  <a:srgbClr val="FF0000"/>
                </a:solidFill>
              </a:rPr>
              <a:t> a PHI pattern». L’utilizzo di una regular </a:t>
            </a:r>
            <a:r>
              <a:rPr lang="it-IT" sz="1400" b="1" dirty="0" err="1" smtClean="0">
                <a:solidFill>
                  <a:srgbClr val="FF0000"/>
                </a:solidFill>
              </a:rPr>
              <a:t>expression</a:t>
            </a:r>
            <a:r>
              <a:rPr lang="it-IT" sz="1400" b="1" dirty="0" smtClean="0">
                <a:solidFill>
                  <a:srgbClr val="FF0000"/>
                </a:solidFill>
              </a:rPr>
              <a:t> determinerà un pattern </a:t>
            </a:r>
            <a:r>
              <a:rPr lang="it-IT" sz="1400" b="1" dirty="0" err="1" smtClean="0">
                <a:solidFill>
                  <a:srgbClr val="FF0000"/>
                </a:solidFill>
              </a:rPr>
              <a:t>recognition</a:t>
            </a:r>
            <a:r>
              <a:rPr lang="it-IT" sz="1400" b="1" dirty="0" smtClean="0">
                <a:solidFill>
                  <a:srgbClr val="FF0000"/>
                </a:solidFill>
              </a:rPr>
              <a:t>, l’utilizzo di una stringa esatta invece determinerà un approccio di pattern </a:t>
            </a:r>
            <a:r>
              <a:rPr lang="it-IT" sz="1400" b="1" dirty="0" err="1" smtClean="0">
                <a:solidFill>
                  <a:srgbClr val="FF0000"/>
                </a:solidFill>
              </a:rPr>
              <a:t>matching</a:t>
            </a:r>
            <a:endParaRPr lang="en-US" sz="1400" b="1" dirty="0">
              <a:solidFill>
                <a:srgbClr val="FF0000"/>
              </a:solidFill>
            </a:endParaRPr>
          </a:p>
        </p:txBody>
      </p:sp>
    </p:spTree>
    <p:extLst>
      <p:ext uri="{BB962C8B-B14F-4D97-AF65-F5344CB8AC3E}">
        <p14:creationId xmlns:p14="http://schemas.microsoft.com/office/powerpoint/2010/main" val="8355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296812"/>
          </a:xfrm>
        </p:spPr>
        <p:txBody>
          <a:bodyPr>
            <a:normAutofit fontScale="90000"/>
          </a:bodyPr>
          <a:lstStyle/>
          <a:p>
            <a:r>
              <a:rPr lang="it-IT" dirty="0" smtClean="0"/>
              <a:t>PHI-BLAST - sintassi</a:t>
            </a:r>
            <a:endParaRPr lang="en-US" dirty="0"/>
          </a:p>
        </p:txBody>
      </p:sp>
      <p:sp>
        <p:nvSpPr>
          <p:cNvPr id="3" name="Segnaposto contenuto 2"/>
          <p:cNvSpPr>
            <a:spLocks noGrp="1"/>
          </p:cNvSpPr>
          <p:nvPr>
            <p:ph idx="1"/>
          </p:nvPr>
        </p:nvSpPr>
        <p:spPr>
          <a:xfrm>
            <a:off x="641131" y="1051034"/>
            <a:ext cx="10794123" cy="5108028"/>
          </a:xfrm>
        </p:spPr>
        <p:txBody>
          <a:bodyPr>
            <a:normAutofit lnSpcReduction="10000"/>
          </a:bodyPr>
          <a:lstStyle/>
          <a:p>
            <a:r>
              <a:rPr lang="it-IT" dirty="0" smtClean="0"/>
              <a:t>Si usano le cosiddette «</a:t>
            </a:r>
            <a:r>
              <a:rPr lang="it-IT" b="1" u="sng" dirty="0" smtClean="0"/>
              <a:t>regular </a:t>
            </a:r>
            <a:r>
              <a:rPr lang="it-IT" b="1" u="sng" dirty="0" err="1" smtClean="0"/>
              <a:t>expression</a:t>
            </a:r>
            <a:r>
              <a:rPr lang="it-IT" dirty="0" smtClean="0"/>
              <a:t>», molto utili per ricerche in </a:t>
            </a:r>
            <a:r>
              <a:rPr lang="it-IT" dirty="0" err="1" smtClean="0"/>
              <a:t>files</a:t>
            </a:r>
            <a:r>
              <a:rPr lang="it-IT" dirty="0" smtClean="0"/>
              <a:t> di testo</a:t>
            </a:r>
          </a:p>
          <a:p>
            <a:r>
              <a:rPr lang="it-IT" dirty="0" smtClean="0"/>
              <a:t>Alcuni esempi…</a:t>
            </a:r>
          </a:p>
          <a:p>
            <a:r>
              <a:rPr lang="it-IT" dirty="0" smtClean="0"/>
              <a:t>Amino acidi riportati con codice IUPAC standard (A, D, E, F, ecc.)</a:t>
            </a:r>
          </a:p>
          <a:p>
            <a:r>
              <a:rPr lang="it-IT" dirty="0" smtClean="0"/>
              <a:t>Posso indicare la possibilità di trovare diversi amino acidi in una posizione inserendoli tra parentesi quadre: A[RF]G indica che saranno accettate le stringhe ARG oppure AFG</a:t>
            </a:r>
          </a:p>
          <a:p>
            <a:r>
              <a:rPr lang="it-IT" dirty="0" smtClean="0"/>
              <a:t>Se mi aspetto di trovare un aa ripetuto n volte posso indicare il numero tra parentesi: A(5) indica una alanina ripetuta 5 volte</a:t>
            </a:r>
          </a:p>
          <a:p>
            <a:r>
              <a:rPr lang="it-IT" dirty="0" smtClean="0"/>
              <a:t>Se il numero di occorrenze può variare, posso indicarlo in questo modo: T(2,5) mi indica che posso trovare una treonina presente 2, 3, 4 o 5 volte consecutivamente. Questo utilizzo torna di solito più utile per indicare amino acidi ignoti (X</a:t>
            </a:r>
            <a:r>
              <a:rPr lang="it-IT" dirty="0" smtClean="0"/>
              <a:t>)</a:t>
            </a:r>
            <a:endParaRPr lang="it-IT" dirty="0"/>
          </a:p>
          <a:p>
            <a:r>
              <a:rPr lang="it-IT" dirty="0" smtClean="0"/>
              <a:t>Cosa indica ad esempio il pattern «KTX(5,8)SX(3)L» </a:t>
            </a:r>
            <a:r>
              <a:rPr lang="it-IT" dirty="0" smtClean="0"/>
              <a:t>?</a:t>
            </a:r>
          </a:p>
          <a:p>
            <a:r>
              <a:rPr lang="it-IT" dirty="0"/>
              <a:t>INFO AGGIORNATE SULLA SINTASSI DI PHI-BLAST: </a:t>
            </a:r>
            <a:r>
              <a:rPr lang="it-IT" dirty="0">
                <a:hlinkClick r:id="rId2"/>
              </a:rPr>
              <a:t>https://</a:t>
            </a:r>
            <a:r>
              <a:rPr lang="it-IT" dirty="0" smtClean="0">
                <a:hlinkClick r:id="rId2"/>
              </a:rPr>
              <a:t>www.ncbi.nlm.nih.gov/blast/html/PHIsyntax.html</a:t>
            </a:r>
            <a:r>
              <a:rPr lang="it-IT" dirty="0" smtClean="0"/>
              <a:t> </a:t>
            </a:r>
            <a:endParaRPr lang="it-IT" dirty="0" smtClean="0"/>
          </a:p>
        </p:txBody>
      </p:sp>
    </p:spTree>
    <p:extLst>
      <p:ext uri="{BB962C8B-B14F-4D97-AF65-F5344CB8AC3E}">
        <p14:creationId xmlns:p14="http://schemas.microsoft.com/office/powerpoint/2010/main" val="8502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094" y="1484165"/>
            <a:ext cx="5185804" cy="4874593"/>
          </a:xfrm>
        </p:spPr>
        <p:txBody>
          <a:bodyPr>
            <a:normAutofit fontScale="92500" lnSpcReduction="10000"/>
          </a:bodyPr>
          <a:lstStyle/>
          <a:p>
            <a:r>
              <a:rPr lang="it-IT" dirty="0" smtClean="0"/>
              <a:t>Parte del </a:t>
            </a:r>
            <a:r>
              <a:rPr lang="it-IT" b="1" dirty="0" smtClean="0"/>
              <a:t>MEME suite </a:t>
            </a:r>
            <a:r>
              <a:rPr lang="it-IT" dirty="0" smtClean="0"/>
              <a:t>(ne parleremo nelle prossime </a:t>
            </a:r>
            <a:r>
              <a:rPr lang="it-IT" dirty="0" err="1" smtClean="0"/>
              <a:t>slides</a:t>
            </a:r>
            <a:r>
              <a:rPr lang="it-IT" dirty="0" smtClean="0"/>
              <a:t>)</a:t>
            </a:r>
          </a:p>
          <a:p>
            <a:r>
              <a:rPr lang="it-IT" dirty="0" smtClean="0"/>
              <a:t>Acronimo per </a:t>
            </a:r>
            <a:r>
              <a:rPr lang="it-IT" b="1" dirty="0" err="1" smtClean="0"/>
              <a:t>Find</a:t>
            </a:r>
            <a:r>
              <a:rPr lang="it-IT" b="1" dirty="0" smtClean="0"/>
              <a:t> </a:t>
            </a:r>
            <a:r>
              <a:rPr lang="it-IT" b="1" dirty="0" err="1" smtClean="0"/>
              <a:t>Individual</a:t>
            </a:r>
            <a:r>
              <a:rPr lang="it-IT" b="1" dirty="0" smtClean="0"/>
              <a:t> </a:t>
            </a:r>
            <a:r>
              <a:rPr lang="it-IT" b="1" dirty="0" err="1" smtClean="0"/>
              <a:t>Motif</a:t>
            </a:r>
            <a:r>
              <a:rPr lang="it-IT" b="1" dirty="0" smtClean="0"/>
              <a:t> </a:t>
            </a:r>
            <a:r>
              <a:rPr lang="it-IT" b="1" dirty="0" err="1" smtClean="0"/>
              <a:t>Occurrences</a:t>
            </a:r>
            <a:endParaRPr lang="it-IT" b="1" dirty="0" smtClean="0"/>
          </a:p>
          <a:p>
            <a:r>
              <a:rPr lang="en-US" dirty="0">
                <a:hlinkClick r:id="rId2"/>
              </a:rPr>
              <a:t>http://</a:t>
            </a:r>
            <a:r>
              <a:rPr lang="en-US" dirty="0" smtClean="0">
                <a:hlinkClick r:id="rId2"/>
              </a:rPr>
              <a:t>meme-suite.org/tools/fimo</a:t>
            </a:r>
            <a:endParaRPr lang="en-US" dirty="0" smtClean="0"/>
          </a:p>
          <a:p>
            <a:r>
              <a:rPr lang="it-IT" dirty="0" smtClean="0"/>
              <a:t>Può essere utilizzato quando voglio cercare se un particolare motivo è presente o meno in un gruppo di sequenze</a:t>
            </a:r>
          </a:p>
          <a:p>
            <a:r>
              <a:rPr lang="it-IT" dirty="0" smtClean="0"/>
              <a:t>L’input può essere una regular </a:t>
            </a:r>
            <a:r>
              <a:rPr lang="it-IT" dirty="0" err="1" smtClean="0"/>
              <a:t>expression</a:t>
            </a:r>
            <a:r>
              <a:rPr lang="it-IT" dirty="0" smtClean="0"/>
              <a:t> o una matrice PSSM</a:t>
            </a:r>
          </a:p>
          <a:p>
            <a:r>
              <a:rPr lang="it-IT" dirty="0" smtClean="0"/>
              <a:t>I risultati vengono presentati assieme ad un p-</a:t>
            </a:r>
            <a:r>
              <a:rPr lang="it-IT" dirty="0" err="1" smtClean="0"/>
              <a:t>value</a:t>
            </a:r>
            <a:r>
              <a:rPr lang="it-IT" dirty="0" smtClean="0"/>
              <a:t> per filtrare </a:t>
            </a:r>
            <a:r>
              <a:rPr lang="it-IT" dirty="0" err="1" smtClean="0"/>
              <a:t>hits</a:t>
            </a:r>
            <a:r>
              <a:rPr lang="it-IT" dirty="0" smtClean="0"/>
              <a:t> casuali dovuti a rumore di fondo</a:t>
            </a:r>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recognition</a:t>
            </a:r>
            <a:r>
              <a:rPr lang="it-IT" dirty="0" smtClean="0"/>
              <a:t> </a:t>
            </a:r>
            <a:r>
              <a:rPr lang="it-IT" dirty="0" smtClean="0"/>
              <a:t>– esempio: FIMO</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56" y="1073088"/>
            <a:ext cx="5824844" cy="5285670"/>
          </a:xfrm>
          <a:prstGeom prst="rect">
            <a:avLst/>
          </a:prstGeom>
        </p:spPr>
      </p:pic>
    </p:spTree>
    <p:extLst>
      <p:ext uri="{BB962C8B-B14F-4D97-AF65-F5344CB8AC3E}">
        <p14:creationId xmlns:p14="http://schemas.microsoft.com/office/powerpoint/2010/main" val="10167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a:t>
            </a:r>
            <a:r>
              <a:rPr lang="it-IT" dirty="0" smtClean="0"/>
              <a:t>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b="1" dirty="0" smtClean="0"/>
              <a:t>ELM</a:t>
            </a:r>
            <a:r>
              <a:rPr lang="it-IT" dirty="0" smtClean="0"/>
              <a:t> (</a:t>
            </a:r>
            <a:r>
              <a:rPr lang="it-IT" dirty="0" err="1" smtClean="0"/>
              <a:t>Eukaryotic</a:t>
            </a:r>
            <a:r>
              <a:rPr lang="it-IT" dirty="0" smtClean="0"/>
              <a:t> Linear </a:t>
            </a:r>
            <a:r>
              <a:rPr lang="it-IT" dirty="0" err="1" smtClean="0"/>
              <a:t>Motif</a:t>
            </a:r>
            <a:r>
              <a:rPr lang="it-IT" dirty="0" smtClean="0"/>
              <a:t>)  </a:t>
            </a:r>
            <a:r>
              <a:rPr lang="it-IT" dirty="0" err="1" smtClean="0"/>
              <a:t>resource</a:t>
            </a:r>
            <a:endParaRPr lang="it-IT" dirty="0" smtClean="0"/>
          </a:p>
          <a:p>
            <a:r>
              <a:rPr lang="en-US" dirty="0">
                <a:hlinkClick r:id="rId2"/>
              </a:rPr>
              <a:t>http://</a:t>
            </a:r>
            <a:r>
              <a:rPr lang="en-US" dirty="0" smtClean="0">
                <a:hlinkClick r:id="rId2"/>
              </a:rPr>
              <a:t>elm.eu.org</a:t>
            </a:r>
            <a:r>
              <a:rPr lang="en-US" dirty="0" smtClean="0"/>
              <a:t> </a:t>
            </a:r>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592" y="2662031"/>
            <a:ext cx="7790093" cy="3822852"/>
          </a:xfrm>
          <a:prstGeom prst="rect">
            <a:avLst/>
          </a:prstGeom>
        </p:spPr>
      </p:pic>
    </p:spTree>
    <p:extLst>
      <p:ext uri="{BB962C8B-B14F-4D97-AF65-F5344CB8AC3E}">
        <p14:creationId xmlns:p14="http://schemas.microsoft.com/office/powerpoint/2010/main" val="38986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a:t>
            </a:r>
            <a:r>
              <a:rPr lang="it-IT" dirty="0" smtClean="0"/>
              <a:t>in proteine - ELM </a:t>
            </a:r>
            <a:endParaRPr lang="en-US" dirty="0"/>
          </a:p>
        </p:txBody>
      </p:sp>
      <p:sp>
        <p:nvSpPr>
          <p:cNvPr id="3" name="Segnaposto contenuto 2"/>
          <p:cNvSpPr>
            <a:spLocks noGrp="1"/>
          </p:cNvSpPr>
          <p:nvPr>
            <p:ph idx="1"/>
          </p:nvPr>
        </p:nvSpPr>
        <p:spPr>
          <a:xfrm>
            <a:off x="1341120" y="1400083"/>
            <a:ext cx="9509760" cy="4343400"/>
          </a:xfrm>
        </p:spPr>
        <p:txBody>
          <a:bodyPr>
            <a:normAutofit fontScale="92500"/>
          </a:bodyPr>
          <a:lstStyle/>
          <a:p>
            <a:r>
              <a:rPr lang="it-IT" dirty="0" smtClean="0"/>
              <a:t>La sequenza di una proteina può essere analizzata ricercando una serie di motivi sperimentalmente validati (depositati nel database sotto forma di regular </a:t>
            </a:r>
            <a:r>
              <a:rPr lang="it-IT" dirty="0" err="1" smtClean="0"/>
              <a:t>expressions</a:t>
            </a:r>
            <a:r>
              <a:rPr lang="it-IT" dirty="0" smtClean="0"/>
              <a:t>)</a:t>
            </a:r>
          </a:p>
          <a:p>
            <a:r>
              <a:rPr lang="it-IT" dirty="0" smtClean="0"/>
              <a:t>SI può trattare di siti di </a:t>
            </a:r>
            <a:r>
              <a:rPr lang="it-IT" dirty="0" err="1" smtClean="0"/>
              <a:t>glicosilazione</a:t>
            </a:r>
            <a:r>
              <a:rPr lang="it-IT" dirty="0" smtClean="0"/>
              <a:t>, </a:t>
            </a:r>
            <a:r>
              <a:rPr lang="it-IT" dirty="0" err="1" smtClean="0"/>
              <a:t>sumoilazione</a:t>
            </a:r>
            <a:r>
              <a:rPr lang="it-IT" dirty="0" smtClean="0"/>
              <a:t>, fosforilazione…</a:t>
            </a:r>
          </a:p>
          <a:p>
            <a:r>
              <a:rPr lang="it-IT" dirty="0" smtClean="0"/>
              <a:t>Si può trattare di siti di taglio da parte di </a:t>
            </a:r>
            <a:r>
              <a:rPr lang="it-IT" dirty="0" err="1" smtClean="0"/>
              <a:t>endo</a:t>
            </a:r>
            <a:r>
              <a:rPr lang="it-IT" dirty="0" smtClean="0"/>
              <a:t>- ed </a:t>
            </a:r>
            <a:r>
              <a:rPr lang="it-IT" dirty="0" err="1" smtClean="0"/>
              <a:t>eso</a:t>
            </a:r>
            <a:r>
              <a:rPr lang="it-IT" dirty="0" smtClean="0"/>
              <a:t>-proteasi</a:t>
            </a:r>
          </a:p>
          <a:p>
            <a:r>
              <a:rPr lang="it-IT" dirty="0" smtClean="0"/>
              <a:t>Il server permette una predizione dettagliata di tutte le possibili </a:t>
            </a:r>
            <a:r>
              <a:rPr lang="it-IT" b="1" dirty="0" smtClean="0"/>
              <a:t>modificazioni post-</a:t>
            </a:r>
            <a:r>
              <a:rPr lang="it-IT" b="1" dirty="0" err="1" smtClean="0"/>
              <a:t>traduzionali</a:t>
            </a:r>
            <a:r>
              <a:rPr lang="it-IT" b="1" dirty="0" smtClean="0"/>
              <a:t> </a:t>
            </a:r>
            <a:r>
              <a:rPr lang="it-IT" dirty="0" smtClean="0"/>
              <a:t>a cui una proteina eucariotica può essere soggetta</a:t>
            </a:r>
          </a:p>
          <a:p>
            <a:r>
              <a:rPr lang="it-IT" dirty="0" smtClean="0"/>
              <a:t>Integra anche la predizione di domini proteici conservati effettuata tramite </a:t>
            </a:r>
            <a:r>
              <a:rPr lang="it-IT" dirty="0" smtClean="0"/>
              <a:t>SMART</a:t>
            </a:r>
          </a:p>
          <a:p>
            <a:r>
              <a:rPr lang="it-IT" dirty="0" smtClean="0"/>
              <a:t>ELM opera perlopiù con pattern </a:t>
            </a:r>
            <a:r>
              <a:rPr lang="it-IT" dirty="0" err="1" smtClean="0"/>
              <a:t>recognition</a:t>
            </a:r>
            <a:r>
              <a:rPr lang="it-IT" dirty="0" smtClean="0"/>
              <a:t>, anche se alcuni siti particolari sono «invariabili» e pertanto per essi di fatto si utilizza un pattern </a:t>
            </a:r>
            <a:r>
              <a:rPr lang="it-IT" dirty="0" err="1" smtClean="0"/>
              <a:t>matching</a:t>
            </a:r>
            <a:endParaRPr lang="en-US" dirty="0" smtClean="0"/>
          </a:p>
          <a:p>
            <a:endParaRPr lang="en-US" dirty="0"/>
          </a:p>
        </p:txBody>
      </p:sp>
    </p:spTree>
    <p:extLst>
      <p:ext uri="{BB962C8B-B14F-4D97-AF65-F5344CB8AC3E}">
        <p14:creationId xmlns:p14="http://schemas.microsoft.com/office/powerpoint/2010/main" val="4039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71" y="315310"/>
            <a:ext cx="6793943" cy="6082578"/>
          </a:xfrm>
          <a:prstGeom prst="rect">
            <a:avLst/>
          </a:prstGeom>
        </p:spPr>
      </p:pic>
    </p:spTree>
    <p:extLst>
      <p:ext uri="{BB962C8B-B14F-4D97-AF65-F5344CB8AC3E}">
        <p14:creationId xmlns:p14="http://schemas.microsoft.com/office/powerpoint/2010/main" val="33722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2" y="382921"/>
            <a:ext cx="10058400" cy="3551954"/>
          </a:xfrm>
          <a:prstGeom prst="rect">
            <a:avLst/>
          </a:prstGeom>
        </p:spPr>
      </p:pic>
      <p:sp>
        <p:nvSpPr>
          <p:cNvPr id="3" name="CasellaDiTesto 2"/>
          <p:cNvSpPr txBox="1"/>
          <p:nvPr/>
        </p:nvSpPr>
        <p:spPr>
          <a:xfrm>
            <a:off x="725214" y="4414344"/>
            <a:ext cx="10447283" cy="1477328"/>
          </a:xfrm>
          <a:prstGeom prst="rect">
            <a:avLst/>
          </a:prstGeom>
          <a:noFill/>
        </p:spPr>
        <p:txBody>
          <a:bodyPr wrap="square" rtlCol="0">
            <a:spAutoFit/>
          </a:bodyPr>
          <a:lstStyle/>
          <a:p>
            <a:r>
              <a:rPr lang="it-IT" dirty="0" smtClean="0"/>
              <a:t>Una tabella dettagliata mi aiuta a capire se il tipo di modificazione post-</a:t>
            </a:r>
            <a:r>
              <a:rPr lang="it-IT" dirty="0" err="1" smtClean="0"/>
              <a:t>traduzionale</a:t>
            </a:r>
            <a:r>
              <a:rPr lang="it-IT" dirty="0" smtClean="0"/>
              <a:t> predetto ha senso nel contesto biologico (cellulare o subcellulare) in cui la proteina di interesse è prodotta</a:t>
            </a:r>
          </a:p>
          <a:p>
            <a:endParaRPr lang="it-IT" dirty="0"/>
          </a:p>
          <a:p>
            <a:r>
              <a:rPr lang="it-IT" dirty="0" smtClean="0"/>
              <a:t>Ogni motivo rilevato è accompagnato da un p-</a:t>
            </a:r>
            <a:r>
              <a:rPr lang="it-IT" dirty="0" err="1" smtClean="0"/>
              <a:t>value</a:t>
            </a:r>
            <a:r>
              <a:rPr lang="it-IT" dirty="0" smtClean="0"/>
              <a:t> e dalle posizioni in cui è stato ritrovato</a:t>
            </a:r>
            <a:endParaRPr lang="en-US" dirty="0"/>
          </a:p>
        </p:txBody>
      </p:sp>
    </p:spTree>
    <p:extLst>
      <p:ext uri="{BB962C8B-B14F-4D97-AF65-F5344CB8AC3E}">
        <p14:creationId xmlns:p14="http://schemas.microsoft.com/office/powerpoint/2010/main" val="630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a:bodyPr>
          <a:lstStyle/>
          <a:p>
            <a:r>
              <a:rPr lang="it-IT" dirty="0" smtClean="0"/>
              <a:t>Molte proteine si sono evolute sviluppando </a:t>
            </a:r>
            <a:r>
              <a:rPr lang="it-IT" dirty="0" err="1" smtClean="0"/>
              <a:t>repeats</a:t>
            </a:r>
            <a:r>
              <a:rPr lang="it-IT" dirty="0" smtClean="0"/>
              <a:t> interne che possono talvolta corrispondere a motivi funzionalmente importanti (noti oppure ignoti)</a:t>
            </a:r>
          </a:p>
          <a:p>
            <a:r>
              <a:rPr lang="it-IT" dirty="0" smtClean="0"/>
              <a:t>Nel caso si trattasse di </a:t>
            </a:r>
            <a:r>
              <a:rPr lang="it-IT" dirty="0" err="1" smtClean="0"/>
              <a:t>repeats</a:t>
            </a:r>
            <a:r>
              <a:rPr lang="it-IT" dirty="0" smtClean="0"/>
              <a:t> note sarebbe possibile effettuare una ricerca tramite pattern </a:t>
            </a:r>
            <a:r>
              <a:rPr lang="it-IT" dirty="0" err="1" smtClean="0"/>
              <a:t>matching</a:t>
            </a:r>
            <a:r>
              <a:rPr lang="it-IT" dirty="0" smtClean="0"/>
              <a:t>/</a:t>
            </a:r>
            <a:r>
              <a:rPr lang="it-IT" dirty="0" err="1" smtClean="0"/>
              <a:t>recognition</a:t>
            </a:r>
            <a:r>
              <a:rPr lang="it-IT" dirty="0" smtClean="0"/>
              <a:t> all’interno di un database</a:t>
            </a:r>
          </a:p>
          <a:p>
            <a:r>
              <a:rPr lang="it-IT" dirty="0" smtClean="0"/>
              <a:t>Se le </a:t>
            </a:r>
            <a:r>
              <a:rPr lang="it-IT" dirty="0" err="1" smtClean="0"/>
              <a:t>repeats</a:t>
            </a:r>
            <a:r>
              <a:rPr lang="it-IT" dirty="0" smtClean="0"/>
              <a:t> fossero ignote sorgerebbe la necessità di identificarle </a:t>
            </a:r>
            <a:r>
              <a:rPr lang="it-IT" i="1" dirty="0" smtClean="0"/>
              <a:t>de novo</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 riconoscimento di </a:t>
            </a:r>
            <a:r>
              <a:rPr lang="it-IT" dirty="0" err="1" smtClean="0"/>
              <a:t>repeats</a:t>
            </a: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08" y="3173743"/>
            <a:ext cx="6611273" cy="3096057"/>
          </a:xfrm>
          <a:prstGeom prst="rect">
            <a:avLst/>
          </a:prstGeom>
        </p:spPr>
      </p:pic>
    </p:spTree>
    <p:extLst>
      <p:ext uri="{BB962C8B-B14F-4D97-AF65-F5344CB8AC3E}">
        <p14:creationId xmlns:p14="http://schemas.microsoft.com/office/powerpoint/2010/main" val="376383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r>
              <a:rPr lang="it-IT" dirty="0" smtClean="0"/>
              <a:t>il </a:t>
            </a:r>
            <a:r>
              <a:rPr lang="it-IT" dirty="0"/>
              <a:t>metodo dei profili </a:t>
            </a:r>
            <a:r>
              <a:rPr lang="it-IT" dirty="0" smtClean="0"/>
              <a:t>prevede la creazione di un </a:t>
            </a:r>
            <a:r>
              <a:rPr lang="it-IT" b="1" u="sng" dirty="0" smtClean="0"/>
              <a:t>allineamento multiplo di sequenze </a:t>
            </a:r>
            <a:r>
              <a:rPr lang="it-IT" dirty="0" smtClean="0"/>
              <a:t>(MSA, che vedremo nelle prossime lezioni) a partire dagli hit significativi selezionati in precedenza</a:t>
            </a:r>
          </a:p>
          <a:p>
            <a:r>
              <a:rPr lang="it-IT" dirty="0" smtClean="0"/>
              <a:t>L’allineamento multiplo viene quindi utilizzato per generare la PSSM, in quanto permette di individuare la conservazione di determinati aminoacidi in relazione alla loro posizione</a:t>
            </a:r>
            <a:endParaRPr lang="it-IT" dirty="0"/>
          </a:p>
        </p:txBody>
      </p:sp>
      <p:pic>
        <p:nvPicPr>
          <p:cNvPr id="8" name="Picture 7"/>
          <p:cNvPicPr>
            <a:picLocks noChangeAspect="1"/>
          </p:cNvPicPr>
          <p:nvPr/>
        </p:nvPicPr>
        <p:blipFill rotWithShape="1">
          <a:blip r:embed="rId2"/>
          <a:srcRect l="1" t="34328" r="-3233"/>
          <a:stretch/>
        </p:blipFill>
        <p:spPr>
          <a:xfrm>
            <a:off x="2438400" y="3747070"/>
            <a:ext cx="7315200" cy="2813993"/>
          </a:xfrm>
          <a:prstGeom prst="rect">
            <a:avLst/>
          </a:prstGeom>
        </p:spPr>
      </p:pic>
    </p:spTree>
    <p:extLst>
      <p:ext uri="{BB962C8B-B14F-4D97-AF65-F5344CB8AC3E}">
        <p14:creationId xmlns:p14="http://schemas.microsoft.com/office/powerpoint/2010/main" val="3684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lnSpcReduction="10000"/>
          </a:bodyPr>
          <a:lstStyle/>
          <a:p>
            <a:r>
              <a:rPr lang="it-IT" dirty="0" smtClean="0"/>
              <a:t>Esistono vari approcci, concettualmente leggermente diversi</a:t>
            </a:r>
          </a:p>
          <a:p>
            <a:r>
              <a:rPr lang="it-IT" b="1" i="1" dirty="0" smtClean="0"/>
              <a:t>RADAR</a:t>
            </a:r>
            <a:r>
              <a:rPr lang="it-IT" i="1" dirty="0" smtClean="0"/>
              <a:t>, </a:t>
            </a:r>
            <a:r>
              <a:rPr lang="en-US" dirty="0"/>
              <a:t>Rapid Automatic Detection and Alignment of </a:t>
            </a:r>
            <a:r>
              <a:rPr lang="en-US" dirty="0" smtClean="0"/>
              <a:t>Repeats</a:t>
            </a:r>
          </a:p>
          <a:p>
            <a:r>
              <a:rPr lang="it-IT" i="1" dirty="0">
                <a:hlinkClick r:id="rId2"/>
              </a:rPr>
              <a:t>https://www.ebi.ac.uk/Tools/pfa/radar</a:t>
            </a:r>
            <a:r>
              <a:rPr lang="it-IT" i="1" dirty="0" smtClean="0">
                <a:hlinkClick r:id="rId2"/>
              </a:rPr>
              <a:t>/</a:t>
            </a:r>
            <a:endParaRPr lang="it-IT" i="1" dirty="0" smtClean="0"/>
          </a:p>
          <a:p>
            <a:r>
              <a:rPr lang="it-IT" b="1" i="1" dirty="0" smtClean="0"/>
              <a:t>T-REKS</a:t>
            </a:r>
          </a:p>
          <a:p>
            <a:r>
              <a:rPr lang="it-IT" i="1" dirty="0">
                <a:hlinkClick r:id="rId3"/>
              </a:rPr>
              <a:t>http://bioinfo.montp.cnrs.fr/?r=t-reks</a:t>
            </a:r>
            <a:r>
              <a:rPr lang="it-IT" i="1" dirty="0" smtClean="0">
                <a:hlinkClick r:id="rId3"/>
              </a:rPr>
              <a:t>/</a:t>
            </a:r>
            <a:endParaRPr lang="it-IT" i="1" dirty="0" smtClean="0"/>
          </a:p>
          <a:p>
            <a:r>
              <a:rPr lang="it-IT" b="1" i="1" dirty="0" smtClean="0"/>
              <a:t>TRUST</a:t>
            </a:r>
          </a:p>
          <a:p>
            <a:r>
              <a:rPr lang="it-IT" i="1" dirty="0">
                <a:hlinkClick r:id="rId4"/>
              </a:rPr>
              <a:t>http://www.ibi.vu.nl/programs/trustwww</a:t>
            </a:r>
            <a:r>
              <a:rPr lang="it-IT" i="1" dirty="0" smtClean="0">
                <a:hlinkClick r:id="rId4"/>
              </a:rPr>
              <a:t>/</a:t>
            </a:r>
            <a:endParaRPr lang="it-IT" i="1" dirty="0" smtClean="0"/>
          </a:p>
          <a:p>
            <a:r>
              <a:rPr lang="it-IT" b="1" i="1" dirty="0" smtClean="0"/>
              <a:t>REPRO</a:t>
            </a:r>
          </a:p>
          <a:p>
            <a:r>
              <a:rPr lang="it-IT" i="1" dirty="0">
                <a:hlinkClick r:id="rId5"/>
              </a:rPr>
              <a:t>http://www.ibi.vu.nl/programs/reprowww</a:t>
            </a:r>
            <a:r>
              <a:rPr lang="it-IT" i="1" dirty="0" smtClean="0">
                <a:hlinkClick r:id="rId5"/>
              </a:rPr>
              <a:t>/</a:t>
            </a:r>
            <a:r>
              <a:rPr lang="it-IT" i="1" dirty="0" smtClean="0"/>
              <a:t> </a:t>
            </a:r>
          </a:p>
          <a:p>
            <a:r>
              <a:rPr lang="it-IT" dirty="0" smtClean="0"/>
              <a:t>In alcuni casi applicabili anche a DNA</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 riconoscimento di </a:t>
            </a:r>
            <a:r>
              <a:rPr lang="it-IT" dirty="0" err="1" smtClean="0"/>
              <a:t>repeats</a:t>
            </a:r>
            <a:endParaRPr lang="en-US" dirty="0"/>
          </a:p>
        </p:txBody>
      </p:sp>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944" y="4395211"/>
            <a:ext cx="5522776" cy="1913202"/>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6766" y="2002447"/>
            <a:ext cx="3074114" cy="2317306"/>
          </a:xfrm>
          <a:prstGeom prst="rect">
            <a:avLst/>
          </a:prstGeom>
        </p:spPr>
      </p:pic>
    </p:spTree>
    <p:extLst>
      <p:ext uri="{BB962C8B-B14F-4D97-AF65-F5344CB8AC3E}">
        <p14:creationId xmlns:p14="http://schemas.microsoft.com/office/powerpoint/2010/main" val="26699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a:t>
            </a:r>
            <a:r>
              <a:rPr lang="it-IT" dirty="0" err="1" smtClean="0"/>
              <a:t>discovery</a:t>
            </a:r>
            <a:r>
              <a:rPr lang="it-IT" dirty="0" smtClean="0"/>
              <a:t> – esempio - MEME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r>
              <a:rPr lang="it-IT" dirty="0" smtClean="0"/>
              <a:t>«</a:t>
            </a:r>
            <a:r>
              <a:rPr lang="it-IT" b="1" dirty="0" smtClean="0"/>
              <a:t>The MEME suite</a:t>
            </a:r>
            <a:r>
              <a:rPr lang="it-IT" dirty="0" smtClean="0"/>
              <a:t>», accessibile online, racchiude una serie di </a:t>
            </a:r>
            <a:r>
              <a:rPr lang="it-IT" dirty="0" err="1" smtClean="0"/>
              <a:t>tools</a:t>
            </a:r>
            <a:r>
              <a:rPr lang="it-IT" dirty="0" smtClean="0"/>
              <a:t> utili per studiare la presenza di motivi in un subset di sequenze nucleotidiche o proteiche</a:t>
            </a:r>
          </a:p>
          <a:p>
            <a:r>
              <a:rPr lang="it-IT" dirty="0">
                <a:hlinkClick r:id="rId2"/>
              </a:rPr>
              <a:t>http://</a:t>
            </a:r>
            <a:r>
              <a:rPr lang="it-IT" dirty="0" smtClean="0">
                <a:hlinkClick r:id="rId2"/>
              </a:rPr>
              <a:t>meme-suite.org/tools/meme</a:t>
            </a:r>
            <a:endParaRPr lang="it-IT" dirty="0" smtClean="0"/>
          </a:p>
          <a:p>
            <a:r>
              <a:rPr lang="it-IT" dirty="0" smtClean="0"/>
              <a:t>MEME è un acronimo per Multiple </a:t>
            </a:r>
            <a:r>
              <a:rPr lang="it-IT" dirty="0" err="1" smtClean="0"/>
              <a:t>Em</a:t>
            </a:r>
            <a:r>
              <a:rPr lang="it-IT" dirty="0" smtClean="0"/>
              <a:t> for Model </a:t>
            </a:r>
            <a:r>
              <a:rPr lang="it-IT" dirty="0" err="1" smtClean="0"/>
              <a:t>Elicitation</a:t>
            </a:r>
            <a:r>
              <a:rPr lang="it-IT" dirty="0" smtClean="0"/>
              <a:t> ed è uno dei vari </a:t>
            </a:r>
            <a:r>
              <a:rPr lang="it-IT" dirty="0" err="1" smtClean="0"/>
              <a:t>tools</a:t>
            </a:r>
            <a:r>
              <a:rPr lang="it-IT" dirty="0" smtClean="0"/>
              <a:t> inclusi nella MEME suite (a cui da il nome)</a:t>
            </a:r>
          </a:p>
          <a:p>
            <a:r>
              <a:rPr lang="it-IT" dirty="0" smtClean="0"/>
              <a:t>E’ uno strumento per pattern </a:t>
            </a:r>
            <a:r>
              <a:rPr lang="it-IT" dirty="0" err="1" smtClean="0"/>
              <a:t>discovery</a:t>
            </a:r>
            <a:endParaRPr lang="it-IT" dirty="0" smtClean="0"/>
          </a:p>
          <a:p>
            <a:r>
              <a:rPr lang="it-IT" dirty="0" smtClean="0"/>
              <a:t>«</a:t>
            </a:r>
            <a:r>
              <a:rPr lang="en-US" dirty="0"/>
              <a:t>MEME discovers </a:t>
            </a:r>
            <a:r>
              <a:rPr lang="en-US" b="1" dirty="0"/>
              <a:t>novel, </a:t>
            </a:r>
            <a:r>
              <a:rPr lang="en-US" b="1" dirty="0" err="1"/>
              <a:t>ungapped</a:t>
            </a:r>
            <a:r>
              <a:rPr lang="en-US" b="1" dirty="0"/>
              <a:t> motifs </a:t>
            </a:r>
            <a:r>
              <a:rPr lang="en-US" dirty="0"/>
              <a:t>(recurring, fixed-length patterns) in your sequences (sample output from sequences). MEME splits variable-length patterns into two or more separate motifs</a:t>
            </a:r>
            <a:r>
              <a:rPr lang="en-US" dirty="0" smtClean="0"/>
              <a:t>.”</a:t>
            </a:r>
            <a:endParaRPr lang="it-IT" dirty="0"/>
          </a:p>
        </p:txBody>
      </p:sp>
      <p:pic>
        <p:nvPicPr>
          <p:cNvPr id="1026" name="Picture 2" descr="Web Tools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95" y="1500764"/>
            <a:ext cx="5249668" cy="219518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496" y="4176473"/>
            <a:ext cx="5249668" cy="2001728"/>
          </a:xfrm>
          <a:prstGeom prst="rect">
            <a:avLst/>
          </a:prstGeom>
        </p:spPr>
      </p:pic>
    </p:spTree>
    <p:extLst>
      <p:ext uri="{BB962C8B-B14F-4D97-AF65-F5344CB8AC3E}">
        <p14:creationId xmlns:p14="http://schemas.microsoft.com/office/powerpoint/2010/main" val="15760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04597"/>
            <a:ext cx="9509760" cy="683306"/>
          </a:xfrm>
        </p:spPr>
        <p:txBody>
          <a:bodyPr/>
          <a:lstStyle/>
          <a:p>
            <a:r>
              <a:rPr lang="it-IT" dirty="0" smtClean="0"/>
              <a:t>Pattern </a:t>
            </a:r>
            <a:r>
              <a:rPr lang="it-IT" dirty="0" err="1" smtClean="0"/>
              <a:t>discovery</a:t>
            </a:r>
            <a:r>
              <a:rPr lang="it-IT" dirty="0" smtClean="0"/>
              <a:t> – esempio - MEME</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56" y="1122218"/>
            <a:ext cx="6046066" cy="4958803"/>
          </a:xfrm>
        </p:spPr>
      </p:pic>
      <p:sp>
        <p:nvSpPr>
          <p:cNvPr id="7" name="CasellaDiTesto 6"/>
          <p:cNvSpPr txBox="1"/>
          <p:nvPr/>
        </p:nvSpPr>
        <p:spPr>
          <a:xfrm>
            <a:off x="6772020" y="1060293"/>
            <a:ext cx="4957523" cy="3693319"/>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Lo posso utilizzare quando ho un gruppo di sequenze che presuppongo possano essere ad esempio </a:t>
            </a:r>
            <a:r>
              <a:rPr lang="it-IT" dirty="0" err="1" smtClean="0"/>
              <a:t>coregolate</a:t>
            </a:r>
            <a:r>
              <a:rPr lang="it-IT" dirty="0" smtClean="0"/>
              <a:t> (sotto il controllo dello stesso promotore o regolate dallo stesso fattore di trascrizione), ma non conosco la sequenza </a:t>
            </a:r>
            <a:r>
              <a:rPr lang="it-IT" i="1" dirty="0" err="1" smtClean="0"/>
              <a:t>consensus</a:t>
            </a:r>
            <a:r>
              <a:rPr lang="it-IT" dirty="0" smtClean="0"/>
              <a:t> dello stesso</a:t>
            </a:r>
          </a:p>
          <a:p>
            <a:pPr marL="285750" indent="-285750">
              <a:buFont typeface="Arial" panose="020B0604020202020204" pitchFamily="34" charset="0"/>
              <a:buChar char="•"/>
            </a:pPr>
            <a:r>
              <a:rPr lang="it-IT" dirty="0" smtClean="0"/>
              <a:t>Possono essere identificati più motivi, anche di lunghezza diversa e sono tollerate alcune variazioni</a:t>
            </a:r>
          </a:p>
          <a:p>
            <a:pPr marL="285750" indent="-285750">
              <a:buFont typeface="Arial" panose="020B0604020202020204" pitchFamily="34" charset="0"/>
              <a:buChar char="•"/>
            </a:pPr>
            <a:r>
              <a:rPr lang="it-IT" dirty="0" smtClean="0"/>
              <a:t>I risultati vengono riportati come sequenze </a:t>
            </a:r>
            <a:r>
              <a:rPr lang="it-IT" dirty="0" err="1" smtClean="0"/>
              <a:t>consensus</a:t>
            </a:r>
            <a:r>
              <a:rPr lang="it-IT" dirty="0" smtClean="0"/>
              <a:t> (loghi) associati a p-</a:t>
            </a:r>
            <a:r>
              <a:rPr lang="it-IT" dirty="0" err="1" smtClean="0"/>
              <a:t>value</a:t>
            </a:r>
            <a:endParaRPr lang="en-US" dirty="0"/>
          </a:p>
        </p:txBody>
      </p:sp>
      <p:pic>
        <p:nvPicPr>
          <p:cNvPr id="5" name="Picture 3"/>
          <p:cNvPicPr>
            <a:picLocks noChangeAspect="1"/>
          </p:cNvPicPr>
          <p:nvPr/>
        </p:nvPicPr>
        <p:blipFill rotWithShape="1">
          <a:blip r:embed="rId3"/>
          <a:srcRect b="39771"/>
          <a:stretch/>
        </p:blipFill>
        <p:spPr>
          <a:xfrm>
            <a:off x="7447959" y="4926003"/>
            <a:ext cx="3605646" cy="1543901"/>
          </a:xfrm>
          <a:prstGeom prst="rect">
            <a:avLst/>
          </a:prstGeom>
        </p:spPr>
      </p:pic>
    </p:spTree>
    <p:extLst>
      <p:ext uri="{BB962C8B-B14F-4D97-AF65-F5344CB8AC3E}">
        <p14:creationId xmlns:p14="http://schemas.microsoft.com/office/powerpoint/2010/main" val="36995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r>
              <a:rPr lang="it-IT" dirty="0" smtClean="0"/>
              <a:t>La matrice PSSM, ovvero il </a:t>
            </a:r>
            <a:r>
              <a:rPr lang="it-IT" b="1" u="sng" dirty="0" smtClean="0"/>
              <a:t>profilo</a:t>
            </a:r>
            <a:r>
              <a:rPr lang="it-IT" dirty="0" smtClean="0"/>
              <a:t> così generato viene utilizzato per ricalcolare gli score di allineamento in sostituzione alla classica matrice PAM o BLOSUM utilizzata nella prima iterazione dell’analisi</a:t>
            </a:r>
          </a:p>
          <a:p>
            <a:r>
              <a:rPr lang="it-IT" dirty="0" smtClean="0"/>
              <a:t>Otterrò quindi dei nuovi risultati, il cui e-value sarà ottimizzato sulla base del profilo generato nel corso di questa seconda iterazione (tendenzialmente l’e-value di sequenze che ben corrispondono al profilo tenderà ad </a:t>
            </a:r>
            <a:r>
              <a:rPr lang="it-IT" b="1" u="sng" dirty="0" smtClean="0"/>
              <a:t>abbassarsi</a:t>
            </a:r>
            <a:r>
              <a:rPr lang="it-IT" dirty="0" smtClean="0"/>
              <a:t> sensibilmente)</a:t>
            </a:r>
          </a:p>
          <a:p>
            <a:r>
              <a:rPr lang="it-IT" b="1" u="sng" dirty="0" smtClean="0"/>
              <a:t>Il processo può essere reiterato n volte</a:t>
            </a:r>
            <a:r>
              <a:rPr lang="it-IT" dirty="0" smtClean="0"/>
              <a:t>, facendo ricalcolare di volta in volta il profilo in seguito all’inserimento di nuove sequenze nel MSA</a:t>
            </a:r>
          </a:p>
          <a:p>
            <a:r>
              <a:rPr lang="it-IT" dirty="0" smtClean="0"/>
              <a:t>Naturalmente il processo ad un certo punto dovrà essere interrotto, ma questo deriva dell’esperienza dell’utilizzatore e dalla sua conoscenza delle relazioni evolutive (filogenetiche) tra le proteine</a:t>
            </a:r>
            <a:endParaRPr lang="it-IT" dirty="0"/>
          </a:p>
        </p:txBody>
      </p:sp>
    </p:spTree>
    <p:extLst>
      <p:ext uri="{BB962C8B-B14F-4D97-AF65-F5344CB8AC3E}">
        <p14:creationId xmlns:p14="http://schemas.microsoft.com/office/powerpoint/2010/main" val="11069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smtClean="0"/>
              <a:t>Profili e similarità strutturale</a:t>
            </a:r>
            <a:endParaRPr lang="it-IT" dirty="0"/>
          </a:p>
        </p:txBody>
      </p:sp>
      <p:sp>
        <p:nvSpPr>
          <p:cNvPr id="6" name="Content Placeholder 5"/>
          <p:cNvSpPr>
            <a:spLocks noGrp="1"/>
          </p:cNvSpPr>
          <p:nvPr>
            <p:ph idx="1"/>
          </p:nvPr>
        </p:nvSpPr>
        <p:spPr>
          <a:xfrm>
            <a:off x="1341120" y="1288889"/>
            <a:ext cx="9509760" cy="4343400"/>
          </a:xfrm>
        </p:spPr>
        <p:txBody>
          <a:bodyPr/>
          <a:lstStyle/>
          <a:p>
            <a:r>
              <a:rPr lang="it-IT" dirty="0" smtClean="0"/>
              <a:t>L’utilizzo di profili può mettere in luce </a:t>
            </a:r>
            <a:r>
              <a:rPr lang="it-IT" b="1" u="sng" dirty="0" smtClean="0"/>
              <a:t>similarità strutturale </a:t>
            </a:r>
            <a:r>
              <a:rPr lang="it-IT" dirty="0" smtClean="0"/>
              <a:t>anche nei casi in cui la similarità di sequenza primaria sia troppo bassa per essere rilevata con un semplice BLASTp</a:t>
            </a:r>
          </a:p>
          <a:p>
            <a:r>
              <a:rPr lang="it-IT" dirty="0" smtClean="0"/>
              <a:t>Alcuni amino acidi «chiave» hanno posizioni estremamente conservate</a:t>
            </a:r>
            <a:endParaRPr lang="it-IT" dirty="0"/>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2840863"/>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5142519" cy="5345709"/>
          </a:xfrm>
        </p:spPr>
        <p:txBody>
          <a:bodyPr>
            <a:normAutofit/>
          </a:bodyPr>
          <a:lstStyle/>
          <a:p>
            <a:pPr>
              <a:buFont typeface="Wingdings" panose="05000000000000000000" pitchFamily="2" charset="2"/>
              <a:buChar char="ü"/>
            </a:pPr>
            <a:r>
              <a:rPr lang="it-IT" dirty="0" smtClean="0"/>
              <a:t>Una proteina puà essere anche considerata come una serie di </a:t>
            </a:r>
            <a:r>
              <a:rPr lang="it-IT" b="1" u="sng" dirty="0" smtClean="0"/>
              <a:t>domini</a:t>
            </a:r>
          </a:p>
          <a:p>
            <a:pPr>
              <a:buFont typeface="Wingdings" panose="05000000000000000000" pitchFamily="2" charset="2"/>
              <a:buChar char="ü"/>
            </a:pPr>
            <a:r>
              <a:rPr lang="it-IT" b="1" u="sng" dirty="0" smtClean="0"/>
              <a:t>Questi possono avere una determinata funzione e di conseguenza una determinata struttura</a:t>
            </a:r>
          </a:p>
          <a:p>
            <a:pPr>
              <a:buFont typeface="Wingdings" panose="05000000000000000000" pitchFamily="2" charset="2"/>
              <a:buChar char="ü"/>
            </a:pPr>
            <a:r>
              <a:rPr lang="it-IT" dirty="0" smtClean="0"/>
              <a:t>Questi moduli strutturali/funzionali possono anche essere </a:t>
            </a:r>
            <a:r>
              <a:rPr lang="it-IT" b="1" u="sng" dirty="0" smtClean="0"/>
              <a:t>ripetuti più volte all’interno di una medesima proteina</a:t>
            </a:r>
          </a:p>
          <a:p>
            <a:pPr>
              <a:buFont typeface="Wingdings" panose="05000000000000000000" pitchFamily="2" charset="2"/>
              <a:buChar char="ü"/>
            </a:pPr>
            <a:r>
              <a:rPr lang="it-IT" dirty="0" smtClean="0"/>
              <a:t>Spesso queste regioni sono collegate da porzioni </a:t>
            </a:r>
            <a:r>
              <a:rPr lang="it-IT" b="1" u="sng" dirty="0" smtClean="0"/>
              <a:t>linker a bassa complessità </a:t>
            </a:r>
            <a:r>
              <a:rPr lang="it-IT" dirty="0" smtClean="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5605</Words>
  <Application>Microsoft Office PowerPoint</Application>
  <PresentationFormat>Widescreen</PresentationFormat>
  <Paragraphs>326</Paragraphs>
  <Slides>62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62</vt:i4>
      </vt:variant>
    </vt:vector>
  </HeadingPairs>
  <TitlesOfParts>
    <vt:vector size="66" baseType="lpstr">
      <vt:lpstr>Arial</vt:lpstr>
      <vt:lpstr>Century Gothic</vt:lpstr>
      <vt:lpstr>Wingdings</vt:lpstr>
      <vt:lpstr>Sheer Green 16x9</vt:lpstr>
      <vt:lpstr>LEZIONE 8 Ricerca di profili e motivi</vt:lpstr>
      <vt:lpstr>ALCUNE DEFINIZIONI FONDAMENTALI</vt:lpstr>
      <vt:lpstr>PSI-BLAST</vt:lpstr>
      <vt:lpstr>PSI-BLAST – step di analisi</vt:lpstr>
      <vt:lpstr>PSI-BLAST – step di analisi</vt:lpstr>
      <vt:lpstr>PSI-BLAST – step di analisi</vt:lpstr>
      <vt:lpstr>PSI-BLAST – step di analisi</vt:lpstr>
      <vt:lpstr>Profili e similarità strutturale</vt:lpstr>
      <vt:lpstr>Presentazione standard di PowerPoint</vt:lpstr>
      <vt:lpstr>Presentazione standard di PowerPoint</vt:lpstr>
      <vt:lpstr>PROFILI – RICERCA DI DOMINI PROTEICI</vt:lpstr>
      <vt:lpstr>Database integrati in InterPro</vt:lpstr>
      <vt:lpstr>Database integrati in InterPro</vt:lpstr>
      <vt:lpstr>Database integrati in InterPro</vt:lpstr>
      <vt:lpstr>Database integrati in InterPro</vt:lpstr>
      <vt:lpstr>Database integrati in InterPro</vt:lpstr>
      <vt:lpstr>Piccola digressione – DELTA BLAST</vt:lpstr>
      <vt:lpstr>Piccola digressione – DELTA BLAST</vt:lpstr>
      <vt:lpstr>Piccola digressione – DELTA BLAST</vt:lpstr>
      <vt:lpstr>Tipico output grafico di InterPro</vt:lpstr>
      <vt:lpstr>Tipico output grafico di InterPro</vt:lpstr>
      <vt:lpstr>Tipico output grafico di InterPro</vt:lpstr>
      <vt:lpstr>Tipico output grafico di InterPro</vt:lpstr>
      <vt:lpstr>Esploriamo una scheda di Interpro</vt:lpstr>
      <vt:lpstr>Esploriamo una scheda di Interpro</vt:lpstr>
      <vt:lpstr>Esploriamo una scheda di Interpro</vt:lpstr>
      <vt:lpstr>Presentazione standard di PowerPoint</vt:lpstr>
      <vt:lpstr>Hidden Markov Models (HMM)</vt:lpstr>
      <vt:lpstr>Hidden Markov Models (HMM)</vt:lpstr>
      <vt:lpstr>Un semplice esempio</vt:lpstr>
      <vt:lpstr>Hidden Markov Models (HMM) in biolgia</vt:lpstr>
      <vt:lpstr>Hidden Markov Models (HMM) in biologia</vt:lpstr>
      <vt:lpstr>Come possono essere applicati gli HMM in biologia computazionale?</vt:lpstr>
      <vt:lpstr>Applicazione – confronto HMM/database</vt:lpstr>
      <vt:lpstr>HMMER ed implementazioni</vt:lpstr>
      <vt:lpstr>Applicazione – pattern e motivi funzionali</vt:lpstr>
      <vt:lpstr>Applicazione – pattern e motivi funzionali</vt:lpstr>
      <vt:lpstr>Applicazione – studio di promotori</vt:lpstr>
      <vt:lpstr>Applicazione – studio di promotori</vt:lpstr>
      <vt:lpstr>Applicazione – studio di promotori</vt:lpstr>
      <vt:lpstr>Database di promotori noti</vt:lpstr>
      <vt:lpstr>Database di promotori noti</vt:lpstr>
      <vt:lpstr>Database di promotori noti</vt:lpstr>
      <vt:lpstr>Pattern discovery in sequenze nucletidiche</vt:lpstr>
      <vt:lpstr>Pattern discovery in sequenze nucletidiche</vt:lpstr>
      <vt:lpstr>Pattern matching vs pattern recognition</vt:lpstr>
      <vt:lpstr>Pattern matching/recognition vs pattern discovery</vt:lpstr>
      <vt:lpstr>Approcci al pattern discovery</vt:lpstr>
      <vt:lpstr>Approcci al pattern discovery</vt:lpstr>
      <vt:lpstr>Approcci al pattern discovery</vt:lpstr>
      <vt:lpstr>Approcci al pattern discovery</vt:lpstr>
      <vt:lpstr>Pattern matching/recognition – esempio: PHI-BLAST</vt:lpstr>
      <vt:lpstr>PHI-BLAST - sintassi</vt:lpstr>
      <vt:lpstr>Pattern recognition – esempio: FIMO</vt:lpstr>
      <vt:lpstr>Pattern matching/recognition in proteine - ELM </vt:lpstr>
      <vt:lpstr>Pattern matching/recognition in proteine - ELM </vt:lpstr>
      <vt:lpstr>Presentazione standard di PowerPoint</vt:lpstr>
      <vt:lpstr>Presentazione standard di PowerPoint</vt:lpstr>
      <vt:lpstr>Pattern discovery – riconoscimento di repeats</vt:lpstr>
      <vt:lpstr>Pattern discovery – riconoscimento di repeats</vt:lpstr>
      <vt:lpstr>Pattern discovery – esempio - MEME</vt:lpstr>
      <vt:lpstr>Pattern discovery – esempio - MEME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2020-04-21T15:17:31Z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