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328" r:id="rId2"/>
    <p:sldId id="327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8"/>
  </p:normalViewPr>
  <p:slideViewPr>
    <p:cSldViewPr snapToGrid="0" snapToObjects="1">
      <p:cViewPr varScale="1">
        <p:scale>
          <a:sx n="75" d="100"/>
          <a:sy n="75" d="100"/>
        </p:scale>
        <p:origin x="20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9B24B-0BD9-684B-AE0F-742B0CD6BFEF}" type="datetimeFigureOut">
              <a:rPr lang="it-IT" smtClean="0"/>
              <a:t>20/04/20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17DA8-028A-DD42-A66C-D9B8017815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650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Come interagiscono tra loro i vari sistemi/contesti?</a:t>
            </a:r>
          </a:p>
          <a:p>
            <a:endParaRPr lang="it-IT" b="1" dirty="0"/>
          </a:p>
          <a:p>
            <a:r>
              <a:rPr lang="it-IT" dirty="0"/>
              <a:t>Prendiamo per esempio un adolescente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126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secondo ordine</a:t>
            </a:r>
            <a:endParaRPr lang="it-IT" dirty="0"/>
          </a:p>
          <a:p>
            <a:r>
              <a:rPr lang="it-IT" dirty="0"/>
              <a:t>Un o più individui è presente in più e diversi microsistemi/</a:t>
            </a:r>
            <a:r>
              <a:rPr lang="it-IT" dirty="0" err="1"/>
              <a:t>setting</a:t>
            </a:r>
            <a:endParaRPr lang="it-IT" dirty="0"/>
          </a:p>
          <a:p>
            <a:r>
              <a:rPr lang="it-IT" dirty="0"/>
              <a:t>Potrebbe costituire un modello per l’apprendimento (e.g., avere più peso nel trasmettere regole)</a:t>
            </a:r>
          </a:p>
          <a:p>
            <a:r>
              <a:rPr lang="it-IT" dirty="0"/>
              <a:t>Per es. Allenatore, ma anche educatore nel ricreatorio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6492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95156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it-IT" dirty="0"/>
              <a:t>Come interagiscono i sistemi/contesti tra loro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99" y="1278172"/>
            <a:ext cx="5999163" cy="494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418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terzo ordine</a:t>
            </a:r>
            <a:endParaRPr lang="it-IT" dirty="0"/>
          </a:p>
          <a:p>
            <a:r>
              <a:rPr lang="it-IT" dirty="0"/>
              <a:t>Più complessi da comprendere</a:t>
            </a:r>
          </a:p>
          <a:p>
            <a:r>
              <a:rPr lang="it-IT" dirty="0"/>
              <a:t>Possono essere identificati con i sistemi di ordine gerarchicamente superiore rispetto alle comunità</a:t>
            </a:r>
          </a:p>
          <a:p>
            <a:r>
              <a:rPr lang="it-IT" dirty="0"/>
              <a:t>Come per esempio insieme delle istituzioni in cui i microsistemi/</a:t>
            </a:r>
            <a:r>
              <a:rPr lang="it-IT" dirty="0" err="1"/>
              <a:t>setting</a:t>
            </a:r>
            <a:r>
              <a:rPr lang="it-IT" dirty="0"/>
              <a:t> sono inseriti</a:t>
            </a:r>
          </a:p>
          <a:p>
            <a:r>
              <a:rPr lang="it-IT" dirty="0"/>
              <a:t>Governo </a:t>
            </a:r>
            <a:r>
              <a:rPr lang="mr-IN" dirty="0"/>
              <a:t>–</a:t>
            </a:r>
            <a:r>
              <a:rPr lang="it-IT" dirty="0"/>
              <a:t> istruzione </a:t>
            </a:r>
            <a:r>
              <a:rPr lang="mr-IN" dirty="0"/>
              <a:t>–</a:t>
            </a:r>
            <a:r>
              <a:rPr lang="it-IT" dirty="0"/>
              <a:t>scuola--adolescente</a:t>
            </a:r>
          </a:p>
          <a:p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146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5 PRINCIPI DI LEVINE</a:t>
            </a:r>
          </a:p>
          <a:p>
            <a:r>
              <a:rPr lang="it-IT" dirty="0"/>
              <a:t>Sono principi pratici</a:t>
            </a:r>
          </a:p>
          <a:p>
            <a:r>
              <a:rPr lang="it-IT" dirty="0"/>
              <a:t>Riassumono gli spetti più importanti di ciò che abbiamo visto sino a qui</a:t>
            </a:r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751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1 Un problema sorge in un </a:t>
            </a:r>
            <a:r>
              <a:rPr lang="it-IT" b="1" dirty="0" err="1"/>
              <a:t>setting</a:t>
            </a:r>
            <a:r>
              <a:rPr lang="it-IT" b="1" dirty="0"/>
              <a:t> o in una situazione</a:t>
            </a:r>
          </a:p>
          <a:p>
            <a:r>
              <a:rPr lang="it-IT" dirty="0"/>
              <a:t>I fattori situazionali innescano, producono, mantengono, esacerbano il problema</a:t>
            </a:r>
          </a:p>
          <a:p>
            <a:r>
              <a:rPr lang="it-IT" dirty="0"/>
              <a:t>Andare oltre l’analisi dei fattori individuali, ma conoscere le caratteristiche del </a:t>
            </a:r>
            <a:r>
              <a:rPr lang="it-IT" dirty="0" err="1"/>
              <a:t>setting</a:t>
            </a:r>
            <a:endParaRPr lang="it-IT" dirty="0"/>
          </a:p>
          <a:p>
            <a:r>
              <a:rPr lang="it-IT" dirty="0"/>
              <a:t>Soprattutto valutare l’adattamento dell’individuo al </a:t>
            </a:r>
            <a:r>
              <a:rPr lang="it-IT" dirty="0" err="1"/>
              <a:t>setting</a:t>
            </a:r>
            <a:r>
              <a:rPr lang="it-IT" dirty="0"/>
              <a:t>, per individuare fattori critici e risorse</a:t>
            </a:r>
          </a:p>
          <a:p>
            <a:r>
              <a:rPr lang="it-IT" dirty="0"/>
              <a:t>Uscire dal laboratorio e andare sul campo</a:t>
            </a:r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415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2 Un problema sorge perché la capacità adattiva del </a:t>
            </a:r>
            <a:r>
              <a:rPr lang="it-IT" b="1" dirty="0" err="1"/>
              <a:t>setting</a:t>
            </a:r>
            <a:r>
              <a:rPr lang="it-IT" b="1" dirty="0"/>
              <a:t> è bloccata</a:t>
            </a:r>
          </a:p>
          <a:p>
            <a:r>
              <a:rPr lang="it-IT" dirty="0"/>
              <a:t>Le capacità adattive delle persone  in un determinato </a:t>
            </a:r>
            <a:r>
              <a:rPr lang="it-IT" dirty="0" err="1"/>
              <a:t>setting</a:t>
            </a:r>
            <a:r>
              <a:rPr lang="it-IT" dirty="0"/>
              <a:t> sono limitate dalla natura del </a:t>
            </a:r>
            <a:r>
              <a:rPr lang="it-IT" dirty="0" err="1"/>
              <a:t>setting</a:t>
            </a:r>
            <a:endParaRPr lang="it-IT" dirty="0"/>
          </a:p>
          <a:p>
            <a:r>
              <a:rPr lang="it-IT" dirty="0"/>
              <a:t>Docenti lamentano bassa produzione scientifica </a:t>
            </a:r>
            <a:r>
              <a:rPr lang="mr-IN" dirty="0"/>
              <a:t>–</a:t>
            </a:r>
            <a:r>
              <a:rPr lang="it-IT" dirty="0"/>
              <a:t> </a:t>
            </a:r>
            <a:r>
              <a:rPr lang="it-IT" dirty="0" err="1"/>
              <a:t>setting</a:t>
            </a:r>
            <a:r>
              <a:rPr lang="it-IT" dirty="0"/>
              <a:t> richiede mansioni di diverso tipo e constante  - non si riesce a cambiare il </a:t>
            </a:r>
            <a:r>
              <a:rPr lang="it-IT" dirty="0" err="1"/>
              <a:t>setting</a:t>
            </a:r>
            <a:r>
              <a:rPr lang="it-IT" dirty="0"/>
              <a:t> perché mancano risorse economiche</a:t>
            </a:r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5113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3 Per essere efficace un aiuto deve essere collocato in maniera strategica rispetto all’insorgere del problema</a:t>
            </a:r>
          </a:p>
          <a:p>
            <a:r>
              <a:rPr lang="it-IT" dirty="0"/>
              <a:t>L’Intervento deve essere svolto nel momento più idoneo</a:t>
            </a:r>
          </a:p>
          <a:p>
            <a:r>
              <a:rPr lang="it-IT" dirty="0"/>
              <a:t>Per es. prevenzione dei rischi connessi alla sessualità deve essere attivata in maniera concomitante e non successiva allo sviluppo del comportamento sessuale</a:t>
            </a:r>
          </a:p>
          <a:p>
            <a:r>
              <a:rPr lang="it-IT" dirty="0"/>
              <a:t>Deve essere coordinata con gli interventi presenti nel </a:t>
            </a:r>
            <a:r>
              <a:rPr lang="it-IT" dirty="0" err="1"/>
              <a:t>setting</a:t>
            </a:r>
            <a:r>
              <a:rPr lang="it-IT" dirty="0"/>
              <a:t> </a:t>
            </a:r>
          </a:p>
          <a:p>
            <a:r>
              <a:rPr lang="it-IT" dirty="0"/>
              <a:t>Deve avere carattere di periodicità non di puntualità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84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4 gli scopi e i valori dell’operatore o del servizio di aiuto devono essere coerenti con gli scopi e i valori del </a:t>
            </a:r>
            <a:r>
              <a:rPr lang="it-IT" b="1" dirty="0" err="1"/>
              <a:t>setting</a:t>
            </a:r>
            <a:endParaRPr lang="it-IT" b="1" dirty="0"/>
          </a:p>
          <a:p>
            <a:endParaRPr lang="it-IT" b="1" dirty="0"/>
          </a:p>
          <a:p>
            <a:r>
              <a:rPr lang="it-IT" dirty="0"/>
              <a:t>E.g., fumo</a:t>
            </a:r>
          </a:p>
          <a:p>
            <a:endParaRPr lang="it-IT" dirty="0"/>
          </a:p>
          <a:p>
            <a:r>
              <a:rPr lang="it-IT" dirty="0"/>
              <a:t>Non vuol dire evitare il confronto né evitare il conflitto!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2558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5 La forma di aiuto deve essere stabilita in modo sistematico, usando le risorse naturali del </a:t>
            </a:r>
            <a:r>
              <a:rPr lang="it-IT" b="1" dirty="0" err="1"/>
              <a:t>setting</a:t>
            </a:r>
            <a:r>
              <a:rPr lang="it-IT" b="1" dirty="0"/>
              <a:t> o mediante l’introduzione di risorse che possono diventare istituzionalizzate come parte del </a:t>
            </a:r>
            <a:r>
              <a:rPr lang="it-IT" b="1" dirty="0" err="1"/>
              <a:t>setting</a:t>
            </a:r>
            <a:endParaRPr lang="it-IT" b="1" dirty="0"/>
          </a:p>
          <a:p>
            <a:r>
              <a:rPr lang="it-IT" dirty="0"/>
              <a:t>Chi può essere una risorsa per la risoluzione di un problema in un determinato </a:t>
            </a:r>
            <a:r>
              <a:rPr lang="it-IT" dirty="0" err="1"/>
              <a:t>setting</a:t>
            </a:r>
            <a:r>
              <a:rPr lang="it-IT" dirty="0"/>
              <a:t>? </a:t>
            </a:r>
          </a:p>
          <a:p>
            <a:r>
              <a:rPr lang="it-IT" dirty="0"/>
              <a:t>Questa risorsa è già presente nel </a:t>
            </a:r>
            <a:r>
              <a:rPr lang="it-IT" dirty="0" err="1"/>
              <a:t>setting</a:t>
            </a:r>
            <a:r>
              <a:rPr lang="it-IT" dirty="0"/>
              <a:t> </a:t>
            </a:r>
          </a:p>
          <a:p>
            <a:r>
              <a:rPr lang="it-IT" dirty="0"/>
              <a:t>Si possono potenziare le competenze e le abilità di questa risorsa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7714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Chi può essere una risorsa per la risoluzione di un problema in un determinato </a:t>
            </a:r>
            <a:r>
              <a:rPr lang="it-IT" dirty="0" err="1"/>
              <a:t>setting</a:t>
            </a:r>
            <a:r>
              <a:rPr lang="it-IT" dirty="0"/>
              <a:t>? </a:t>
            </a:r>
          </a:p>
          <a:p>
            <a:r>
              <a:rPr lang="it-IT" dirty="0"/>
              <a:t>Questa risorsa è già presente nel </a:t>
            </a:r>
            <a:r>
              <a:rPr lang="it-IT" dirty="0" err="1"/>
              <a:t>setting</a:t>
            </a:r>
            <a:r>
              <a:rPr lang="it-IT" dirty="0"/>
              <a:t> </a:t>
            </a:r>
          </a:p>
          <a:p>
            <a:r>
              <a:rPr lang="it-IT" dirty="0"/>
              <a:t>Si possono potenziare le competenze e le abilità di questa risorsa </a:t>
            </a:r>
          </a:p>
          <a:p>
            <a:r>
              <a:rPr lang="it-IT" dirty="0"/>
              <a:t>In modo che possa operare, rispetto a uno specialista esterno, usando spontaneamente la sua rete</a:t>
            </a:r>
          </a:p>
          <a:p>
            <a:r>
              <a:rPr lang="it-IT" dirty="0"/>
              <a:t>‘tesaurizzando’ delle conoscenze che possono arricchire la rete e rimanere nel tempo come patrimonio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78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95156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it-IT" dirty="0"/>
              <a:t>Come interagiscono i sistemi/contesti tra loro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99" y="1278172"/>
            <a:ext cx="5999163" cy="494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862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Insegnante</a:t>
            </a:r>
          </a:p>
          <a:p>
            <a:r>
              <a:rPr lang="it-IT" dirty="0"/>
              <a:t>Intervento sugli insegnanti per </a:t>
            </a:r>
          </a:p>
          <a:p>
            <a:pPr lvl="1"/>
            <a:r>
              <a:rPr lang="it-IT" dirty="0"/>
              <a:t>affinare la capacità di identificare atti di </a:t>
            </a:r>
            <a:r>
              <a:rPr lang="it-IT" dirty="0" err="1"/>
              <a:t>bullissmo</a:t>
            </a:r>
            <a:r>
              <a:rPr lang="it-IT" dirty="0"/>
              <a:t> e  </a:t>
            </a:r>
          </a:p>
          <a:p>
            <a:pPr lvl="1"/>
            <a:r>
              <a:rPr lang="it-IT" dirty="0"/>
              <a:t>Azione di supporto alla vittima</a:t>
            </a:r>
          </a:p>
          <a:p>
            <a:r>
              <a:rPr lang="it-IT" dirty="0"/>
              <a:t>Opera spontaneamente nella classe</a:t>
            </a:r>
          </a:p>
          <a:p>
            <a:r>
              <a:rPr lang="it-IT" dirty="0"/>
              <a:t>‘tesaurizza’ queste conoscenze che possono arricchire la scuola e rimanere nel tempo come patrimonio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5036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Nota:</a:t>
            </a:r>
          </a:p>
          <a:p>
            <a:r>
              <a:rPr lang="it-IT" dirty="0"/>
              <a:t>La parte che segue, verrà introdotta, rivista, ridiscussa successivamente: definizione in progress &amp; acquisizione di competenza in merito</a:t>
            </a:r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9973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 ogni livello di analisi è dunque possibile individuare fattori che promuovono il benessere e che prevengono situazioni di criticità</a:t>
            </a:r>
          </a:p>
          <a:p>
            <a:r>
              <a:rPr lang="it-IT" b="1" dirty="0"/>
              <a:t>Come possiamo procedere?</a:t>
            </a:r>
          </a:p>
          <a:p>
            <a:r>
              <a:rPr lang="it-IT" dirty="0"/>
              <a:t>IMPERATIVO: unire il conoscitivo all’operativo in </a:t>
            </a:r>
            <a:r>
              <a:rPr lang="it-IT" dirty="0" err="1"/>
              <a:t>ps</a:t>
            </a:r>
            <a:r>
              <a:rPr lang="it-IT" dirty="0"/>
              <a:t> comunità.</a:t>
            </a:r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3960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Analisi della letteratura esistente</a:t>
            </a:r>
          </a:p>
          <a:p>
            <a:r>
              <a:rPr lang="it-IT" b="1" dirty="0"/>
              <a:t>Approccio epidemiologico</a:t>
            </a:r>
          </a:p>
          <a:p>
            <a:r>
              <a:rPr lang="it-IT" b="1" dirty="0"/>
              <a:t>Analisi delle ricerche locali già implementate</a:t>
            </a:r>
          </a:p>
          <a:p>
            <a:r>
              <a:rPr lang="it-IT" b="1" dirty="0"/>
              <a:t>Ideazione ed esecuzione di una nuova ricerca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3204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Analisi della letteratura esistente</a:t>
            </a:r>
            <a:r>
              <a:rPr lang="it-IT" dirty="0"/>
              <a:t>:</a:t>
            </a:r>
          </a:p>
          <a:p>
            <a:r>
              <a:rPr lang="it-IT" dirty="0"/>
              <a:t>Permette di identificare le variabili/fattori che nelle varie ricerche sono associate al fenomeno di studio.</a:t>
            </a:r>
          </a:p>
          <a:p>
            <a:r>
              <a:rPr lang="it-IT" dirty="0"/>
              <a:t>Fornisce anche modelli interpretativi del fenomeno in oggetto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1312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Analisi della letteratura esistente</a:t>
            </a:r>
            <a:r>
              <a:rPr lang="it-IT" dirty="0"/>
              <a:t>:</a:t>
            </a:r>
          </a:p>
          <a:p>
            <a:r>
              <a:rPr lang="it-IT" dirty="0"/>
              <a:t>Limite: spesso contesto dipendente</a:t>
            </a:r>
          </a:p>
          <a:p>
            <a:r>
              <a:rPr lang="it-IT" dirty="0"/>
              <a:t>Limite: non sempre corrisponde al fenomeno in oggetto</a:t>
            </a:r>
          </a:p>
          <a:p>
            <a:r>
              <a:rPr lang="it-IT" dirty="0"/>
              <a:t>Vantaggio: le meta-analisi ci permettono di verificare la validità delle relazioni tra le variabili che compongono l’oggetto di analisi e stimare la forza di </a:t>
            </a:r>
            <a:r>
              <a:rPr lang="it-IT" dirty="0" err="1"/>
              <a:t>assoicazione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3317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Analisi della letteratura esistente</a:t>
            </a:r>
            <a:r>
              <a:rPr lang="it-IT" dirty="0"/>
              <a:t>:</a:t>
            </a:r>
          </a:p>
          <a:p>
            <a:r>
              <a:rPr lang="it-IT" dirty="0"/>
              <a:t>Contatto meta-analisi</a:t>
            </a:r>
          </a:p>
          <a:p>
            <a:r>
              <a:rPr lang="it-IT" dirty="0"/>
              <a:t>Contatto spiegazione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5088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Approccio epidemiologico</a:t>
            </a:r>
            <a:r>
              <a:rPr lang="it-IT" dirty="0"/>
              <a:t>:</a:t>
            </a:r>
          </a:p>
          <a:p>
            <a:r>
              <a:rPr lang="it-IT" dirty="0"/>
              <a:t>Permette di raccogliere informazioni sulla distribuzione e prevalenza di un determinato fenomeno all’interno della popolazione</a:t>
            </a:r>
          </a:p>
          <a:p>
            <a:r>
              <a:rPr lang="it-IT" dirty="0"/>
              <a:t>Utile per identificare fasce a rischio o sottogruppi più a rischio</a:t>
            </a:r>
          </a:p>
        </p:txBody>
      </p:sp>
    </p:spTree>
    <p:extLst>
      <p:ext uri="{BB962C8B-B14F-4D97-AF65-F5344CB8AC3E}">
        <p14:creationId xmlns:p14="http://schemas.microsoft.com/office/powerpoint/2010/main" val="2985953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Analisi delle ricerche locali già implementate:</a:t>
            </a:r>
          </a:p>
          <a:p>
            <a:r>
              <a:rPr lang="it-IT" dirty="0"/>
              <a:t>Importante conoscere se altri enti/</a:t>
            </a:r>
            <a:r>
              <a:rPr lang="it-IT" dirty="0" err="1"/>
              <a:t>ogranizzazioni</a:t>
            </a:r>
            <a:r>
              <a:rPr lang="it-IT" dirty="0"/>
              <a:t> sul territorio si sono occupati dello studio di un particolare fenomeno</a:t>
            </a:r>
          </a:p>
          <a:p>
            <a:r>
              <a:rPr lang="it-IT" dirty="0"/>
              <a:t>Al fine di distribuire le risorse, spesso limitate, in maniera razionale e funzionale</a:t>
            </a:r>
          </a:p>
          <a:p>
            <a:r>
              <a:rPr lang="it-IT" dirty="0"/>
              <a:t>Forniscono informazioni utili (su quel specifico contesto) per completare e istruire successive ricerche locali</a:t>
            </a:r>
          </a:p>
        </p:txBody>
      </p:sp>
    </p:spTree>
    <p:extLst>
      <p:ext uri="{BB962C8B-B14F-4D97-AF65-F5344CB8AC3E}">
        <p14:creationId xmlns:p14="http://schemas.microsoft.com/office/powerpoint/2010/main" val="1904575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Ideazione e attuazione di una nuova ricerca:</a:t>
            </a:r>
          </a:p>
          <a:p>
            <a:r>
              <a:rPr lang="it-IT" dirty="0"/>
              <a:t>Permettono di raccogliere informazioni specifiche rispetto a obiettivi determinati che corrispondono agli obiettivi dell’operatore (ricerca azione)</a:t>
            </a:r>
          </a:p>
          <a:p>
            <a:r>
              <a:rPr lang="it-IT" dirty="0"/>
              <a:t>Costosa perché richiede: analisi della letteratura, conoscenza degli strumenti, della pianificazione della ricerca, analisi e interpretazione dei dati. </a:t>
            </a:r>
          </a:p>
        </p:txBody>
      </p:sp>
    </p:spTree>
    <p:extLst>
      <p:ext uri="{BB962C8B-B14F-4D97-AF65-F5344CB8AC3E}">
        <p14:creationId xmlns:p14="http://schemas.microsoft.com/office/powerpoint/2010/main" val="110896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primo ordine</a:t>
            </a:r>
            <a:endParaRPr lang="it-IT" dirty="0"/>
          </a:p>
          <a:p>
            <a:endParaRPr lang="it-IT" dirty="0"/>
          </a:p>
          <a:p>
            <a:r>
              <a:rPr lang="it-IT" dirty="0"/>
              <a:t>Indicano le influenze  dirette dei microsistemi/</a:t>
            </a:r>
            <a:r>
              <a:rPr lang="it-IT" dirty="0" err="1"/>
              <a:t>setting</a:t>
            </a:r>
            <a:r>
              <a:rPr lang="it-IT" dirty="0"/>
              <a:t> in cui l’adolescente è inserito</a:t>
            </a:r>
          </a:p>
          <a:p>
            <a:r>
              <a:rPr lang="it-IT" dirty="0"/>
              <a:t>Essi esercitano un’ influenza sul comportamento dell’individuo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17901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ogni livello di analisi è possibile attuare un intervento, sebbene con strumenti diversi e con livelli di difficoltà/costo differente</a:t>
            </a:r>
          </a:p>
          <a:p>
            <a:endParaRPr lang="it-IT" dirty="0"/>
          </a:p>
          <a:p>
            <a:r>
              <a:rPr lang="it-IT" dirty="0"/>
              <a:t>Per esempio, si può agire su fattori individuali ma anche sul livello di sostegno sociale, sulle condizioni economiche in cui le persone vivono</a:t>
            </a:r>
          </a:p>
        </p:txBody>
      </p:sp>
    </p:spTree>
    <p:extLst>
      <p:ext uri="{BB962C8B-B14F-4D97-AF65-F5344CB8AC3E}">
        <p14:creationId xmlns:p14="http://schemas.microsoft.com/office/powerpoint/2010/main" val="4597268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agisco un cambiamento a livello sociale (senza agire anche a livello individuale), il cambiamento è solo potenziale perché non ha (ancora) sortito modifiche a livello individuale</a:t>
            </a:r>
          </a:p>
          <a:p>
            <a:endParaRPr lang="it-IT" dirty="0"/>
          </a:p>
          <a:p>
            <a:r>
              <a:rPr lang="it-IT" dirty="0"/>
              <a:t>Sono presenti le condizioni perché il cambiamento avvenga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3551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agisco a livello individuale, modifico il fenomeno nell’individuo ma se le condizioni sociali rimangono stabili</a:t>
            </a:r>
          </a:p>
          <a:p>
            <a:r>
              <a:rPr lang="it-IT" dirty="0"/>
              <a:t>ossia sono le medesime che hanno permesso al fenomeno di emergere e che hanno mantenuto il fenomeno</a:t>
            </a:r>
          </a:p>
          <a:p>
            <a:r>
              <a:rPr lang="it-IT" dirty="0"/>
              <a:t>si rischia che il cambiamento effettuato svanisca nel tempo come risposta adattiva dell’individuo all’ambiente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62482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 FINE dell’analisi e intervento (introduttivo)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Cambiamenti che permettono di agire (sebbene più costosi) su entrambi i sistemi e sulla loro relazione permettono di acquisire maggiore successo</a:t>
            </a:r>
          </a:p>
          <a:p>
            <a:endParaRPr lang="it-IT" dirty="0"/>
          </a:p>
          <a:p>
            <a:r>
              <a:rPr lang="it-IT" dirty="0"/>
              <a:t>Creano contesti di relazione il cui beneficio si estende anche ad individui che ‘verranno’ successivamente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151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primo ordine</a:t>
            </a:r>
            <a:endParaRPr lang="it-IT" dirty="0"/>
          </a:p>
          <a:p>
            <a:endParaRPr lang="it-IT" dirty="0"/>
          </a:p>
          <a:p>
            <a:r>
              <a:rPr lang="it-IT" dirty="0"/>
              <a:t>Secondo il modello dell’apprendimento, l’adolescente apprende stili di vita e comportamenti degli altri attraverso processi di osservazione (apprendimento vicariante) ma anche attraverso sistemi di rinforzi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230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primo ordine</a:t>
            </a:r>
            <a:endParaRPr lang="it-IT" dirty="0"/>
          </a:p>
          <a:p>
            <a:endParaRPr lang="it-IT" dirty="0"/>
          </a:p>
          <a:p>
            <a:r>
              <a:rPr lang="it-IT" dirty="0"/>
              <a:t>Secondo il modello dell’attaccamento, le esperienze dei primi anni di vita costruiscono schemi cognitivi e emotivi che influenzano la maniera in cui l’adolescente entra in contatto e si rapporta con gli ‘altri’ del microsistema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8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primo ordine</a:t>
            </a:r>
            <a:endParaRPr lang="it-IT" dirty="0"/>
          </a:p>
          <a:p>
            <a:endParaRPr lang="it-IT" dirty="0"/>
          </a:p>
          <a:p>
            <a:r>
              <a:rPr lang="it-IT" dirty="0"/>
              <a:t>Secondo il modello dell’influenza sociale, l’adattamento del proprio comportamento a quello degli altri permette di </a:t>
            </a:r>
          </a:p>
          <a:p>
            <a:r>
              <a:rPr lang="it-IT" dirty="0"/>
              <a:t>gestire situazioni di ambiguità (il sociale è ambiguo)</a:t>
            </a:r>
          </a:p>
          <a:p>
            <a:r>
              <a:rPr lang="it-IT" dirty="0"/>
              <a:t>essere riconosciuto come membro di un gruppo (identità, affiliazione)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970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secondo ordine</a:t>
            </a:r>
            <a:endParaRPr lang="it-IT" dirty="0"/>
          </a:p>
          <a:p>
            <a:endParaRPr lang="it-IT" dirty="0"/>
          </a:p>
          <a:p>
            <a:r>
              <a:rPr lang="it-IT" dirty="0"/>
              <a:t>Sono collocati nel </a:t>
            </a:r>
            <a:r>
              <a:rPr lang="it-IT" dirty="0" err="1"/>
              <a:t>mesosistema</a:t>
            </a:r>
            <a:r>
              <a:rPr lang="it-IT" dirty="0"/>
              <a:t>, e fanno riferimento alla relazione tra i vari microsistemi/</a:t>
            </a:r>
            <a:r>
              <a:rPr lang="it-IT" dirty="0" err="1"/>
              <a:t>setting</a:t>
            </a:r>
            <a:r>
              <a:rPr lang="it-IT" dirty="0"/>
              <a:t> in cui la persona è inserita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570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95156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it-IT" dirty="0"/>
              <a:t>Come interagiscono i sistemi/contesti tra loro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99" y="1278172"/>
            <a:ext cx="5999163" cy="494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88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modello dell’analisi e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processi di secondo ordine</a:t>
            </a:r>
            <a:endParaRPr lang="it-IT" dirty="0"/>
          </a:p>
          <a:p>
            <a:r>
              <a:rPr lang="it-IT" dirty="0"/>
              <a:t>Tra i diversi microsistemi/</a:t>
            </a:r>
            <a:r>
              <a:rPr lang="it-IT" dirty="0" err="1"/>
              <a:t>setting</a:t>
            </a:r>
            <a:r>
              <a:rPr lang="it-IT" dirty="0"/>
              <a:t> può esserci un effetto coerenza (EC)</a:t>
            </a:r>
          </a:p>
          <a:p>
            <a:r>
              <a:rPr lang="it-IT" dirty="0"/>
              <a:t>L’EC si attiva quando tra i diversi microsistemi/</a:t>
            </a:r>
            <a:r>
              <a:rPr lang="it-IT" dirty="0" err="1"/>
              <a:t>setting</a:t>
            </a:r>
            <a:r>
              <a:rPr lang="it-IT" dirty="0"/>
              <a:t>  vi è condivisione di intenti, norme e valori</a:t>
            </a:r>
          </a:p>
          <a:p>
            <a:r>
              <a:rPr lang="it-IT" dirty="0"/>
              <a:t>E.g. scuola e famiglia espongono l’adolescente a messaggi educativi comuni 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9356190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1094</TotalTime>
  <Words>1414</Words>
  <Application>Microsoft Macintosh PowerPoint</Application>
  <PresentationFormat>Presentazione su schermo (4:3)</PresentationFormat>
  <Paragraphs>186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7" baseType="lpstr">
      <vt:lpstr>Calibri</vt:lpstr>
      <vt:lpstr>Century Gothic</vt:lpstr>
      <vt:lpstr>Wingdings 2</vt:lpstr>
      <vt:lpstr>Percezione</vt:lpstr>
      <vt:lpstr>Un modello dell’analisi e intervento</vt:lpstr>
      <vt:lpstr>Come interagiscono i sistemi/contesti tra loro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Come interagiscono i sistemi/contesti tra loro</vt:lpstr>
      <vt:lpstr>Un modello dell’analisi e intervento</vt:lpstr>
      <vt:lpstr>Un modello dell’analisi e intervento</vt:lpstr>
      <vt:lpstr>Come interagiscono i sistemi/contesti tra loro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Un modello dell’analisi e intervento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  <vt:lpstr>AL FINE dell’analisi e intervento (introduttivo)</vt:lpstr>
    </vt:vector>
  </TitlesOfParts>
  <Company>Università di Trieste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Metafora ecologica (parte b)</dc:title>
  <dc:creator>Andrea Carnaghi</dc:creator>
  <cp:lastModifiedBy>Microsoft Office User</cp:lastModifiedBy>
  <cp:revision>66</cp:revision>
  <dcterms:created xsi:type="dcterms:W3CDTF">2019-01-22T14:19:25Z</dcterms:created>
  <dcterms:modified xsi:type="dcterms:W3CDTF">2020-04-20T12:39:42Z</dcterms:modified>
</cp:coreProperties>
</file>