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39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56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48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1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23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77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088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3648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146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9186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90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695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1979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152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1132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68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579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5449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6750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968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7667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194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9383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7112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8101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386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5171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295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94416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167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0427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3580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9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40979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29974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4672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5988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564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4605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00915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6658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03411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08515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631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096711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7573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70859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4029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36648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4591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8782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2990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1295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94354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904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58222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5678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94635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13275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64693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38412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395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30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18176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45368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70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45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8844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4624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79211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29839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41091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21077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53966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92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087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971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685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81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5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00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1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98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20/04/2020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05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it-IT" dirty="0" smtClean="0"/>
              <a:t>LA COMUNICAZIONE «DI MASSA»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340768"/>
            <a:ext cx="8856984" cy="5256584"/>
          </a:xfrm>
        </p:spPr>
        <p:txBody>
          <a:bodyPr/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Teoria della </a:t>
            </a:r>
            <a:r>
              <a:rPr lang="it-IT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società di massa – premesse di base</a:t>
            </a:r>
            <a:endParaRPr lang="it-IT" sz="2800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prstClr val="black"/>
                </a:solidFill>
              </a:rPr>
              <a:t>Isolamento psicologico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prstClr val="black"/>
                </a:solidFill>
              </a:rPr>
              <a:t>Relazioni sociali improntate all’impersonalità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prstClr val="black"/>
                </a:solidFill>
              </a:rPr>
              <a:t>Individui liberi da pressioni/obblighi sociali informali e vincolanti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Teoria </a:t>
            </a:r>
            <a:r>
              <a:rPr lang="it-IT" sz="2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psicologica </a:t>
            </a:r>
            <a:r>
              <a:rPr lang="it-IT" sz="2800" dirty="0">
                <a:solidFill>
                  <a:prstClr val="black"/>
                </a:solidFill>
                <a:latin typeface="Comic Sans MS" panose="030F0702030302020204" pitchFamily="66" charset="0"/>
              </a:rPr>
              <a:t>dell’azione (‘20/’30)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prstClr val="black"/>
                </a:solidFill>
              </a:rPr>
              <a:t>Stimolo-risposta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prstClr val="black"/>
                </a:solidFill>
              </a:rPr>
              <a:t>Le cause del comportamento vanno ricercate nella struttura biologica e nell’innatismo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355976" y="64533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52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125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I FASE: TEORIA IPODERMICA o della «manipolazione»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sz="24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i="1" dirty="0" smtClean="0">
                <a:solidFill>
                  <a:prstClr val="black"/>
                </a:solidFill>
              </a:rPr>
              <a:t>Ogni </a:t>
            </a:r>
            <a:r>
              <a:rPr lang="it-IT" i="1" dirty="0">
                <a:solidFill>
                  <a:prstClr val="black"/>
                </a:solidFill>
              </a:rPr>
              <a:t>membro del pubblico di massa è personalmente ‘attaccato’ dal </a:t>
            </a:r>
            <a:r>
              <a:rPr lang="it-IT" i="1" dirty="0" smtClean="0">
                <a:solidFill>
                  <a:prstClr val="black"/>
                </a:solidFill>
              </a:rPr>
              <a:t>messaggio </a:t>
            </a:r>
            <a:r>
              <a:rPr lang="it-IT" dirty="0">
                <a:solidFill>
                  <a:prstClr val="black"/>
                </a:solidFill>
              </a:rPr>
              <a:t>(Wright, 1975)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dirty="0">
                <a:solidFill>
                  <a:prstClr val="black"/>
                </a:solidFill>
              </a:rPr>
              <a:t>Convergenza fra: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it-IT" dirty="0">
                <a:solidFill>
                  <a:prstClr val="black"/>
                </a:solidFill>
              </a:rPr>
              <a:t>Teoria della «società di massa» (pensiero politico conservatore) – ogni </a:t>
            </a:r>
            <a:r>
              <a:rPr lang="it-IT" b="1" dirty="0">
                <a:solidFill>
                  <a:prstClr val="black"/>
                </a:solidFill>
              </a:rPr>
              <a:t>idea semplice </a:t>
            </a:r>
            <a:r>
              <a:rPr lang="it-IT" dirty="0">
                <a:solidFill>
                  <a:prstClr val="black"/>
                </a:solidFill>
              </a:rPr>
              <a:t>è anche la più </a:t>
            </a:r>
            <a:r>
              <a:rPr lang="it-IT" b="1" i="1" dirty="0">
                <a:solidFill>
                  <a:prstClr val="black"/>
                </a:solidFill>
              </a:rPr>
              <a:t>radicale</a:t>
            </a:r>
            <a:r>
              <a:rPr lang="it-IT" b="1" dirty="0">
                <a:solidFill>
                  <a:prstClr val="black"/>
                </a:solidFill>
              </a:rPr>
              <a:t> ed </a:t>
            </a:r>
            <a:r>
              <a:rPr lang="it-IT" b="1" i="1" dirty="0" smtClean="0">
                <a:solidFill>
                  <a:prstClr val="black"/>
                </a:solidFill>
              </a:rPr>
              <a:t>esclusiva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200" b="1" dirty="0" smtClean="0">
                <a:solidFill>
                  <a:prstClr val="black"/>
                </a:solidFill>
              </a:rPr>
              <a:t>La massa: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2200" dirty="0" smtClean="0">
                <a:solidFill>
                  <a:prstClr val="black"/>
                </a:solidFill>
              </a:rPr>
              <a:t>Aggregato </a:t>
            </a:r>
            <a:r>
              <a:rPr lang="it-IT" sz="2200" dirty="0">
                <a:solidFill>
                  <a:prstClr val="black"/>
                </a:solidFill>
              </a:rPr>
              <a:t>omogeneo di individui, uguali anche se provenienti da strati sociali e ambienti diversi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200" dirty="0">
                <a:solidFill>
                  <a:prstClr val="black"/>
                </a:solidFill>
              </a:rPr>
              <a:t>I membri non si conoscono, hanno scarsa possibilità di interazione reciproca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200" dirty="0">
                <a:solidFill>
                  <a:prstClr val="black"/>
                </a:solidFill>
              </a:rPr>
              <a:t>Non ha tradizione, regole di comportamento, leadership e struttura organizzativa (atomizzazione)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200" dirty="0">
                <a:solidFill>
                  <a:prstClr val="black"/>
                </a:solidFill>
              </a:rPr>
              <a:t>Prevede isolamento fisico e normativo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200" dirty="0" smtClean="0">
                <a:solidFill>
                  <a:prstClr val="black"/>
                </a:solidFill>
              </a:rPr>
              <a:t>È </a:t>
            </a:r>
            <a:r>
              <a:rPr lang="it-IT" sz="2200" dirty="0">
                <a:solidFill>
                  <a:prstClr val="black"/>
                </a:solidFill>
              </a:rPr>
              <a:t>il risultato della disgregazione  delle comunità preesistenti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endParaRPr lang="it-IT" sz="2400" i="1" u="sng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it-IT" sz="3100" dirty="0">
                <a:solidFill>
                  <a:prstClr val="black"/>
                </a:solidFill>
              </a:rPr>
              <a:t>Teoria psicologica dell’azione (stimolo-risposta)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q"/>
            </a:pPr>
            <a:r>
              <a:rPr lang="it-IT" sz="3100" dirty="0">
                <a:solidFill>
                  <a:prstClr val="black"/>
                </a:solidFill>
              </a:rPr>
              <a:t> Modello </a:t>
            </a:r>
            <a:r>
              <a:rPr lang="it-IT" sz="3100" dirty="0" smtClean="0">
                <a:solidFill>
                  <a:prstClr val="black"/>
                </a:solidFill>
              </a:rPr>
              <a:t>comunicativo fondato </a:t>
            </a:r>
            <a:r>
              <a:rPr lang="it-IT" sz="3100" dirty="0">
                <a:solidFill>
                  <a:prstClr val="black"/>
                </a:solidFill>
              </a:rPr>
              <a:t>sulla psicologia </a:t>
            </a:r>
            <a:r>
              <a:rPr lang="it-IT" sz="3100" b="1" dirty="0" smtClean="0">
                <a:solidFill>
                  <a:prstClr val="black"/>
                </a:solidFill>
              </a:rPr>
              <a:t>behaviorista/comportamentista</a:t>
            </a:r>
            <a:r>
              <a:rPr lang="it-IT" sz="3100" dirty="0" smtClean="0">
                <a:solidFill>
                  <a:prstClr val="black"/>
                </a:solidFill>
              </a:rPr>
              <a:t> (viene considerato solo quanto è visibile, non importa ciò che accade all’interno del soggetto) </a:t>
            </a:r>
            <a:endParaRPr lang="it-IT" sz="31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2000" y="641268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53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08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prstClr val="black"/>
                </a:solidFill>
              </a:rPr>
              <a:t>IL MODELLO DI </a:t>
            </a:r>
            <a:r>
              <a:rPr lang="it-IT" sz="2800" b="1" dirty="0" smtClean="0">
                <a:solidFill>
                  <a:prstClr val="black"/>
                </a:solidFill>
              </a:rPr>
              <a:t>HAROLD LASSWELL </a:t>
            </a:r>
            <a:r>
              <a:rPr lang="it-IT" sz="2800" dirty="0">
                <a:solidFill>
                  <a:prstClr val="black"/>
                </a:solidFill>
              </a:rPr>
              <a:t>(1948) E IL SUPERAMENTO DELLA TEORIA IPODERMICA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544616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800" b="1" dirty="0" smtClean="0">
                <a:solidFill>
                  <a:prstClr val="black"/>
                </a:solidFill>
              </a:rPr>
              <a:t>Le 5 W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it-IT" sz="2400" dirty="0" smtClean="0">
                <a:solidFill>
                  <a:prstClr val="black"/>
                </a:solidFill>
              </a:rPr>
              <a:t>CHI</a:t>
            </a:r>
            <a:r>
              <a:rPr lang="it-IT" sz="2400" dirty="0">
                <a:solidFill>
                  <a:prstClr val="black"/>
                </a:solidFill>
              </a:rPr>
              <a:t>? </a:t>
            </a:r>
            <a:r>
              <a:rPr lang="it-IT" sz="2400" b="1" dirty="0" smtClean="0">
                <a:solidFill>
                  <a:prstClr val="black"/>
                </a:solidFill>
              </a:rPr>
              <a:t>W</a:t>
            </a:r>
            <a:r>
              <a:rPr lang="it-IT" sz="2400" dirty="0" smtClean="0">
                <a:solidFill>
                  <a:prstClr val="black"/>
                </a:solidFill>
              </a:rPr>
              <a:t>HO - Studio </a:t>
            </a:r>
            <a:r>
              <a:rPr lang="it-IT" sz="2400" dirty="0">
                <a:solidFill>
                  <a:prstClr val="black"/>
                </a:solidFill>
              </a:rPr>
              <a:t>dell’emittente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dirty="0">
                <a:solidFill>
                  <a:prstClr val="black"/>
                </a:solidFill>
              </a:rPr>
              <a:t>Dice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prstClr val="black"/>
                </a:solidFill>
              </a:rPr>
              <a:t>COSA ? </a:t>
            </a:r>
            <a:r>
              <a:rPr lang="it-IT" sz="2400" b="1" dirty="0" smtClean="0">
                <a:solidFill>
                  <a:prstClr val="black"/>
                </a:solidFill>
              </a:rPr>
              <a:t>W</a:t>
            </a:r>
            <a:r>
              <a:rPr lang="it-IT" sz="2400" dirty="0" smtClean="0">
                <a:solidFill>
                  <a:prstClr val="black"/>
                </a:solidFill>
              </a:rPr>
              <a:t>HAT - Analisi </a:t>
            </a:r>
            <a:r>
              <a:rPr lang="it-IT" sz="2400" dirty="0">
                <a:solidFill>
                  <a:prstClr val="black"/>
                </a:solidFill>
              </a:rPr>
              <a:t>e contenuto del messaggio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prstClr val="black"/>
                </a:solidFill>
              </a:rPr>
              <a:t>ATTRAVERSO QUALE CANALE? </a:t>
            </a:r>
            <a:r>
              <a:rPr lang="it-IT" sz="2400" b="1" dirty="0" smtClean="0">
                <a:solidFill>
                  <a:prstClr val="black"/>
                </a:solidFill>
              </a:rPr>
              <a:t>W</a:t>
            </a:r>
            <a:r>
              <a:rPr lang="it-IT" sz="2400" dirty="0" smtClean="0">
                <a:solidFill>
                  <a:prstClr val="black"/>
                </a:solidFill>
              </a:rPr>
              <a:t>HERE - Analisi </a:t>
            </a:r>
            <a:r>
              <a:rPr lang="it-IT" sz="2400" dirty="0">
                <a:solidFill>
                  <a:prstClr val="black"/>
                </a:solidFill>
              </a:rPr>
              <a:t>dei mezzi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prstClr val="black"/>
                </a:solidFill>
              </a:rPr>
              <a:t>A CHI? </a:t>
            </a:r>
            <a:r>
              <a:rPr lang="it-IT" sz="2400" b="1" dirty="0" smtClean="0">
                <a:solidFill>
                  <a:prstClr val="black"/>
                </a:solidFill>
              </a:rPr>
              <a:t>W</a:t>
            </a:r>
            <a:r>
              <a:rPr lang="it-IT" sz="2400" dirty="0" smtClean="0">
                <a:solidFill>
                  <a:prstClr val="black"/>
                </a:solidFill>
              </a:rPr>
              <a:t>HOM - Analisi </a:t>
            </a:r>
            <a:r>
              <a:rPr lang="it-IT" sz="2400" dirty="0">
                <a:solidFill>
                  <a:prstClr val="black"/>
                </a:solidFill>
              </a:rPr>
              <a:t>del pubblico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prstClr val="black"/>
                </a:solidFill>
              </a:rPr>
              <a:t>CON QUALI EFFETTI? </a:t>
            </a:r>
            <a:r>
              <a:rPr lang="it-IT" sz="2400" b="1" dirty="0">
                <a:solidFill>
                  <a:prstClr val="black"/>
                </a:solidFill>
              </a:rPr>
              <a:t>W</a:t>
            </a:r>
            <a:r>
              <a:rPr lang="it-IT" sz="2400" dirty="0">
                <a:solidFill>
                  <a:prstClr val="black"/>
                </a:solidFill>
              </a:rPr>
              <a:t>HAT </a:t>
            </a:r>
            <a:r>
              <a:rPr lang="it-IT" sz="2400" dirty="0" smtClean="0">
                <a:solidFill>
                  <a:prstClr val="black"/>
                </a:solidFill>
              </a:rPr>
              <a:t>EFFECTS - Analisi </a:t>
            </a:r>
            <a:r>
              <a:rPr lang="it-IT" sz="2400" dirty="0">
                <a:solidFill>
                  <a:prstClr val="black"/>
                </a:solidFill>
              </a:rPr>
              <a:t>degli effetti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dirty="0">
                <a:solidFill>
                  <a:prstClr val="black"/>
                </a:solidFill>
              </a:rPr>
              <a:t>Premesse forti:</a:t>
            </a: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it-IT" sz="2400" dirty="0" smtClean="0">
                <a:solidFill>
                  <a:prstClr val="black"/>
                </a:solidFill>
              </a:rPr>
              <a:t> - Processi asimmetrici (emittente e destinatario)</a:t>
            </a:r>
            <a:endParaRPr lang="it-IT" sz="2400" dirty="0">
              <a:solidFill>
                <a:prstClr val="black"/>
              </a:solidFill>
            </a:endParaRP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it-IT" sz="2400" dirty="0" smtClean="0">
                <a:solidFill>
                  <a:prstClr val="black"/>
                </a:solidFill>
              </a:rPr>
              <a:t>- Comunicazione intenzionale e pianificata (campagne elettorali, propagandistiche, pubblicitarie, informativa ecc.)</a:t>
            </a:r>
            <a:endParaRPr lang="it-IT" sz="2400" dirty="0">
              <a:solidFill>
                <a:prstClr val="black"/>
              </a:solidFill>
            </a:endParaRPr>
          </a:p>
          <a:p>
            <a:pPr marL="457200" lvl="0" indent="-457200">
              <a:lnSpc>
                <a:spcPct val="90000"/>
              </a:lnSpc>
              <a:spcBef>
                <a:spcPts val="1000"/>
              </a:spcBef>
              <a:buFont typeface="+mj-lt"/>
              <a:buAutoNum type="alphaLcParenR"/>
            </a:pPr>
            <a:r>
              <a:rPr lang="it-IT" sz="2400" dirty="0" smtClean="0">
                <a:solidFill>
                  <a:prstClr val="black"/>
                </a:solidFill>
              </a:rPr>
              <a:t>- Emittente </a:t>
            </a:r>
            <a:r>
              <a:rPr lang="it-IT" sz="2400" dirty="0">
                <a:solidFill>
                  <a:prstClr val="black"/>
                </a:solidFill>
              </a:rPr>
              <a:t>e destinatario isolati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27984" y="64886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54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840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>
                <a:solidFill>
                  <a:prstClr val="black"/>
                </a:solidFill>
              </a:rPr>
              <a:t>APPROCCIO </a:t>
            </a:r>
            <a:r>
              <a:rPr lang="it-IT" sz="2800" dirty="0" smtClean="0">
                <a:solidFill>
                  <a:prstClr val="black"/>
                </a:solidFill>
              </a:rPr>
              <a:t>EMPIRICO-SPERIMENTALE o</a:t>
            </a:r>
            <a:r>
              <a:rPr lang="it-IT" sz="2800" dirty="0">
                <a:solidFill>
                  <a:prstClr val="black"/>
                </a:solidFill>
              </a:rPr>
              <a:t/>
            </a:r>
            <a:br>
              <a:rPr lang="it-IT" sz="2800" dirty="0">
                <a:solidFill>
                  <a:prstClr val="black"/>
                </a:solidFill>
              </a:rPr>
            </a:br>
            <a:r>
              <a:rPr lang="it-IT" sz="2800" dirty="0" smtClean="0">
                <a:solidFill>
                  <a:prstClr val="black"/>
                </a:solidFill>
              </a:rPr>
              <a:t>della </a:t>
            </a:r>
            <a:r>
              <a:rPr lang="it-IT" sz="2800" dirty="0">
                <a:solidFill>
                  <a:prstClr val="black"/>
                </a:solidFill>
              </a:rPr>
              <a:t>«persuasione»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641379"/>
          </a:xfrm>
        </p:spPr>
        <p:txBody>
          <a:bodyPr>
            <a:normAutofit lnSpcReduction="10000"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 smtClean="0">
                <a:solidFill>
                  <a:prstClr val="black"/>
                </a:solidFill>
              </a:rPr>
              <a:t>Dagli </a:t>
            </a:r>
            <a:r>
              <a:rPr lang="it-IT" sz="2800" dirty="0">
                <a:solidFill>
                  <a:prstClr val="black"/>
                </a:solidFill>
              </a:rPr>
              <a:t>anni ‘40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prstClr val="black"/>
                </a:solidFill>
              </a:rPr>
              <a:t>Metodologia psicologico-sperimentale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prstClr val="black"/>
                </a:solidFill>
              </a:rPr>
              <a:t>Revisione del meccanismo stimolo-risposta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prstClr val="black"/>
                </a:solidFill>
              </a:rPr>
              <a:t>Studio e analisi dei tratti specifici di personalità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2800" dirty="0">
                <a:solidFill>
                  <a:prstClr val="black"/>
                </a:solidFill>
              </a:rPr>
              <a:t>Ricerca sull’organizzazione ottimale del messaggio a scopo persuasivo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endParaRPr lang="it-IT" sz="2800" dirty="0">
              <a:solidFill>
                <a:prstClr val="black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200" dirty="0">
                <a:solidFill>
                  <a:prstClr val="black"/>
                </a:solidFill>
              </a:rPr>
              <a:t>CAUSA/STIMOLO     </a:t>
            </a:r>
            <a:r>
              <a:rPr lang="it-IT" sz="2200" dirty="0" smtClean="0">
                <a:solidFill>
                  <a:prstClr val="black"/>
                </a:solidFill>
              </a:rPr>
              <a:t>       PROCESSI </a:t>
            </a:r>
            <a:r>
              <a:rPr lang="it-IT" sz="2200" dirty="0">
                <a:solidFill>
                  <a:prstClr val="black"/>
                </a:solidFill>
              </a:rPr>
              <a:t>PSICOLOGICI                </a:t>
            </a:r>
            <a:r>
              <a:rPr lang="it-IT" sz="2200" dirty="0" smtClean="0">
                <a:solidFill>
                  <a:prstClr val="black"/>
                </a:solidFill>
              </a:rPr>
              <a:t>EFFETTO/RISPOSTA</a:t>
            </a:r>
            <a:endParaRPr lang="it-IT" sz="2200" dirty="0">
              <a:solidFill>
                <a:prstClr val="black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200" dirty="0">
                <a:solidFill>
                  <a:prstClr val="black"/>
                </a:solidFill>
              </a:rPr>
              <a:t>                                                 </a:t>
            </a:r>
            <a:r>
              <a:rPr lang="it-IT" sz="2200" dirty="0" smtClean="0">
                <a:solidFill>
                  <a:prstClr val="black"/>
                </a:solidFill>
              </a:rPr>
              <a:t>INTERVENIENTI</a:t>
            </a:r>
            <a:endParaRPr lang="it-IT" sz="2200" dirty="0">
              <a:solidFill>
                <a:prstClr val="black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200" dirty="0">
                <a:solidFill>
                  <a:prstClr val="black"/>
                </a:solidFill>
              </a:rPr>
              <a:t>                                                   </a:t>
            </a:r>
            <a:r>
              <a:rPr lang="it-IT" sz="2200" dirty="0" smtClean="0">
                <a:solidFill>
                  <a:prstClr val="black"/>
                </a:solidFill>
              </a:rPr>
              <a:t>(</a:t>
            </a:r>
            <a:r>
              <a:rPr lang="it-IT" sz="2200" dirty="0">
                <a:solidFill>
                  <a:prstClr val="black"/>
                </a:solidFill>
              </a:rPr>
              <a:t>mediazione)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2267744" y="4698766"/>
            <a:ext cx="581134" cy="2423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652801"/>
            <a:ext cx="7254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4481848" y="64886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55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704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it-IT" sz="2400" dirty="0" smtClean="0"/>
              <a:t>CARATTERISTICHE PSICOLOGICHE DEL PUBBLICO, FATTORI LEGATI ALL’EMITTENTE E AL MESSAGGIO (</a:t>
            </a:r>
            <a:r>
              <a:rPr lang="it-IT" sz="2400" dirty="0" err="1" smtClean="0"/>
              <a:t>Wolf</a:t>
            </a:r>
            <a:r>
              <a:rPr lang="it-IT" sz="2400" dirty="0" smtClean="0"/>
              <a:t>, 1985)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96752"/>
            <a:ext cx="9036496" cy="5184576"/>
          </a:xfrm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1. Interesse 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ad acquisire </a:t>
            </a:r>
            <a:r>
              <a:rPr lang="it-IT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informazione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2. Esposizione selettiva:</a:t>
            </a:r>
          </a:p>
          <a:p>
            <a:pPr lvl="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it-IT" sz="2400" dirty="0" smtClean="0">
                <a:solidFill>
                  <a:prstClr val="black"/>
                </a:solidFill>
              </a:rPr>
              <a:t>tendenza </a:t>
            </a:r>
            <a:r>
              <a:rPr lang="it-IT" sz="2400" dirty="0">
                <a:solidFill>
                  <a:prstClr val="black"/>
                </a:solidFill>
              </a:rPr>
              <a:t>ad esporsi all’informazione congeniale alle proprie attitudini evitando messaggi </a:t>
            </a:r>
            <a:r>
              <a:rPr lang="it-IT" sz="2400" dirty="0" smtClean="0">
                <a:solidFill>
                  <a:prstClr val="black"/>
                </a:solidFill>
              </a:rPr>
              <a:t>difformi</a:t>
            </a:r>
            <a:endParaRPr lang="it-IT" sz="24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3. Percezione 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selettiva: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prstClr val="black"/>
                </a:solidFill>
              </a:rPr>
              <a:t>Effetto di assimilazione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prstClr val="black"/>
                </a:solidFill>
              </a:rPr>
              <a:t>Effetto di </a:t>
            </a:r>
            <a:r>
              <a:rPr lang="it-IT" sz="2400" dirty="0" smtClean="0">
                <a:solidFill>
                  <a:prstClr val="black"/>
                </a:solidFill>
              </a:rPr>
              <a:t>contrasto</a:t>
            </a:r>
            <a:endParaRPr lang="it-IT" sz="2400" dirty="0" smtClean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4. Memorizzazione 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selettiva: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prstClr val="black"/>
                </a:solidFill>
              </a:rPr>
              <a:t>Effetto </a:t>
            </a:r>
            <a:r>
              <a:rPr lang="it-IT" sz="2400" dirty="0" err="1">
                <a:solidFill>
                  <a:prstClr val="black"/>
                </a:solidFill>
              </a:rPr>
              <a:t>Bartlett</a:t>
            </a:r>
            <a:endParaRPr lang="it-IT" sz="24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prstClr val="black"/>
                </a:solidFill>
              </a:rPr>
              <a:t>Effetto latente (</a:t>
            </a:r>
            <a:r>
              <a:rPr lang="it-IT" sz="2400" i="1" dirty="0">
                <a:solidFill>
                  <a:prstClr val="black"/>
                </a:solidFill>
              </a:rPr>
              <a:t>sleeper </a:t>
            </a:r>
            <a:r>
              <a:rPr lang="it-IT" sz="2400" i="1" dirty="0" err="1">
                <a:solidFill>
                  <a:prstClr val="black"/>
                </a:solidFill>
              </a:rPr>
              <a:t>effect</a:t>
            </a:r>
            <a:r>
              <a:rPr lang="it-IT" sz="2400" dirty="0" smtClean="0">
                <a:solidFill>
                  <a:prstClr val="black"/>
                </a:solidFill>
              </a:rPr>
              <a:t>)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5.Credibilità del comunicatore</a:t>
            </a:r>
            <a:endParaRPr lang="it-IT" sz="2400" b="1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6.Ordine 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delle argomentazioni</a:t>
            </a:r>
            <a:r>
              <a:rPr lang="it-IT" b="1" dirty="0">
                <a:solidFill>
                  <a:prstClr val="black"/>
                </a:solidFill>
              </a:rPr>
              <a:t>: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prstClr val="black"/>
                </a:solidFill>
              </a:rPr>
              <a:t>Effetto </a:t>
            </a:r>
            <a:r>
              <a:rPr lang="it-IT" sz="2400" i="1" dirty="0" err="1">
                <a:solidFill>
                  <a:prstClr val="black"/>
                </a:solidFill>
              </a:rPr>
              <a:t>primacy</a:t>
            </a:r>
            <a:endParaRPr lang="it-IT" sz="2400" i="1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prstClr val="black"/>
                </a:solidFill>
              </a:rPr>
              <a:t>Effetto </a:t>
            </a:r>
            <a:r>
              <a:rPr lang="it-IT" sz="2400" i="1" dirty="0" err="1">
                <a:solidFill>
                  <a:prstClr val="black"/>
                </a:solidFill>
              </a:rPr>
              <a:t>recency</a:t>
            </a:r>
            <a:endParaRPr lang="it-IT" sz="2400" i="1" dirty="0">
              <a:solidFill>
                <a:prstClr val="black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7.Completezza 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delle argomentazioni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400" b="1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8.Esplicitazione </a:t>
            </a:r>
            <a:r>
              <a:rPr lang="it-IT" sz="2400" b="1" dirty="0">
                <a:solidFill>
                  <a:prstClr val="black"/>
                </a:solidFill>
                <a:latin typeface="Comic Sans MS" panose="030F0702030302020204" pitchFamily="66" charset="0"/>
              </a:rPr>
              <a:t>delle conclusioni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Ø"/>
            </a:pPr>
            <a:endParaRPr lang="it-IT" sz="2400" dirty="0">
              <a:solidFill>
                <a:prstClr val="black"/>
              </a:solidFill>
            </a:endParaRP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44008" y="64533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56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284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>
                <a:solidFill>
                  <a:prstClr val="black"/>
                </a:solidFill>
                <a:latin typeface="+mn-lt"/>
              </a:rPr>
              <a:t>TEORIA DEGLI «EFFETTI LIMITATI»</a:t>
            </a:r>
            <a:br>
              <a:rPr lang="it-IT" sz="3200" dirty="0">
                <a:solidFill>
                  <a:prstClr val="black"/>
                </a:solidFill>
                <a:latin typeface="+mn-lt"/>
              </a:rPr>
            </a:br>
            <a:r>
              <a:rPr lang="it-IT" sz="2400" dirty="0">
                <a:solidFill>
                  <a:prstClr val="black"/>
                </a:solidFill>
                <a:latin typeface="+mn-lt"/>
              </a:rPr>
              <a:t>Approccio sociologico empirico</a:t>
            </a:r>
            <a:endParaRPr lang="it-IT" sz="24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340768"/>
            <a:ext cx="9001000" cy="5400600"/>
          </a:xfrm>
        </p:spPr>
        <p:txBody>
          <a:bodyPr>
            <a:norm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2800" dirty="0">
                <a:solidFill>
                  <a:prstClr val="black"/>
                </a:solidFill>
              </a:rPr>
              <a:t>Connette i processi di comunicazione di massa alle caratteristiche del contesto sociale entro cui si realizzano</a:t>
            </a:r>
          </a:p>
          <a:p>
            <a:pPr marL="0" lvl="0" indent="0">
              <a:spcBef>
                <a:spcPts val="1000"/>
              </a:spcBef>
              <a:buNone/>
            </a:pPr>
            <a:r>
              <a:rPr lang="it-IT" sz="2000" dirty="0">
                <a:solidFill>
                  <a:prstClr val="black"/>
                </a:solidFill>
              </a:rPr>
              <a:t>propaganda/manipolazione          </a:t>
            </a:r>
            <a:r>
              <a:rPr lang="it-IT" sz="2000" dirty="0" smtClean="0">
                <a:solidFill>
                  <a:prstClr val="black"/>
                </a:solidFill>
              </a:rPr>
              <a:t>         persuasione                      influenza mediata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it-IT" sz="1800" b="1" dirty="0" smtClean="0">
                <a:solidFill>
                  <a:prstClr val="black"/>
                </a:solidFill>
              </a:rPr>
              <a:t>Paul </a:t>
            </a:r>
            <a:r>
              <a:rPr lang="it-IT" sz="1800" b="1" dirty="0">
                <a:solidFill>
                  <a:prstClr val="black"/>
                </a:solidFill>
              </a:rPr>
              <a:t>F</a:t>
            </a:r>
            <a:r>
              <a:rPr lang="it-IT" sz="1800" b="1" dirty="0" smtClean="0">
                <a:solidFill>
                  <a:prstClr val="black"/>
                </a:solidFill>
              </a:rPr>
              <a:t>elix </a:t>
            </a:r>
            <a:r>
              <a:rPr lang="it-IT" sz="1800" b="1" dirty="0" err="1" smtClean="0">
                <a:solidFill>
                  <a:prstClr val="black"/>
                </a:solidFill>
              </a:rPr>
              <a:t>Lazarsfeld</a:t>
            </a:r>
            <a:r>
              <a:rPr lang="it-IT" sz="1800" dirty="0" smtClean="0">
                <a:solidFill>
                  <a:prstClr val="black"/>
                </a:solidFill>
              </a:rPr>
              <a:t>: studio </a:t>
            </a:r>
            <a:r>
              <a:rPr lang="it-IT" sz="1800" dirty="0">
                <a:solidFill>
                  <a:prstClr val="black"/>
                </a:solidFill>
              </a:rPr>
              <a:t>condotto nella contea di Erie </a:t>
            </a:r>
            <a:r>
              <a:rPr lang="it-IT" sz="1800" dirty="0" smtClean="0">
                <a:solidFill>
                  <a:prstClr val="black"/>
                </a:solidFill>
              </a:rPr>
              <a:t>nell’Ohio (campagna </a:t>
            </a:r>
            <a:r>
              <a:rPr lang="it-IT" sz="1800" dirty="0">
                <a:solidFill>
                  <a:prstClr val="black"/>
                </a:solidFill>
              </a:rPr>
              <a:t>presidenziale fra </a:t>
            </a:r>
            <a:r>
              <a:rPr lang="it-IT" sz="1800" dirty="0" smtClean="0">
                <a:solidFill>
                  <a:prstClr val="black"/>
                </a:solidFill>
              </a:rPr>
              <a:t>F.D</a:t>
            </a:r>
            <a:r>
              <a:rPr lang="it-IT" sz="1800" dirty="0">
                <a:solidFill>
                  <a:prstClr val="black"/>
                </a:solidFill>
              </a:rPr>
              <a:t>. </a:t>
            </a:r>
            <a:r>
              <a:rPr lang="it-IT" sz="1800" dirty="0" err="1">
                <a:solidFill>
                  <a:prstClr val="black"/>
                </a:solidFill>
              </a:rPr>
              <a:t>Roosvelt</a:t>
            </a:r>
            <a:r>
              <a:rPr lang="it-IT" sz="1800" dirty="0">
                <a:solidFill>
                  <a:prstClr val="black"/>
                </a:solidFill>
              </a:rPr>
              <a:t>, candidato democratico e Wendell </a:t>
            </a:r>
            <a:r>
              <a:rPr lang="it-IT" sz="1800" dirty="0" err="1">
                <a:solidFill>
                  <a:prstClr val="black"/>
                </a:solidFill>
              </a:rPr>
              <a:t>Willkie</a:t>
            </a:r>
            <a:r>
              <a:rPr lang="it-IT" sz="1800" dirty="0">
                <a:solidFill>
                  <a:prstClr val="black"/>
                </a:solidFill>
              </a:rPr>
              <a:t>, candidato repubblicano</a:t>
            </a:r>
            <a:r>
              <a:rPr lang="it-IT" sz="1800" dirty="0" smtClean="0">
                <a:solidFill>
                  <a:prstClr val="black"/>
                </a:solidFill>
              </a:rPr>
              <a:t>)</a:t>
            </a:r>
            <a:endParaRPr lang="it-IT" sz="18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800" dirty="0">
                <a:solidFill>
                  <a:prstClr val="black"/>
                </a:solidFill>
              </a:rPr>
              <a:t>Messaggio mediale sottoposto ad analisi: discorsi elettorali e messaggi politici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800" dirty="0">
                <a:solidFill>
                  <a:prstClr val="black"/>
                </a:solidFill>
              </a:rPr>
              <a:t>Mezzi: quotidiani, settimanali e radio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800" dirty="0">
                <a:solidFill>
                  <a:prstClr val="black"/>
                </a:solidFill>
              </a:rPr>
              <a:t>Tecnica del «panel»: campione di 600 persone intervistate ad intervalli regolari di un mese fra il giugno e il novembre </a:t>
            </a:r>
            <a:r>
              <a:rPr lang="it-IT" sz="1800" dirty="0" smtClean="0">
                <a:solidFill>
                  <a:prstClr val="black"/>
                </a:solidFill>
              </a:rPr>
              <a:t>1940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800" dirty="0" smtClean="0">
                <a:solidFill>
                  <a:prstClr val="black"/>
                </a:solidFill>
              </a:rPr>
              <a:t>Emerge la figura del </a:t>
            </a:r>
            <a:r>
              <a:rPr lang="it-IT" sz="1800" b="1" dirty="0" smtClean="0">
                <a:solidFill>
                  <a:prstClr val="black"/>
                </a:solidFill>
              </a:rPr>
              <a:t>leader d’opinione</a:t>
            </a:r>
            <a:endParaRPr lang="it-IT" sz="1800" b="1" dirty="0">
              <a:solidFill>
                <a:prstClr val="black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sz="2000" dirty="0"/>
          </a:p>
        </p:txBody>
      </p:sp>
      <p:sp>
        <p:nvSpPr>
          <p:cNvPr id="4" name="Freccia a destra 3"/>
          <p:cNvSpPr/>
          <p:nvPr/>
        </p:nvSpPr>
        <p:spPr>
          <a:xfrm>
            <a:off x="3208016" y="2348229"/>
            <a:ext cx="792088" cy="24231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3258" y="2320162"/>
            <a:ext cx="822325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6210" y="4310418"/>
            <a:ext cx="3547790" cy="2580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4499992" y="645333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57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3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FUNZIONI E DISFUNZIONI SOCIALI DEI MEDIA </a:t>
            </a:r>
            <a:br>
              <a:rPr lang="it-IT" sz="3200" dirty="0" smtClean="0"/>
            </a:br>
            <a:r>
              <a:rPr lang="it-IT" sz="3200" dirty="0" smtClean="0"/>
              <a:t>(Denis </a:t>
            </a:r>
            <a:r>
              <a:rPr lang="it-IT" sz="3200" dirty="0" err="1" smtClean="0"/>
              <a:t>McQuail</a:t>
            </a:r>
            <a:r>
              <a:rPr lang="it-IT" sz="3200" dirty="0" smtClean="0"/>
              <a:t>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4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it-IT" sz="1700" b="1" dirty="0" smtClean="0">
                <a:solidFill>
                  <a:prstClr val="black"/>
                </a:solidFill>
              </a:rPr>
              <a:t>Informazione</a:t>
            </a:r>
            <a:r>
              <a:rPr lang="it-IT" sz="1700" dirty="0" smtClean="0">
                <a:solidFill>
                  <a:prstClr val="black"/>
                </a:solidFill>
              </a:rPr>
              <a:t> </a:t>
            </a:r>
            <a:endParaRPr lang="it-IT" sz="1700" dirty="0">
              <a:solidFill>
                <a:prstClr val="black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1700" dirty="0" smtClean="0">
                <a:solidFill>
                  <a:prstClr val="black"/>
                </a:solidFill>
              </a:rPr>
              <a:t>Innovazione</a:t>
            </a:r>
            <a:r>
              <a:rPr lang="it-IT" sz="1700" dirty="0">
                <a:solidFill>
                  <a:prstClr val="black"/>
                </a:solidFill>
              </a:rPr>
              <a:t>, adattamento, progresso, allertare…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b="1" dirty="0">
                <a:solidFill>
                  <a:prstClr val="black"/>
                </a:solidFill>
              </a:rPr>
              <a:t>Correlazione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1700" dirty="0">
                <a:solidFill>
                  <a:prstClr val="black"/>
                </a:solidFill>
              </a:rPr>
              <a:t>Spiegare, interpretare, commentare…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b="1" dirty="0">
                <a:solidFill>
                  <a:prstClr val="black"/>
                </a:solidFill>
              </a:rPr>
              <a:t>Continuità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1700" dirty="0">
                <a:solidFill>
                  <a:prstClr val="black"/>
                </a:solidFill>
              </a:rPr>
              <a:t>Costruire il consenso, funzione eticizzante, legittimazione delle autorità, prestigio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b="1" dirty="0">
                <a:solidFill>
                  <a:prstClr val="black"/>
                </a:solidFill>
              </a:rPr>
              <a:t>Intrattenimento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b="1" dirty="0">
                <a:solidFill>
                  <a:prstClr val="black"/>
                </a:solidFill>
              </a:rPr>
              <a:t>Mobilitazione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1700" dirty="0">
                <a:solidFill>
                  <a:prstClr val="black"/>
                </a:solidFill>
              </a:rPr>
              <a:t>Politica, </a:t>
            </a:r>
            <a:r>
              <a:rPr lang="it-IT" sz="1700" dirty="0" smtClean="0">
                <a:solidFill>
                  <a:prstClr val="black"/>
                </a:solidFill>
              </a:rPr>
              <a:t>guerra, lavoro, iniziative sociali, ecc.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sz="1400" dirty="0">
              <a:solidFill>
                <a:prstClr val="black"/>
              </a:solidFill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it-IT" sz="1700" b="1" dirty="0" smtClean="0">
                <a:solidFill>
                  <a:prstClr val="black"/>
                </a:solidFill>
              </a:rPr>
              <a:t>Disfunzioni – mass-media e Internet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dirty="0" smtClean="0">
                <a:solidFill>
                  <a:prstClr val="black"/>
                </a:solidFill>
              </a:rPr>
              <a:t>Flussi </a:t>
            </a:r>
            <a:r>
              <a:rPr lang="it-IT" sz="1700" dirty="0">
                <a:solidFill>
                  <a:prstClr val="black"/>
                </a:solidFill>
              </a:rPr>
              <a:t>liberi e </a:t>
            </a:r>
            <a:r>
              <a:rPr lang="it-IT" sz="1700" dirty="0" smtClean="0">
                <a:solidFill>
                  <a:prstClr val="black"/>
                </a:solidFill>
              </a:rPr>
              <a:t>circolanti, incontrollati</a:t>
            </a:r>
            <a:endParaRPr lang="it-IT" sz="17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dirty="0">
                <a:solidFill>
                  <a:prstClr val="black"/>
                </a:solidFill>
              </a:rPr>
              <a:t>Ripiegamento sul </a:t>
            </a:r>
            <a:r>
              <a:rPr lang="it-IT" sz="1700" dirty="0" smtClean="0">
                <a:solidFill>
                  <a:prstClr val="black"/>
                </a:solidFill>
              </a:rPr>
              <a:t>privato (esibizione, autoreferenzialità, egocentrismo)</a:t>
            </a:r>
            <a:endParaRPr lang="it-IT" sz="17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dirty="0">
                <a:solidFill>
                  <a:prstClr val="black"/>
                </a:solidFill>
              </a:rPr>
              <a:t>Eccesso di </a:t>
            </a:r>
            <a:r>
              <a:rPr lang="it-IT" sz="1700" dirty="0" smtClean="0">
                <a:solidFill>
                  <a:prstClr val="black"/>
                </a:solidFill>
              </a:rPr>
              <a:t>informazioni (scorrette, parziali, </a:t>
            </a:r>
            <a:r>
              <a:rPr lang="it-IT" sz="1700" b="1" dirty="0" err="1">
                <a:solidFill>
                  <a:prstClr val="black"/>
                </a:solidFill>
              </a:rPr>
              <a:t>f</a:t>
            </a:r>
            <a:r>
              <a:rPr lang="it-IT" sz="1700" b="1" dirty="0" err="1" smtClean="0">
                <a:solidFill>
                  <a:prstClr val="black"/>
                </a:solidFill>
              </a:rPr>
              <a:t>ake</a:t>
            </a:r>
            <a:r>
              <a:rPr lang="it-IT" sz="1700" b="1" dirty="0" smtClean="0">
                <a:solidFill>
                  <a:prstClr val="black"/>
                </a:solidFill>
              </a:rPr>
              <a:t> news</a:t>
            </a:r>
            <a:r>
              <a:rPr lang="it-IT" sz="1700" dirty="0" smtClean="0">
                <a:solidFill>
                  <a:prstClr val="black"/>
                </a:solidFill>
              </a:rPr>
              <a:t>)</a:t>
            </a:r>
            <a:endParaRPr lang="it-IT" sz="1700" dirty="0">
              <a:solidFill>
                <a:prstClr val="black"/>
              </a:solidFill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dirty="0">
                <a:solidFill>
                  <a:prstClr val="black"/>
                </a:solidFill>
              </a:rPr>
              <a:t>Disfunzione narcotizzante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dirty="0">
                <a:solidFill>
                  <a:prstClr val="black"/>
                </a:solidFill>
              </a:rPr>
              <a:t>Critica culturologica-estetica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it-IT" sz="1700" dirty="0">
                <a:solidFill>
                  <a:prstClr val="black"/>
                </a:solidFill>
              </a:rPr>
              <a:t>Conformismo 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it-IT" sz="1400" dirty="0">
              <a:solidFill>
                <a:prstClr val="black"/>
              </a:solidFill>
            </a:endParaRP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27984" y="642533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58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6826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595</Words>
  <Application>Microsoft Office PowerPoint</Application>
  <PresentationFormat>Presentazione su schermo (4:3)</PresentationFormat>
  <Paragraphs>93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7</vt:i4>
      </vt:variant>
      <vt:variant>
        <vt:lpstr>Titoli diapositive</vt:lpstr>
      </vt:variant>
      <vt:variant>
        <vt:i4>7</vt:i4>
      </vt:variant>
    </vt:vector>
  </HeadingPairs>
  <TitlesOfParts>
    <vt:vector size="14" baseType="lpstr">
      <vt:lpstr>1_Tema di Office</vt:lpstr>
      <vt:lpstr>2_Tema di Office</vt:lpstr>
      <vt:lpstr>3_Tema di Office</vt:lpstr>
      <vt:lpstr>4_Tema di Office</vt:lpstr>
      <vt:lpstr>Tema di Office</vt:lpstr>
      <vt:lpstr>5_Tema di Office</vt:lpstr>
      <vt:lpstr>6_Tema di Office</vt:lpstr>
      <vt:lpstr>LA COMUNICAZIONE «DI MASSA»</vt:lpstr>
      <vt:lpstr>I FASE: TEORIA IPODERMICA o della «manipolazione»</vt:lpstr>
      <vt:lpstr>IL MODELLO DI HAROLD LASSWELL (1948) E IL SUPERAMENTO DELLA TEORIA IPODERMICA</vt:lpstr>
      <vt:lpstr>APPROCCIO EMPIRICO-SPERIMENTALE o della «persuasione»</vt:lpstr>
      <vt:lpstr>CARATTERISTICHE PSICOLOGICHE DEL PUBBLICO, FATTORI LEGATI ALL’EMITTENTE E AL MESSAGGIO (Wolf, 1985)</vt:lpstr>
      <vt:lpstr>TEORIA DEGLI «EFFETTI LIMITATI» Approccio sociologico empirico</vt:lpstr>
      <vt:lpstr>FUNZIONI E DISFUNZIONI SOCIALI DEI MEDIA  (Denis McQuail)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COMUNICAZIONE «DI MASSA»</dc:title>
  <dc:creator>Elena</dc:creator>
  <cp:lastModifiedBy>Elena</cp:lastModifiedBy>
  <cp:revision>1</cp:revision>
  <dcterms:created xsi:type="dcterms:W3CDTF">2020-04-20T12:19:43Z</dcterms:created>
  <dcterms:modified xsi:type="dcterms:W3CDTF">2020-04-20T12:33:13Z</dcterms:modified>
</cp:coreProperties>
</file>