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6" r:id="rId3"/>
    <p:sldId id="257" r:id="rId4"/>
    <p:sldId id="260" r:id="rId5"/>
    <p:sldId id="287" r:id="rId6"/>
    <p:sldId id="263" r:id="rId7"/>
    <p:sldId id="266" r:id="rId8"/>
    <p:sldId id="265" r:id="rId9"/>
    <p:sldId id="268" r:id="rId10"/>
    <p:sldId id="262" r:id="rId11"/>
    <p:sldId id="261" r:id="rId12"/>
    <p:sldId id="269" r:id="rId13"/>
    <p:sldId id="288" r:id="rId14"/>
    <p:sldId id="264" r:id="rId15"/>
    <p:sldId id="289" r:id="rId16"/>
    <p:sldId id="273" r:id="rId17"/>
    <p:sldId id="279" r:id="rId18"/>
    <p:sldId id="282" r:id="rId19"/>
    <p:sldId id="290" r:id="rId20"/>
    <p:sldId id="280" r:id="rId21"/>
    <p:sldId id="291" r:id="rId22"/>
    <p:sldId id="270" r:id="rId23"/>
    <p:sldId id="271" r:id="rId24"/>
    <p:sldId id="292" r:id="rId25"/>
    <p:sldId id="272" r:id="rId26"/>
    <p:sldId id="293" r:id="rId27"/>
    <p:sldId id="274" r:id="rId28"/>
    <p:sldId id="277" r:id="rId29"/>
    <p:sldId id="294" r:id="rId30"/>
    <p:sldId id="276" r:id="rId31"/>
    <p:sldId id="278" r:id="rId32"/>
    <p:sldId id="284" r:id="rId33"/>
    <p:sldId id="295" r:id="rId34"/>
    <p:sldId id="296" r:id="rId35"/>
    <p:sldId id="28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094" y="-7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F537-6759-455C-AD72-D095C621377E}" type="datetimeFigureOut">
              <a:rPr lang="en-GB" smtClean="0"/>
              <a:pPr/>
              <a:t>07/03/2014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E375-E689-4CE9-A0A3-3185D332BC5C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F537-6759-455C-AD72-D095C621377E}" type="datetimeFigureOut">
              <a:rPr lang="en-GB" smtClean="0"/>
              <a:pPr/>
              <a:t>07/03/2014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E375-E689-4CE9-A0A3-3185D332BC5C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F537-6759-455C-AD72-D095C621377E}" type="datetimeFigureOut">
              <a:rPr lang="en-GB" smtClean="0"/>
              <a:pPr/>
              <a:t>07/03/2014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E375-E689-4CE9-A0A3-3185D332BC5C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F537-6759-455C-AD72-D095C621377E}" type="datetimeFigureOut">
              <a:rPr lang="en-GB" smtClean="0"/>
              <a:pPr/>
              <a:t>07/03/2014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E375-E689-4CE9-A0A3-3185D332BC5C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F537-6759-455C-AD72-D095C621377E}" type="datetimeFigureOut">
              <a:rPr lang="en-GB" smtClean="0"/>
              <a:pPr/>
              <a:t>07/03/2014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E375-E689-4CE9-A0A3-3185D332BC5C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F537-6759-455C-AD72-D095C621377E}" type="datetimeFigureOut">
              <a:rPr lang="en-GB" smtClean="0"/>
              <a:pPr/>
              <a:t>07/03/2014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E375-E689-4CE9-A0A3-3185D332BC5C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F537-6759-455C-AD72-D095C621377E}" type="datetimeFigureOut">
              <a:rPr lang="en-GB" smtClean="0"/>
              <a:pPr/>
              <a:t>07/03/2014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E375-E689-4CE9-A0A3-3185D332BC5C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F537-6759-455C-AD72-D095C621377E}" type="datetimeFigureOut">
              <a:rPr lang="en-GB" smtClean="0"/>
              <a:pPr/>
              <a:t>07/03/2014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E375-E689-4CE9-A0A3-3185D332BC5C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F537-6759-455C-AD72-D095C621377E}" type="datetimeFigureOut">
              <a:rPr lang="en-GB" smtClean="0"/>
              <a:pPr/>
              <a:t>07/03/2014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E375-E689-4CE9-A0A3-3185D332BC5C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F537-6759-455C-AD72-D095C621377E}" type="datetimeFigureOut">
              <a:rPr lang="en-GB" smtClean="0"/>
              <a:pPr/>
              <a:t>07/03/2014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E375-E689-4CE9-A0A3-3185D332BC5C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F537-6759-455C-AD72-D095C621377E}" type="datetimeFigureOut">
              <a:rPr lang="en-GB" smtClean="0"/>
              <a:pPr/>
              <a:t>07/03/2014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E375-E689-4CE9-A0A3-3185D332BC5C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1F537-6759-455C-AD72-D095C621377E}" type="datetimeFigureOut">
              <a:rPr lang="en-GB" smtClean="0"/>
              <a:pPr/>
              <a:t>07/03/2014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CE375-E689-4CE9-A0A3-3185D332BC5C}" type="slidenum">
              <a:rPr lang="en-GB" smtClean="0"/>
              <a:pPr/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1520" y="188640"/>
            <a:ext cx="8776316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Caro Alberto, queste scritte spariranno in sede di presentazione. Esse sono infatti a tuo </a:t>
            </a:r>
          </a:p>
          <a:p>
            <a:r>
              <a:rPr lang="it-IT" dirty="0" smtClean="0"/>
              <a:t>esclusivo uso e consumo per spiegarti a grandi linee dove si vuole andare a parare e per vedere se sei d’accordo.</a:t>
            </a:r>
          </a:p>
          <a:p>
            <a:r>
              <a:rPr lang="it-IT" dirty="0" smtClean="0"/>
              <a:t>Ovviamente molte cose potrebbero essere una ripetizione di quanto avete già osservato nel precedente articolo e quindi ho cercato, nei limiti di tempo a disposizione e delle mie capacità,  di dare altre informazioni. </a:t>
            </a:r>
          </a:p>
          <a:p>
            <a:r>
              <a:rPr lang="it-IT" dirty="0" smtClean="0"/>
              <a:t>Riguardo la geologia, piuttosto che insistere su quella di campagna (che con il mantello ha spesso poco a che fare) ho preferito considerare le principali strutture attive dal </a:t>
            </a:r>
            <a:r>
              <a:rPr lang="it-IT" dirty="0" err="1" smtClean="0"/>
              <a:t>Mesozoico-recente</a:t>
            </a:r>
            <a:r>
              <a:rPr lang="it-IT" dirty="0" smtClean="0"/>
              <a:t>  e compararle con i dati circa magmatismo </a:t>
            </a:r>
            <a:r>
              <a:rPr lang="it-IT" dirty="0" err="1" smtClean="0"/>
              <a:t>Mesozoico-recente</a:t>
            </a:r>
            <a:r>
              <a:rPr lang="it-IT" dirty="0" smtClean="0"/>
              <a:t> e quanto suggeriscono le onde S sotto l’Africa. </a:t>
            </a:r>
          </a:p>
          <a:p>
            <a:r>
              <a:rPr lang="it-IT" dirty="0" smtClean="0"/>
              <a:t>A mio avviso si notano alcune cose</a:t>
            </a:r>
          </a:p>
          <a:p>
            <a:endParaRPr lang="it-IT" dirty="0" smtClean="0"/>
          </a:p>
          <a:p>
            <a:pPr marL="342900" indent="-342900">
              <a:buAutoNum type="arabicParenR"/>
            </a:pPr>
            <a:r>
              <a:rPr lang="it-IT" dirty="0" smtClean="0"/>
              <a:t>Le strutture estensionali e trascorrenti non sono mutate molto dal Mesozoico a oggi</a:t>
            </a:r>
          </a:p>
          <a:p>
            <a:pPr marL="342900" indent="-342900">
              <a:buFontTx/>
              <a:buAutoNum type="arabicParenR"/>
            </a:pPr>
            <a:r>
              <a:rPr lang="it-IT" dirty="0" smtClean="0"/>
              <a:t>Esiste una buona corrispondenza tra </a:t>
            </a:r>
            <a:r>
              <a:rPr lang="it-IT" dirty="0" err="1" smtClean="0"/>
              <a:t>regionalità</a:t>
            </a:r>
            <a:r>
              <a:rPr lang="it-IT" dirty="0" smtClean="0"/>
              <a:t> delle strutture </a:t>
            </a:r>
            <a:r>
              <a:rPr lang="it-IT" dirty="0" err="1" smtClean="0"/>
              <a:t>tettoni</a:t>
            </a:r>
            <a:r>
              <a:rPr lang="it-IT" dirty="0" smtClean="0"/>
              <a:t> che (mesozoiche e recenti) con quella delle attuali aree a bassa velocità del mantello (ad eccezione forse della zona dell’ </a:t>
            </a:r>
            <a:r>
              <a:rPr lang="it-IT" dirty="0" err="1" smtClean="0"/>
              <a:t>Al-Haruj</a:t>
            </a:r>
            <a:r>
              <a:rPr lang="it-IT" dirty="0" smtClean="0"/>
              <a:t> e </a:t>
            </a:r>
            <a:r>
              <a:rPr lang="it-IT" dirty="0" err="1" smtClean="0"/>
              <a:t>Gharyan</a:t>
            </a:r>
            <a:r>
              <a:rPr lang="it-IT" dirty="0" smtClean="0"/>
              <a:t>)</a:t>
            </a:r>
          </a:p>
          <a:p>
            <a:pPr marL="342900" indent="-342900">
              <a:buAutoNum type="arabicParenR"/>
            </a:pPr>
            <a:r>
              <a:rPr lang="it-IT" dirty="0" smtClean="0"/>
              <a:t>Esiste una ottima corrispondenza tra la </a:t>
            </a:r>
            <a:r>
              <a:rPr lang="it-IT" dirty="0" err="1" smtClean="0"/>
              <a:t>regionalità</a:t>
            </a:r>
            <a:r>
              <a:rPr lang="it-IT" dirty="0" smtClean="0"/>
              <a:t> dei prodotti magmatici recenti e le aree a bassa velocità delle onde S nel mantello superiore </a:t>
            </a:r>
          </a:p>
          <a:p>
            <a:pPr marL="342900" indent="-342900">
              <a:buAutoNum type="arabicParenR"/>
            </a:pPr>
            <a:endParaRPr lang="it-IT" dirty="0" smtClean="0"/>
          </a:p>
          <a:p>
            <a:pPr marL="342900" indent="-342900"/>
            <a:r>
              <a:rPr lang="it-IT" dirty="0" smtClean="0"/>
              <a:t>Questo, a mio avviso, suggerisce una certa gradualità temporale nella risalita del mantello </a:t>
            </a:r>
            <a:r>
              <a:rPr lang="it-IT" dirty="0" err="1" smtClean="0"/>
              <a:t>astenosferico</a:t>
            </a:r>
            <a:r>
              <a:rPr lang="it-IT" dirty="0" smtClean="0"/>
              <a:t>  (almeno un 100 Ma)  che non vedo compatibile con un “finger </a:t>
            </a:r>
            <a:r>
              <a:rPr lang="it-IT" dirty="0" err="1" smtClean="0"/>
              <a:t>plume</a:t>
            </a:r>
            <a:r>
              <a:rPr lang="it-IT" dirty="0" smtClean="0"/>
              <a:t>” .</a:t>
            </a:r>
          </a:p>
          <a:p>
            <a:pPr marL="342900" indent="-342900"/>
            <a:endParaRPr lang="it-IT" dirty="0" smtClean="0"/>
          </a:p>
          <a:p>
            <a:pPr marL="342900" indent="-342900"/>
            <a:r>
              <a:rPr lang="it-IT" dirty="0" smtClean="0"/>
              <a:t>Tu che dici? </a:t>
            </a:r>
          </a:p>
          <a:p>
            <a:pPr marL="342900" indent="-342900">
              <a:buAutoNum type="arabicParenR"/>
            </a:pPr>
            <a:endParaRPr lang="it-IT" dirty="0" smtClean="0"/>
          </a:p>
          <a:p>
            <a:pPr marL="342900" indent="-342900">
              <a:buAutoNum type="arabicParenR"/>
            </a:pPr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 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C:\OLD_C\tesi e tesine\Narduzzi Tesi Libia\foto sez sott\foto per microsonda\LB1\DSCN9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73" y="548680"/>
            <a:ext cx="7728859" cy="5796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7" name="Picture 3" descr="C:\OLD_C\tesi e tesine\Narduzzi Tesi Libia\foto sez sott\foto per microsonda\LB1\DSCN0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848" y="1088136"/>
            <a:ext cx="6242304" cy="4681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 descr="C:\OLD_C\tesi e tesine\Narduzzi Tesi Libia\foto sez sott\foto per microsonda\LB4\DSCN9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8064896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Immagine 3" descr="DSCN0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836712"/>
            <a:ext cx="6242304" cy="4681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9" name="Picture 3" descr="C:\OLD_C\tesi e tesine\Narduzzi Tesi Libia\foto sez sott\foto per microsonda\LB10\DSCN0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5280587" cy="3960440"/>
          </a:xfrm>
          <a:prstGeom prst="rect">
            <a:avLst/>
          </a:prstGeom>
          <a:noFill/>
        </p:spPr>
      </p:pic>
      <p:pic>
        <p:nvPicPr>
          <p:cNvPr id="5" name="Picture 3" descr="C:\OLD_C\tesi e tesine\Narduzzi Tesi Libia\foto sez sott\foto per microsonda\LB4\sp1 c1 mac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212976"/>
            <a:ext cx="4489304" cy="3366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95536" y="908720"/>
            <a:ext cx="83812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Riguardo i vetri, noi abbiamo cercato di non considerare quelli di reazione</a:t>
            </a:r>
          </a:p>
          <a:p>
            <a:r>
              <a:rPr lang="it-IT" dirty="0" smtClean="0"/>
              <a:t>(e anche nelle comparazioni con i vostri sono stati considerati solo i fusi  considerati di </a:t>
            </a:r>
          </a:p>
          <a:p>
            <a:r>
              <a:rPr lang="it-IT" dirty="0" smtClean="0"/>
              <a:t>possibile origine magmatica)</a:t>
            </a:r>
          </a:p>
          <a:p>
            <a:endParaRPr lang="it-IT" dirty="0" smtClean="0"/>
          </a:p>
          <a:p>
            <a:r>
              <a:rPr lang="it-IT" dirty="0" smtClean="0"/>
              <a:t>Rispetto al vostro lavoro quello che appare a me interessante è la presenza di </a:t>
            </a:r>
          </a:p>
          <a:p>
            <a:r>
              <a:rPr lang="it-IT" dirty="0" smtClean="0"/>
              <a:t>fusi che sembra abbiano poco a che fare con i magmi del vulcano. Parlo soprattutto di fusi potassici  e ultrapotassici (gli ultimi sembra di diretta fusione di una flogopite)</a:t>
            </a:r>
          </a:p>
          <a:p>
            <a:endParaRPr lang="it-IT" dirty="0" smtClean="0"/>
          </a:p>
          <a:p>
            <a:r>
              <a:rPr lang="it-IT" dirty="0" smtClean="0"/>
              <a:t>I primi non mostrano  particolari differenze rispetto ai sodici, viceversa gli UK sono</a:t>
            </a:r>
          </a:p>
          <a:p>
            <a:r>
              <a:rPr lang="it-IT" dirty="0" smtClean="0"/>
              <a:t>caratterizzati da   una spiccata anomalia positiva in Pb (non credo sia strumentale) e da un maggior contenuto di  LILE</a:t>
            </a:r>
          </a:p>
          <a:p>
            <a:endParaRPr lang="it-IT" dirty="0" smtClean="0"/>
          </a:p>
          <a:p>
            <a:r>
              <a:rPr lang="it-IT" dirty="0" smtClean="0"/>
              <a:t>Inoltre, </a:t>
            </a:r>
            <a:r>
              <a:rPr lang="it-IT" dirty="0" err="1" smtClean="0"/>
              <a:t>ripetto</a:t>
            </a:r>
            <a:r>
              <a:rPr lang="it-IT" dirty="0" smtClean="0"/>
              <a:t> alle vulcaniti del WAW (</a:t>
            </a:r>
            <a:r>
              <a:rPr lang="it-IT" dirty="0" err="1" smtClean="0"/>
              <a:t>Zr</a:t>
            </a:r>
            <a:r>
              <a:rPr lang="it-IT" dirty="0" smtClean="0"/>
              <a:t>/</a:t>
            </a:r>
            <a:r>
              <a:rPr lang="it-IT" dirty="0" err="1" smtClean="0"/>
              <a:t>Hf</a:t>
            </a:r>
            <a:r>
              <a:rPr lang="it-IT" dirty="0" smtClean="0"/>
              <a:t>  0.9-1.0)  tutti i fusi (potassi ci e sodici) hanno un rapporto </a:t>
            </a:r>
            <a:r>
              <a:rPr lang="it-IT" dirty="0" err="1" smtClean="0"/>
              <a:t>Zr</a:t>
            </a:r>
            <a:r>
              <a:rPr lang="it-IT" dirty="0" smtClean="0"/>
              <a:t>/</a:t>
            </a:r>
            <a:r>
              <a:rPr lang="it-IT" dirty="0" err="1" smtClean="0"/>
              <a:t>Hf</a:t>
            </a:r>
            <a:r>
              <a:rPr lang="it-IT" dirty="0" smtClean="0"/>
              <a:t>  (1.3-1.5). Credo che tale distinzione  non possa essere relazionata ad interazione con  i minerali degli X., ma possa considerarsi come effetto di </a:t>
            </a:r>
            <a:r>
              <a:rPr lang="it-IT" dirty="0" err="1" smtClean="0"/>
              <a:t>di</a:t>
            </a:r>
            <a:r>
              <a:rPr lang="it-IT" dirty="0" smtClean="0"/>
              <a:t> una sorgente leggermente differente rispetto a quella dei magmi WAW.</a:t>
            </a:r>
          </a:p>
          <a:p>
            <a:endParaRPr lang="it-IT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DLR base picci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980728"/>
            <a:ext cx="5628984" cy="370719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1520" y="5301208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R1-R2 </a:t>
            </a:r>
            <a:r>
              <a:rPr lang="it-IT" dirty="0" err="1" smtClean="0"/>
              <a:t>diagram</a:t>
            </a:r>
            <a:r>
              <a:rPr lang="it-IT" dirty="0" smtClean="0"/>
              <a:t>: De La Roche </a:t>
            </a:r>
            <a:r>
              <a:rPr lang="it-IT" dirty="0" err="1" smtClean="0"/>
              <a:t>et</a:t>
            </a:r>
            <a:r>
              <a:rPr lang="it-IT" dirty="0" smtClean="0"/>
              <a:t> al. (1980),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modified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</a:t>
            </a:r>
            <a:r>
              <a:rPr lang="it-IT" dirty="0" err="1" smtClean="0"/>
              <a:t>Bellieni</a:t>
            </a:r>
            <a:r>
              <a:rPr lang="it-IT" dirty="0" smtClean="0"/>
              <a:t> </a:t>
            </a:r>
            <a:r>
              <a:rPr lang="it-IT" dirty="0" err="1" smtClean="0"/>
              <a:t>et</a:t>
            </a:r>
            <a:r>
              <a:rPr lang="it-IT" dirty="0" smtClean="0"/>
              <a:t> al. (1981)</a:t>
            </a:r>
          </a:p>
          <a:p>
            <a:pPr algn="just"/>
            <a:r>
              <a:rPr lang="it-IT" dirty="0" err="1" smtClean="0"/>
              <a:t>Na</a:t>
            </a:r>
            <a:r>
              <a:rPr lang="it-IT" dirty="0" smtClean="0"/>
              <a:t> </a:t>
            </a:r>
            <a:r>
              <a:rPr lang="it-IT" dirty="0" err="1" smtClean="0"/>
              <a:t>Waw</a:t>
            </a:r>
            <a:r>
              <a:rPr lang="it-IT" dirty="0" smtClean="0"/>
              <a:t> </a:t>
            </a:r>
            <a:r>
              <a:rPr lang="it-IT" dirty="0" err="1" smtClean="0"/>
              <a:t>En-Namus</a:t>
            </a:r>
            <a:r>
              <a:rPr lang="it-IT" dirty="0" smtClean="0"/>
              <a:t>: </a:t>
            </a:r>
            <a:r>
              <a:rPr lang="it-IT" dirty="0" err="1" smtClean="0"/>
              <a:t>Galitelli</a:t>
            </a:r>
            <a:r>
              <a:rPr lang="it-IT" dirty="0" smtClean="0"/>
              <a:t> </a:t>
            </a:r>
            <a:r>
              <a:rPr lang="it-IT" dirty="0" err="1" smtClean="0"/>
              <a:t>et</a:t>
            </a:r>
            <a:r>
              <a:rPr lang="it-IT" dirty="0" smtClean="0"/>
              <a:t> al. (1964), </a:t>
            </a:r>
            <a:r>
              <a:rPr lang="it-IT" dirty="0" err="1" smtClean="0"/>
              <a:t>Busrewil</a:t>
            </a:r>
            <a:r>
              <a:rPr lang="it-IT" dirty="0" smtClean="0"/>
              <a:t> &amp; </a:t>
            </a:r>
            <a:r>
              <a:rPr lang="it-IT" dirty="0" err="1" smtClean="0"/>
              <a:t>Wadsworth</a:t>
            </a:r>
            <a:r>
              <a:rPr lang="it-IT" dirty="0" smtClean="0"/>
              <a:t> (1980), </a:t>
            </a:r>
            <a:r>
              <a:rPr lang="it-IT" dirty="0" err="1" smtClean="0"/>
              <a:t>Bardintzeff</a:t>
            </a:r>
            <a:r>
              <a:rPr lang="it-IT" dirty="0" smtClean="0"/>
              <a:t> </a:t>
            </a:r>
            <a:r>
              <a:rPr lang="it-IT" dirty="0" err="1" smtClean="0"/>
              <a:t>et</a:t>
            </a:r>
            <a:r>
              <a:rPr lang="it-IT" dirty="0" smtClean="0"/>
              <a:t> al. (2011) and Miller </a:t>
            </a:r>
            <a:r>
              <a:rPr lang="it-IT" dirty="0" err="1" smtClean="0"/>
              <a:t>et</a:t>
            </a:r>
            <a:r>
              <a:rPr lang="it-IT" dirty="0" smtClean="0"/>
              <a:t> al. (2011)</a:t>
            </a:r>
          </a:p>
          <a:p>
            <a:pPr algn="just"/>
            <a:r>
              <a:rPr lang="it-IT" dirty="0" err="1" smtClean="0"/>
              <a:t>Na-K</a:t>
            </a:r>
            <a:r>
              <a:rPr lang="it-IT" dirty="0" smtClean="0"/>
              <a:t> Miller </a:t>
            </a:r>
            <a:r>
              <a:rPr lang="it-IT" dirty="0" err="1" smtClean="0"/>
              <a:t>glasses</a:t>
            </a:r>
            <a:r>
              <a:rPr lang="it-IT" dirty="0" smtClean="0"/>
              <a:t>: Miller </a:t>
            </a:r>
            <a:r>
              <a:rPr lang="it-IT" dirty="0" err="1" smtClean="0"/>
              <a:t>et</a:t>
            </a:r>
            <a:r>
              <a:rPr lang="it-IT" dirty="0" smtClean="0"/>
              <a:t> al. (2011)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K-Na picci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332656"/>
            <a:ext cx="5400600" cy="534330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51520" y="5661248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Na</a:t>
            </a:r>
            <a:r>
              <a:rPr lang="it-IT" baseline="-25000" dirty="0" smtClean="0"/>
              <a:t>2</a:t>
            </a:r>
            <a:r>
              <a:rPr lang="it-IT" dirty="0" smtClean="0"/>
              <a:t>O vs. K</a:t>
            </a:r>
            <a:r>
              <a:rPr lang="it-IT" baseline="-25000" dirty="0" smtClean="0"/>
              <a:t>2</a:t>
            </a:r>
            <a:r>
              <a:rPr lang="it-IT" dirty="0" smtClean="0"/>
              <a:t>O </a:t>
            </a:r>
            <a:r>
              <a:rPr lang="it-IT" dirty="0" err="1" smtClean="0"/>
              <a:t>diagram</a:t>
            </a:r>
            <a:r>
              <a:rPr lang="it-IT" dirty="0" smtClean="0"/>
              <a:t>: Le </a:t>
            </a:r>
            <a:r>
              <a:rPr lang="it-IT" dirty="0" err="1" smtClean="0"/>
              <a:t>Bas</a:t>
            </a:r>
            <a:r>
              <a:rPr lang="it-IT" dirty="0" smtClean="0"/>
              <a:t> </a:t>
            </a:r>
            <a:r>
              <a:rPr lang="it-IT" dirty="0" err="1" smtClean="0"/>
              <a:t>et</a:t>
            </a:r>
            <a:r>
              <a:rPr lang="it-IT" dirty="0" smtClean="0"/>
              <a:t> al. (1986), </a:t>
            </a:r>
            <a:r>
              <a:rPr lang="it-IT" dirty="0" err="1" smtClean="0"/>
              <a:t>modified</a:t>
            </a:r>
            <a:endParaRPr lang="it-IT" dirty="0" smtClean="0"/>
          </a:p>
          <a:p>
            <a:pPr algn="just"/>
            <a:r>
              <a:rPr lang="it-IT" dirty="0" err="1" smtClean="0"/>
              <a:t>Na</a:t>
            </a:r>
            <a:r>
              <a:rPr lang="it-IT" dirty="0" smtClean="0"/>
              <a:t> </a:t>
            </a:r>
            <a:r>
              <a:rPr lang="it-IT" dirty="0" err="1" smtClean="0"/>
              <a:t>Waw</a:t>
            </a:r>
            <a:r>
              <a:rPr lang="it-IT" dirty="0" smtClean="0"/>
              <a:t> </a:t>
            </a:r>
            <a:r>
              <a:rPr lang="it-IT" dirty="0" err="1" smtClean="0"/>
              <a:t>En-Namus</a:t>
            </a:r>
            <a:r>
              <a:rPr lang="it-IT" dirty="0" smtClean="0"/>
              <a:t>: </a:t>
            </a:r>
            <a:r>
              <a:rPr lang="it-IT" dirty="0" err="1" smtClean="0"/>
              <a:t>Galitelli</a:t>
            </a:r>
            <a:r>
              <a:rPr lang="it-IT" dirty="0" smtClean="0"/>
              <a:t> </a:t>
            </a:r>
            <a:r>
              <a:rPr lang="it-IT" dirty="0" err="1" smtClean="0"/>
              <a:t>et</a:t>
            </a:r>
            <a:r>
              <a:rPr lang="it-IT" dirty="0" smtClean="0"/>
              <a:t> al. (1964), </a:t>
            </a:r>
            <a:r>
              <a:rPr lang="it-IT" dirty="0" err="1" smtClean="0"/>
              <a:t>Busrewil</a:t>
            </a:r>
            <a:r>
              <a:rPr lang="it-IT" dirty="0" smtClean="0"/>
              <a:t> &amp; </a:t>
            </a:r>
            <a:r>
              <a:rPr lang="it-IT" dirty="0" err="1" smtClean="0"/>
              <a:t>Wadsworth</a:t>
            </a:r>
            <a:r>
              <a:rPr lang="it-IT" dirty="0" smtClean="0"/>
              <a:t>, (1980), </a:t>
            </a:r>
            <a:r>
              <a:rPr lang="it-IT" dirty="0" err="1" smtClean="0"/>
              <a:t>Bardintzeff</a:t>
            </a:r>
            <a:r>
              <a:rPr lang="it-IT" dirty="0" smtClean="0"/>
              <a:t> </a:t>
            </a:r>
            <a:r>
              <a:rPr lang="it-IT" dirty="0" err="1" smtClean="0"/>
              <a:t>et</a:t>
            </a:r>
            <a:r>
              <a:rPr lang="it-IT" dirty="0" smtClean="0"/>
              <a:t> al. (2011) and Miller </a:t>
            </a:r>
            <a:r>
              <a:rPr lang="it-IT" dirty="0" err="1" smtClean="0"/>
              <a:t>et</a:t>
            </a:r>
            <a:r>
              <a:rPr lang="it-IT" dirty="0" smtClean="0"/>
              <a:t> al. (2011)</a:t>
            </a:r>
          </a:p>
          <a:p>
            <a:pPr algn="just"/>
            <a:r>
              <a:rPr lang="it-IT" dirty="0" err="1" smtClean="0"/>
              <a:t>Na-K</a:t>
            </a:r>
            <a:r>
              <a:rPr lang="it-IT" dirty="0" smtClean="0"/>
              <a:t> Miller </a:t>
            </a:r>
            <a:r>
              <a:rPr lang="it-IT" dirty="0" err="1" smtClean="0"/>
              <a:t>glasses</a:t>
            </a:r>
            <a:r>
              <a:rPr lang="it-IT" dirty="0" smtClean="0"/>
              <a:t>: Miller </a:t>
            </a:r>
            <a:r>
              <a:rPr lang="it-IT" dirty="0" err="1" smtClean="0"/>
              <a:t>et</a:t>
            </a:r>
            <a:r>
              <a:rPr lang="it-IT" dirty="0" smtClean="0"/>
              <a:t> al. (2011)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ncompatibili picci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024" y="38403"/>
            <a:ext cx="5724128" cy="679758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940152" y="5445224"/>
            <a:ext cx="3203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Primitive </a:t>
            </a:r>
            <a:r>
              <a:rPr lang="it-IT" dirty="0" err="1" smtClean="0"/>
              <a:t>Mantle</a:t>
            </a:r>
            <a:r>
              <a:rPr lang="it-IT" dirty="0" smtClean="0"/>
              <a:t>: </a:t>
            </a:r>
            <a:r>
              <a:rPr lang="it-IT" dirty="0" err="1" smtClean="0"/>
              <a:t>McDonought</a:t>
            </a:r>
            <a:r>
              <a:rPr lang="it-IT" dirty="0" smtClean="0"/>
              <a:t> &amp; </a:t>
            </a:r>
            <a:r>
              <a:rPr lang="it-IT" dirty="0" err="1" smtClean="0"/>
              <a:t>Suns</a:t>
            </a:r>
            <a:r>
              <a:rPr lang="it-IT" dirty="0" smtClean="0"/>
              <a:t> (1995)</a:t>
            </a:r>
          </a:p>
          <a:p>
            <a:pPr algn="just"/>
            <a:r>
              <a:rPr lang="it-IT" dirty="0" err="1" smtClean="0"/>
              <a:t>Na</a:t>
            </a:r>
            <a:r>
              <a:rPr lang="it-IT" dirty="0" smtClean="0"/>
              <a:t> </a:t>
            </a:r>
            <a:r>
              <a:rPr lang="it-IT" dirty="0" err="1" smtClean="0"/>
              <a:t>Waw</a:t>
            </a:r>
            <a:r>
              <a:rPr lang="it-IT" dirty="0" smtClean="0"/>
              <a:t> </a:t>
            </a:r>
            <a:r>
              <a:rPr lang="it-IT" dirty="0" err="1" smtClean="0"/>
              <a:t>En-Namus</a:t>
            </a:r>
            <a:r>
              <a:rPr lang="it-IT" dirty="0" smtClean="0"/>
              <a:t> and </a:t>
            </a:r>
            <a:r>
              <a:rPr lang="it-IT" dirty="0" err="1" smtClean="0"/>
              <a:t>Na</a:t>
            </a:r>
            <a:r>
              <a:rPr lang="it-IT" dirty="0" smtClean="0"/>
              <a:t> Miller </a:t>
            </a:r>
            <a:r>
              <a:rPr lang="it-IT" dirty="0" err="1" smtClean="0"/>
              <a:t>glasses</a:t>
            </a:r>
            <a:r>
              <a:rPr lang="it-IT" dirty="0" smtClean="0"/>
              <a:t>: Miller </a:t>
            </a:r>
            <a:r>
              <a:rPr lang="it-IT" dirty="0" err="1" smtClean="0"/>
              <a:t>et</a:t>
            </a:r>
            <a:r>
              <a:rPr lang="it-IT" dirty="0" smtClean="0"/>
              <a:t> al. (2011)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39552" y="836712"/>
            <a:ext cx="80659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Per quanto riguarda le REE, assumendo che i fusi trovati non siano fortemente legati</a:t>
            </a:r>
          </a:p>
          <a:p>
            <a:r>
              <a:rPr lang="it-IT" dirty="0" smtClean="0"/>
              <a:t>a reazioni, ma rappresentativi di magmi  intrusi, i rapporti tra LREE tra </a:t>
            </a:r>
            <a:r>
              <a:rPr lang="it-IT" dirty="0" err="1" smtClean="0"/>
              <a:t>WaW</a:t>
            </a:r>
            <a:r>
              <a:rPr lang="it-IT" dirty="0" smtClean="0"/>
              <a:t> e resto</a:t>
            </a:r>
          </a:p>
          <a:p>
            <a:r>
              <a:rPr lang="it-IT" dirty="0" smtClean="0"/>
              <a:t>suggeriscono differenze e pendenze differenti che, mi sembrano indipendenti anche</a:t>
            </a:r>
          </a:p>
          <a:p>
            <a:r>
              <a:rPr lang="it-IT" dirty="0" smtClean="0"/>
              <a:t>da reazioni  </a:t>
            </a:r>
            <a:r>
              <a:rPr lang="it-IT" dirty="0" err="1" smtClean="0"/>
              <a:t>liquido-OPX</a:t>
            </a:r>
            <a:r>
              <a:rPr lang="it-IT" dirty="0" smtClean="0"/>
              <a:t> o </a:t>
            </a:r>
            <a:r>
              <a:rPr lang="it-IT" dirty="0" err="1" smtClean="0"/>
              <a:t>liquido-CPX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Vedi rapporti figura seguente 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ig. 1 - Africa 5 blocchi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5450" y="337481"/>
            <a:ext cx="5753100" cy="618303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364088" y="5805264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/>
              <a:t>Torsvik</a:t>
            </a:r>
            <a:r>
              <a:rPr lang="it-IT" dirty="0" smtClean="0"/>
              <a:t> </a:t>
            </a:r>
            <a:r>
              <a:rPr lang="it-IT" dirty="0" err="1" smtClean="0"/>
              <a:t>et</a:t>
            </a:r>
            <a:r>
              <a:rPr lang="it-IT" dirty="0" smtClean="0"/>
              <a:t> al. (2009),</a:t>
            </a:r>
          </a:p>
          <a:p>
            <a:pPr algn="just"/>
            <a:r>
              <a:rPr lang="it-IT" dirty="0" err="1" smtClean="0"/>
              <a:t>modified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REE picci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785" y="260648"/>
            <a:ext cx="5390317" cy="659735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652120" y="404664"/>
            <a:ext cx="30460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                 </a:t>
            </a:r>
            <a:r>
              <a:rPr lang="it-IT" sz="1400" dirty="0" err="1" smtClean="0"/>
              <a:t>WaW</a:t>
            </a:r>
            <a:r>
              <a:rPr lang="it-IT" sz="1400" dirty="0" smtClean="0"/>
              <a:t>;  </a:t>
            </a:r>
            <a:r>
              <a:rPr lang="it-IT" sz="1400" dirty="0" err="1" smtClean="0"/>
              <a:t>NaM</a:t>
            </a:r>
            <a:r>
              <a:rPr lang="it-IT" sz="1400" dirty="0" smtClean="0"/>
              <a:t>;   </a:t>
            </a:r>
            <a:r>
              <a:rPr lang="it-IT" sz="1400" dirty="0" err="1" smtClean="0"/>
              <a:t>Na</a:t>
            </a:r>
            <a:r>
              <a:rPr lang="it-IT" sz="1400" dirty="0" smtClean="0"/>
              <a:t>  ;      K ; UK</a:t>
            </a:r>
          </a:p>
          <a:p>
            <a:r>
              <a:rPr lang="it-IT" sz="1400" dirty="0" smtClean="0"/>
              <a:t>La/</a:t>
            </a:r>
            <a:r>
              <a:rPr lang="it-IT" sz="1400" dirty="0" err="1" smtClean="0"/>
              <a:t>Sm</a:t>
            </a:r>
            <a:r>
              <a:rPr lang="it-IT" sz="1400" baseline="-25000" dirty="0" err="1" smtClean="0"/>
              <a:t>CH</a:t>
            </a:r>
            <a:r>
              <a:rPr lang="it-IT" sz="1400" baseline="-25000" dirty="0" smtClean="0"/>
              <a:t> </a:t>
            </a:r>
            <a:r>
              <a:rPr lang="it-IT" sz="1400" dirty="0" smtClean="0"/>
              <a:t>  </a:t>
            </a:r>
            <a:r>
              <a:rPr lang="it-IT" sz="1400" b="1" dirty="0" smtClean="0"/>
              <a:t>3.57</a:t>
            </a:r>
            <a:r>
              <a:rPr lang="it-IT" sz="1400" dirty="0" smtClean="0"/>
              <a:t>  ; 4.52;  4.48;  4.50; 5.0</a:t>
            </a:r>
          </a:p>
          <a:p>
            <a:r>
              <a:rPr lang="it-IT" sz="1400" dirty="0" smtClean="0"/>
              <a:t>La/</a:t>
            </a:r>
            <a:r>
              <a:rPr lang="it-IT" sz="1400" dirty="0" err="1" smtClean="0"/>
              <a:t>Yb</a:t>
            </a:r>
            <a:r>
              <a:rPr lang="it-IT" sz="1400" baseline="-25000" dirty="0" err="1" smtClean="0"/>
              <a:t>CH</a:t>
            </a:r>
            <a:r>
              <a:rPr lang="it-IT" sz="1400" dirty="0" smtClean="0"/>
              <a:t>    </a:t>
            </a:r>
            <a:r>
              <a:rPr lang="it-IT" sz="1400" b="1" dirty="0" smtClean="0"/>
              <a:t>29.0</a:t>
            </a:r>
            <a:r>
              <a:rPr lang="it-IT" sz="1400" dirty="0" smtClean="0"/>
              <a:t>  ; 40.4;  36.0; 35.0 ; 36.0 </a:t>
            </a:r>
            <a:endParaRPr lang="en-GB" sz="1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156176" y="2708920"/>
            <a:ext cx="2809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NaM</a:t>
            </a:r>
            <a:r>
              <a:rPr lang="it-IT" dirty="0" smtClean="0"/>
              <a:t> sono i vostri pubblicati</a:t>
            </a:r>
            <a:endParaRPr lang="en-GB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652120" y="5373216"/>
            <a:ext cx="3491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/>
              <a:t>Reccomanded</a:t>
            </a:r>
            <a:r>
              <a:rPr lang="it-IT" dirty="0" smtClean="0"/>
              <a:t> </a:t>
            </a:r>
            <a:r>
              <a:rPr lang="it-IT" dirty="0" err="1" smtClean="0"/>
              <a:t>chondrite</a:t>
            </a:r>
            <a:r>
              <a:rPr lang="it-IT" dirty="0" smtClean="0"/>
              <a:t>: </a:t>
            </a:r>
            <a:r>
              <a:rPr lang="it-IT" dirty="0" err="1" smtClean="0"/>
              <a:t>Boyton</a:t>
            </a:r>
            <a:r>
              <a:rPr lang="it-IT" dirty="0" smtClean="0"/>
              <a:t>, (1984)</a:t>
            </a:r>
          </a:p>
          <a:p>
            <a:pPr algn="just"/>
            <a:r>
              <a:rPr lang="it-IT" dirty="0" err="1" smtClean="0"/>
              <a:t>Na</a:t>
            </a:r>
            <a:r>
              <a:rPr lang="it-IT" dirty="0" smtClean="0"/>
              <a:t> </a:t>
            </a:r>
            <a:r>
              <a:rPr lang="it-IT" dirty="0" err="1" smtClean="0"/>
              <a:t>Waw</a:t>
            </a:r>
            <a:r>
              <a:rPr lang="it-IT" dirty="0" smtClean="0"/>
              <a:t> </a:t>
            </a:r>
            <a:r>
              <a:rPr lang="it-IT" dirty="0" err="1" smtClean="0"/>
              <a:t>En-Namus</a:t>
            </a:r>
            <a:r>
              <a:rPr lang="it-IT" dirty="0" smtClean="0"/>
              <a:t> and </a:t>
            </a:r>
            <a:r>
              <a:rPr lang="it-IT" dirty="0" err="1" smtClean="0"/>
              <a:t>Na</a:t>
            </a:r>
            <a:r>
              <a:rPr lang="it-IT" dirty="0" smtClean="0"/>
              <a:t> Miller </a:t>
            </a:r>
            <a:r>
              <a:rPr lang="it-IT" dirty="0" err="1" smtClean="0"/>
              <a:t>glasses</a:t>
            </a:r>
            <a:r>
              <a:rPr lang="it-IT" dirty="0" smtClean="0"/>
              <a:t>: Miller </a:t>
            </a:r>
            <a:r>
              <a:rPr lang="it-IT" dirty="0" err="1" smtClean="0"/>
              <a:t>et</a:t>
            </a:r>
            <a:r>
              <a:rPr lang="it-IT" dirty="0" smtClean="0"/>
              <a:t> al. (2011)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43608" y="764704"/>
            <a:ext cx="805502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Rispetto alle Olivine, non ci sono novità importanti rispetto a quanto già fatto</a:t>
            </a:r>
          </a:p>
          <a:p>
            <a:endParaRPr lang="it-IT" dirty="0" smtClean="0"/>
          </a:p>
          <a:p>
            <a:r>
              <a:rPr lang="it-IT" dirty="0" smtClean="0"/>
              <a:t>Quindi abbiamo confrontato  le varie fasi con i corrispettivi del </a:t>
            </a:r>
            <a:r>
              <a:rPr lang="it-IT" dirty="0" err="1" smtClean="0"/>
              <a:t>Gharyan</a:t>
            </a:r>
            <a:r>
              <a:rPr lang="it-IT" dirty="0" smtClean="0"/>
              <a:t> (</a:t>
            </a:r>
            <a:r>
              <a:rPr lang="it-IT" dirty="0" err="1" smtClean="0"/>
              <a:t>Beccaluva</a:t>
            </a:r>
            <a:r>
              <a:rPr lang="it-IT" dirty="0" smtClean="0"/>
              <a:t>)</a:t>
            </a:r>
          </a:p>
          <a:p>
            <a:endParaRPr lang="it-IT" dirty="0" smtClean="0"/>
          </a:p>
          <a:p>
            <a:r>
              <a:rPr lang="it-IT" dirty="0" smtClean="0"/>
              <a:t>E ci sono differenze </a:t>
            </a:r>
          </a:p>
          <a:p>
            <a:endParaRPr lang="it-IT" dirty="0" smtClean="0"/>
          </a:p>
          <a:p>
            <a:r>
              <a:rPr lang="it-IT" dirty="0" smtClean="0"/>
              <a:t>Inoltre, introducendo l’olivina DMM, si nota come gli X. Mostrino un impoverimento</a:t>
            </a:r>
          </a:p>
          <a:p>
            <a:r>
              <a:rPr lang="it-IT" dirty="0" smtClean="0"/>
              <a:t>Dovuto ad estrazione basaltica passando da OL-DMM a HBZ (</a:t>
            </a:r>
            <a:r>
              <a:rPr lang="it-IT" dirty="0" err="1" smtClean="0"/>
              <a:t>Hartzburgiti</a:t>
            </a:r>
            <a:r>
              <a:rPr lang="it-IT" dirty="0" smtClean="0"/>
              <a:t>)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OLD_C\tesi e tesine\Narduzzi Tesi Libia\Capitoli Tesi\5-Capitolo 5 - Olivine\Fig. 17 - Ni vs Fo ppt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3568" y="765449"/>
            <a:ext cx="7742756" cy="5039069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83568" y="5805264"/>
            <a:ext cx="3600400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it-IT" sz="1400" dirty="0" smtClean="0"/>
              <a:t>OL-DMM: </a:t>
            </a:r>
            <a:r>
              <a:rPr lang="it-IT" sz="1400" dirty="0" err="1" smtClean="0"/>
              <a:t>Workman</a:t>
            </a:r>
            <a:r>
              <a:rPr lang="it-IT" sz="1400" dirty="0" smtClean="0"/>
              <a:t> &amp; </a:t>
            </a:r>
            <a:r>
              <a:rPr lang="it-IT" sz="1400" dirty="0" err="1" smtClean="0"/>
              <a:t>Hart</a:t>
            </a:r>
            <a:r>
              <a:rPr lang="it-IT" sz="1400" dirty="0" smtClean="0"/>
              <a:t> (2005)</a:t>
            </a:r>
            <a:endParaRPr lang="it-IT" sz="1400" dirty="0" smtClean="0">
              <a:latin typeface="+mj-lt"/>
            </a:endParaRPr>
          </a:p>
          <a:p>
            <a:pPr algn="just"/>
            <a:r>
              <a:rPr lang="it-IT" sz="1400" dirty="0" smtClean="0">
                <a:latin typeface="+mj-lt"/>
              </a:rPr>
              <a:t>OL, OL1 </a:t>
            </a:r>
            <a:r>
              <a:rPr lang="it-IT" sz="1400" dirty="0" err="1" smtClean="0">
                <a:latin typeface="+mj-lt"/>
              </a:rPr>
              <a:t>Ghy</a:t>
            </a:r>
            <a:r>
              <a:rPr lang="it-IT" sz="1400" dirty="0" smtClean="0">
                <a:latin typeface="+mj-lt"/>
              </a:rPr>
              <a:t>: </a:t>
            </a:r>
            <a:r>
              <a:rPr lang="it-IT" sz="1400" dirty="0" err="1" smtClean="0">
                <a:latin typeface="+mj-lt"/>
              </a:rPr>
              <a:t>Beccaluva</a:t>
            </a:r>
            <a:r>
              <a:rPr lang="it-IT" sz="1400" dirty="0" smtClean="0">
                <a:latin typeface="+mj-lt"/>
              </a:rPr>
              <a:t> </a:t>
            </a:r>
            <a:r>
              <a:rPr lang="it-IT" sz="1400" dirty="0" err="1" smtClean="0">
                <a:latin typeface="+mj-lt"/>
              </a:rPr>
              <a:t>et</a:t>
            </a:r>
            <a:r>
              <a:rPr lang="it-IT" sz="1400" dirty="0" smtClean="0">
                <a:latin typeface="+mj-lt"/>
              </a:rPr>
              <a:t> al. (2007)</a:t>
            </a:r>
          </a:p>
          <a:p>
            <a:pPr algn="just"/>
            <a:r>
              <a:rPr lang="it-IT" sz="1400" dirty="0" smtClean="0">
                <a:latin typeface="+mj-lt"/>
              </a:rPr>
              <a:t>OL </a:t>
            </a:r>
            <a:r>
              <a:rPr lang="it-IT" sz="1400" dirty="0" err="1" smtClean="0">
                <a:latin typeface="+mj-lt"/>
              </a:rPr>
              <a:t>Waw</a:t>
            </a:r>
            <a:r>
              <a:rPr lang="it-IT" sz="1400" dirty="0" smtClean="0">
                <a:latin typeface="+mj-lt"/>
              </a:rPr>
              <a:t> M: Miller </a:t>
            </a:r>
            <a:r>
              <a:rPr lang="it-IT" sz="1400" dirty="0" err="1" smtClean="0">
                <a:latin typeface="+mj-lt"/>
              </a:rPr>
              <a:t>et</a:t>
            </a:r>
            <a:r>
              <a:rPr lang="it-IT" sz="1400" dirty="0" smtClean="0">
                <a:latin typeface="+mj-lt"/>
              </a:rPr>
              <a:t> al. (2011)</a:t>
            </a:r>
          </a:p>
          <a:p>
            <a:pPr algn="just"/>
            <a:r>
              <a:rPr lang="it-IT" sz="1400" dirty="0" err="1" smtClean="0">
                <a:latin typeface="+mj-lt"/>
              </a:rPr>
              <a:t>Nef</a:t>
            </a:r>
            <a:r>
              <a:rPr lang="it-IT" sz="1400" dirty="0" smtClean="0">
                <a:latin typeface="+mj-lt"/>
              </a:rPr>
              <a:t> </a:t>
            </a:r>
            <a:r>
              <a:rPr lang="it-IT" sz="1400" dirty="0" err="1" smtClean="0">
                <a:latin typeface="+mj-lt"/>
              </a:rPr>
              <a:t>Waw</a:t>
            </a:r>
            <a:r>
              <a:rPr lang="it-IT" sz="1400" dirty="0" smtClean="0">
                <a:latin typeface="+mj-lt"/>
              </a:rPr>
              <a:t> B: </a:t>
            </a:r>
            <a:r>
              <a:rPr lang="it-IT" sz="1400" dirty="0" err="1" smtClean="0">
                <a:latin typeface="+mj-lt"/>
              </a:rPr>
              <a:t>Bardintzeff</a:t>
            </a:r>
            <a:r>
              <a:rPr lang="it-IT" sz="1400" dirty="0" smtClean="0">
                <a:latin typeface="+mj-lt"/>
              </a:rPr>
              <a:t> </a:t>
            </a:r>
            <a:r>
              <a:rPr lang="it-IT" sz="1400" dirty="0" err="1" smtClean="0">
                <a:latin typeface="+mj-lt"/>
              </a:rPr>
              <a:t>et</a:t>
            </a:r>
            <a:r>
              <a:rPr lang="it-IT" sz="1400" dirty="0" smtClean="0">
                <a:latin typeface="+mj-lt"/>
              </a:rPr>
              <a:t> al.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OLD_C\tesi e tesine\Narduzzi Tesi Libia\Capitoli Tesi\5-Capitolo 5 - Olivine\Fig. 18 - Ca vs Fo ppt.tif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7594" y="620688"/>
            <a:ext cx="8467338" cy="491371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95536" y="5517232"/>
            <a:ext cx="3312368" cy="116955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it-IT" sz="1400" dirty="0" err="1" smtClean="0">
                <a:latin typeface="+mj-lt"/>
              </a:rPr>
              <a:t>Bufumbira</a:t>
            </a:r>
            <a:r>
              <a:rPr lang="it-IT" sz="1400" dirty="0" smtClean="0">
                <a:latin typeface="+mj-lt"/>
              </a:rPr>
              <a:t> Trend: Ferguson (1978)</a:t>
            </a:r>
          </a:p>
          <a:p>
            <a:pPr algn="just"/>
            <a:r>
              <a:rPr lang="it-IT" sz="1400" dirty="0" smtClean="0"/>
              <a:t>OL-DMM: </a:t>
            </a:r>
            <a:r>
              <a:rPr lang="it-IT" sz="1400" dirty="0" err="1" smtClean="0"/>
              <a:t>Workman</a:t>
            </a:r>
            <a:r>
              <a:rPr lang="it-IT" sz="1400" dirty="0" smtClean="0"/>
              <a:t> &amp; </a:t>
            </a:r>
            <a:r>
              <a:rPr lang="it-IT" sz="1400" dirty="0" err="1" smtClean="0"/>
              <a:t>Hart</a:t>
            </a:r>
            <a:r>
              <a:rPr lang="it-IT" sz="1400" dirty="0" smtClean="0"/>
              <a:t> (2005)</a:t>
            </a:r>
            <a:endParaRPr lang="it-IT" sz="1400" dirty="0" smtClean="0">
              <a:latin typeface="+mj-lt"/>
            </a:endParaRPr>
          </a:p>
          <a:p>
            <a:pPr algn="just"/>
            <a:r>
              <a:rPr lang="it-IT" sz="1400" dirty="0" smtClean="0">
                <a:latin typeface="+mj-lt"/>
              </a:rPr>
              <a:t>OL, OL1 </a:t>
            </a:r>
            <a:r>
              <a:rPr lang="it-IT" sz="1400" dirty="0" err="1" smtClean="0">
                <a:latin typeface="+mj-lt"/>
              </a:rPr>
              <a:t>Ghy</a:t>
            </a:r>
            <a:r>
              <a:rPr lang="it-IT" sz="1400" dirty="0" smtClean="0">
                <a:latin typeface="+mj-lt"/>
              </a:rPr>
              <a:t>: </a:t>
            </a:r>
            <a:r>
              <a:rPr lang="it-IT" sz="1400" dirty="0" err="1" smtClean="0">
                <a:latin typeface="+mj-lt"/>
              </a:rPr>
              <a:t>Beccaluva</a:t>
            </a:r>
            <a:r>
              <a:rPr lang="it-IT" sz="1400" dirty="0" smtClean="0">
                <a:latin typeface="+mj-lt"/>
              </a:rPr>
              <a:t> </a:t>
            </a:r>
            <a:r>
              <a:rPr lang="it-IT" sz="1400" dirty="0" err="1" smtClean="0">
                <a:latin typeface="+mj-lt"/>
              </a:rPr>
              <a:t>et</a:t>
            </a:r>
            <a:r>
              <a:rPr lang="it-IT" sz="1400" dirty="0" smtClean="0">
                <a:latin typeface="+mj-lt"/>
              </a:rPr>
              <a:t> al. (2007)</a:t>
            </a:r>
          </a:p>
          <a:p>
            <a:pPr algn="just"/>
            <a:r>
              <a:rPr lang="it-IT" sz="1400" dirty="0" smtClean="0">
                <a:latin typeface="+mj-lt"/>
              </a:rPr>
              <a:t>OL, OL1, OL2 </a:t>
            </a:r>
            <a:r>
              <a:rPr lang="it-IT" sz="1400" dirty="0" err="1" smtClean="0">
                <a:latin typeface="+mj-lt"/>
              </a:rPr>
              <a:t>Waw</a:t>
            </a:r>
            <a:r>
              <a:rPr lang="it-IT" sz="1400" dirty="0" smtClean="0">
                <a:latin typeface="+mj-lt"/>
              </a:rPr>
              <a:t> M: Miller </a:t>
            </a:r>
            <a:r>
              <a:rPr lang="it-IT" sz="1400" dirty="0" err="1" smtClean="0">
                <a:latin typeface="+mj-lt"/>
              </a:rPr>
              <a:t>et</a:t>
            </a:r>
            <a:r>
              <a:rPr lang="it-IT" sz="1400" dirty="0" smtClean="0">
                <a:latin typeface="+mj-lt"/>
              </a:rPr>
              <a:t> al. (2011)</a:t>
            </a:r>
          </a:p>
          <a:p>
            <a:pPr algn="just"/>
            <a:r>
              <a:rPr lang="it-IT" sz="1400" dirty="0" err="1" smtClean="0">
                <a:latin typeface="+mj-lt"/>
              </a:rPr>
              <a:t>Nef</a:t>
            </a:r>
            <a:r>
              <a:rPr lang="it-IT" sz="1400" dirty="0" smtClean="0">
                <a:latin typeface="+mj-lt"/>
              </a:rPr>
              <a:t> </a:t>
            </a:r>
            <a:r>
              <a:rPr lang="it-IT" sz="1400" dirty="0" err="1" smtClean="0">
                <a:latin typeface="+mj-lt"/>
              </a:rPr>
              <a:t>Waw</a:t>
            </a:r>
            <a:r>
              <a:rPr lang="it-IT" sz="1400" dirty="0" smtClean="0">
                <a:latin typeface="+mj-lt"/>
              </a:rPr>
              <a:t> B: </a:t>
            </a:r>
            <a:r>
              <a:rPr lang="it-IT" sz="1400" dirty="0" err="1" smtClean="0">
                <a:latin typeface="+mj-lt"/>
              </a:rPr>
              <a:t>Bardintzeff</a:t>
            </a:r>
            <a:r>
              <a:rPr lang="it-IT" sz="1400" dirty="0" smtClean="0">
                <a:latin typeface="+mj-lt"/>
              </a:rPr>
              <a:t> </a:t>
            </a:r>
            <a:r>
              <a:rPr lang="it-IT" sz="1400" dirty="0" err="1" smtClean="0">
                <a:latin typeface="+mj-lt"/>
              </a:rPr>
              <a:t>et</a:t>
            </a:r>
            <a:r>
              <a:rPr lang="it-IT" sz="1400" dirty="0" smtClean="0">
                <a:latin typeface="+mj-lt"/>
              </a:rPr>
              <a:t> al.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11560" y="476672"/>
            <a:ext cx="8055731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Per studiare le tracce nelle varie fasi minerali, mi sembra che il sistema usato </a:t>
            </a:r>
          </a:p>
          <a:p>
            <a:r>
              <a:rPr lang="it-IT" dirty="0" smtClean="0"/>
              <a:t>comunemente  ( ovvero di normalizzare il tutto a un mantello primigenio </a:t>
            </a:r>
          </a:p>
          <a:p>
            <a:r>
              <a:rPr lang="it-IT" dirty="0" smtClean="0"/>
              <a:t>(</a:t>
            </a:r>
            <a:r>
              <a:rPr lang="it-IT" dirty="0" err="1" smtClean="0"/>
              <a:t>es</a:t>
            </a:r>
            <a:r>
              <a:rPr lang="it-IT" dirty="0" smtClean="0"/>
              <a:t> Primitive </a:t>
            </a:r>
            <a:r>
              <a:rPr lang="it-IT" dirty="0" err="1" smtClean="0"/>
              <a:t>mantle</a:t>
            </a:r>
            <a:r>
              <a:rPr lang="it-IT" dirty="0" smtClean="0"/>
              <a:t>) non sia propriamente corretto. </a:t>
            </a:r>
          </a:p>
          <a:p>
            <a:pPr marL="342900" indent="-342900"/>
            <a:r>
              <a:rPr lang="it-IT" dirty="0" smtClean="0"/>
              <a:t>In primo luogo perché immagino che il mantello </a:t>
            </a:r>
            <a:r>
              <a:rPr lang="it-IT" dirty="0" err="1" smtClean="0"/>
              <a:t>litosferico</a:t>
            </a:r>
            <a:r>
              <a:rPr lang="it-IT" dirty="0" smtClean="0"/>
              <a:t> vada considerato</a:t>
            </a:r>
          </a:p>
          <a:p>
            <a:pPr marL="342900" indent="-342900"/>
            <a:r>
              <a:rPr lang="it-IT" dirty="0" smtClean="0"/>
              <a:t> in prima battuta come </a:t>
            </a:r>
            <a:r>
              <a:rPr lang="it-IT" dirty="0" err="1" smtClean="0"/>
              <a:t>depleted</a:t>
            </a:r>
            <a:r>
              <a:rPr lang="it-IT" dirty="0" smtClean="0"/>
              <a:t> e </a:t>
            </a:r>
          </a:p>
          <a:p>
            <a:pPr marL="342900" indent="-342900"/>
            <a:endParaRPr lang="it-IT" dirty="0" smtClean="0"/>
          </a:p>
          <a:p>
            <a:pPr marL="342900" indent="-342900"/>
            <a:r>
              <a:rPr lang="it-IT" dirty="0" smtClean="0"/>
              <a:t>Successivamente  perché ritengo sia meglio paragonare fasi con fasi</a:t>
            </a:r>
          </a:p>
          <a:p>
            <a:pPr marL="342900" indent="-342900"/>
            <a:endParaRPr lang="it-IT" dirty="0" smtClean="0"/>
          </a:p>
          <a:p>
            <a:pPr marL="342900" indent="-342900"/>
            <a:r>
              <a:rPr lang="it-IT" dirty="0" smtClean="0"/>
              <a:t>Al limite posso capite per i CPX (che sono il vero serbatoio di incompatibili) ma </a:t>
            </a:r>
          </a:p>
          <a:p>
            <a:pPr marL="342900" indent="-342900"/>
            <a:r>
              <a:rPr lang="it-IT" dirty="0" smtClean="0"/>
              <a:t>per le altre fasi  tipo OPX sarebbe, a mio avviso,  alquanto forzato.</a:t>
            </a:r>
          </a:p>
          <a:p>
            <a:pPr marL="342900" indent="-342900"/>
            <a:endParaRPr lang="it-IT" dirty="0" smtClean="0"/>
          </a:p>
          <a:p>
            <a:pPr marL="342900" indent="-342900"/>
            <a:r>
              <a:rPr lang="it-IT" dirty="0" smtClean="0"/>
              <a:t>Per questo motivo ho preferito normalizzare sempre le fasi studiate </a:t>
            </a:r>
          </a:p>
          <a:p>
            <a:pPr marL="342900" indent="-342900"/>
            <a:r>
              <a:rPr lang="it-IT" dirty="0" smtClean="0"/>
              <a:t>alle fasi DMM come </a:t>
            </a:r>
            <a:r>
              <a:rPr lang="it-IT" dirty="0" err="1" smtClean="0"/>
              <a:t>modellizate</a:t>
            </a:r>
            <a:r>
              <a:rPr lang="it-IT" dirty="0" smtClean="0"/>
              <a:t> da </a:t>
            </a:r>
            <a:r>
              <a:rPr lang="it-IT" dirty="0" err="1" smtClean="0"/>
              <a:t>Workman</a:t>
            </a:r>
            <a:r>
              <a:rPr lang="it-IT" dirty="0" smtClean="0"/>
              <a:t> &amp; </a:t>
            </a:r>
            <a:r>
              <a:rPr lang="it-IT" dirty="0" err="1" smtClean="0"/>
              <a:t>Hart</a:t>
            </a:r>
            <a:r>
              <a:rPr lang="it-IT" dirty="0" smtClean="0"/>
              <a:t> (2005)</a:t>
            </a:r>
          </a:p>
          <a:p>
            <a:pPr marL="342900" indent="-342900"/>
            <a:endParaRPr lang="it-IT" dirty="0" smtClean="0"/>
          </a:p>
          <a:p>
            <a:pPr marL="342900" indent="-342900"/>
            <a:r>
              <a:rPr lang="it-IT" dirty="0" smtClean="0"/>
              <a:t>Nella figura di seguito ( che non verrà mostrata) gli OPX normalizzati al </a:t>
            </a:r>
          </a:p>
          <a:p>
            <a:pPr marL="342900" indent="-342900"/>
            <a:r>
              <a:rPr lang="it-IT" dirty="0" smtClean="0"/>
              <a:t>Primitive </a:t>
            </a:r>
            <a:r>
              <a:rPr lang="it-IT" dirty="0" err="1" smtClean="0"/>
              <a:t>mantle</a:t>
            </a:r>
            <a:r>
              <a:rPr lang="it-IT" dirty="0" smtClean="0"/>
              <a:t>  (in cui l’effetto  </a:t>
            </a:r>
            <a:r>
              <a:rPr lang="it-IT" dirty="0" err="1" smtClean="0"/>
              <a:t>Oddo</a:t>
            </a:r>
            <a:r>
              <a:rPr lang="it-IT" dirty="0" smtClean="0"/>
              <a:t> </a:t>
            </a:r>
            <a:r>
              <a:rPr lang="it-IT" dirty="0" err="1" smtClean="0"/>
              <a:t>Harkins</a:t>
            </a:r>
            <a:r>
              <a:rPr lang="it-IT" dirty="0" smtClean="0"/>
              <a:t>  appare piuttosto pronunciato)</a:t>
            </a:r>
          </a:p>
          <a:p>
            <a:pPr marL="342900" indent="-342900"/>
            <a:r>
              <a:rPr lang="it-IT" dirty="0" smtClean="0"/>
              <a:t>e, per comparazione,  nella slide successiva puoi osservare il risultato proposto dove</a:t>
            </a:r>
          </a:p>
          <a:p>
            <a:pPr marL="342900" indent="-342900"/>
            <a:r>
              <a:rPr lang="it-IT" dirty="0" smtClean="0"/>
              <a:t>le varie differenze appaiono più coerenti</a:t>
            </a:r>
          </a:p>
          <a:p>
            <a:pPr marL="342900" indent="-342900">
              <a:buAutoNum type="arabicParenR"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OLD_C\tesi e tesine\Narduzzi Tesi Libia\Capitoli Tesi\6-Capitolo 6 - Ortopirosseni\EI.PMppt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39752" y="479904"/>
            <a:ext cx="4608512" cy="5827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23528" y="692696"/>
            <a:ext cx="839390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Dato che gli incompatibili negli OPX hanno coeff. Di partizionamento bassi</a:t>
            </a:r>
          </a:p>
          <a:p>
            <a:r>
              <a:rPr lang="it-IT" dirty="0" smtClean="0"/>
              <a:t>Di fatto essi simulano quasi perfettamente il pattern del materiale “</a:t>
            </a:r>
            <a:r>
              <a:rPr lang="it-IT" dirty="0" err="1" smtClean="0"/>
              <a:t>metasomatizzante</a:t>
            </a:r>
            <a:r>
              <a:rPr lang="it-IT" dirty="0" smtClean="0"/>
              <a:t>”</a:t>
            </a:r>
          </a:p>
          <a:p>
            <a:endParaRPr lang="it-IT" dirty="0" smtClean="0"/>
          </a:p>
          <a:p>
            <a:r>
              <a:rPr lang="it-IT" dirty="0" smtClean="0"/>
              <a:t>In questo caso abbiamo associato al pattern degli OPX quello di una </a:t>
            </a:r>
            <a:r>
              <a:rPr lang="it-IT" dirty="0" err="1" smtClean="0"/>
              <a:t>Carbonatite</a:t>
            </a:r>
            <a:r>
              <a:rPr lang="it-IT" dirty="0" smtClean="0"/>
              <a:t> </a:t>
            </a:r>
          </a:p>
          <a:p>
            <a:r>
              <a:rPr lang="it-IT" dirty="0" smtClean="0"/>
              <a:t>della regione e  quello dei fusi </a:t>
            </a:r>
            <a:r>
              <a:rPr lang="it-IT" dirty="0" err="1" smtClean="0"/>
              <a:t>WaW</a:t>
            </a:r>
            <a:r>
              <a:rPr lang="it-IT" dirty="0" smtClean="0"/>
              <a:t> . Le  concentrazioni sono state ridotta di 300 volte</a:t>
            </a:r>
          </a:p>
          <a:p>
            <a:endParaRPr lang="it-IT" dirty="0" smtClean="0"/>
          </a:p>
          <a:p>
            <a:r>
              <a:rPr lang="it-IT" dirty="0" smtClean="0"/>
              <a:t>Tali dati indicano (sempre secondo me) </a:t>
            </a:r>
          </a:p>
          <a:p>
            <a:r>
              <a:rPr lang="it-IT" dirty="0" smtClean="0"/>
              <a:t>che anche gli OPX che apparentemente non hanno subito reazioni debbono</a:t>
            </a:r>
          </a:p>
          <a:p>
            <a:r>
              <a:rPr lang="it-IT" dirty="0" smtClean="0"/>
              <a:t>la loro composizione in IE a </a:t>
            </a:r>
            <a:r>
              <a:rPr lang="it-IT" dirty="0" err="1" smtClean="0"/>
              <a:t>metasomatismi</a:t>
            </a:r>
            <a:r>
              <a:rPr lang="it-IT" dirty="0" smtClean="0"/>
              <a:t> alcalino </a:t>
            </a:r>
            <a:r>
              <a:rPr lang="it-IT" dirty="0" err="1" smtClean="0"/>
              <a:t>carbonatitici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Si notano anche significative differenze con il </a:t>
            </a:r>
            <a:r>
              <a:rPr lang="it-IT" dirty="0" err="1" smtClean="0"/>
              <a:t>Gharyan</a:t>
            </a:r>
            <a:r>
              <a:rPr lang="it-IT" dirty="0" smtClean="0"/>
              <a:t> (maggiormente arricchito).</a:t>
            </a:r>
          </a:p>
          <a:p>
            <a:endParaRPr lang="it-IT" dirty="0" smtClean="0"/>
          </a:p>
          <a:p>
            <a:endParaRPr lang="it-I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OLD_C\tesi e tesine\Narduzzi Tesi Libia\Capitoli Tesi\6-Capitolo 6 - Ortopirosseni\PPTOPX.tif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64204" y="188640"/>
            <a:ext cx="5015592" cy="650031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7092280" y="5657671"/>
            <a:ext cx="2051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Fe-carb</a:t>
            </a:r>
            <a:r>
              <a:rPr lang="it-IT" sz="1200" dirty="0" smtClean="0"/>
              <a:t>: </a:t>
            </a:r>
            <a:r>
              <a:rPr lang="it-IT" sz="1200" dirty="0" err="1" smtClean="0"/>
              <a:t>Conticelli</a:t>
            </a:r>
            <a:r>
              <a:rPr lang="it-IT" sz="1200" dirty="0" smtClean="0"/>
              <a:t> </a:t>
            </a:r>
            <a:r>
              <a:rPr lang="it-IT" sz="1200" dirty="0" err="1" smtClean="0"/>
              <a:t>et</a:t>
            </a:r>
            <a:r>
              <a:rPr lang="it-IT" sz="1200" dirty="0" smtClean="0"/>
              <a:t> al. (1995)</a:t>
            </a:r>
          </a:p>
          <a:p>
            <a:r>
              <a:rPr lang="it-IT" sz="1200" dirty="0" smtClean="0"/>
              <a:t>OPX-DMM: </a:t>
            </a:r>
            <a:r>
              <a:rPr lang="it-IT" sz="1200" dirty="0" err="1" smtClean="0"/>
              <a:t>Workman</a:t>
            </a:r>
            <a:r>
              <a:rPr lang="it-IT" sz="1200" dirty="0" smtClean="0"/>
              <a:t> &amp; </a:t>
            </a:r>
            <a:r>
              <a:rPr lang="it-IT" sz="1200" dirty="0" err="1" smtClean="0"/>
              <a:t>Hart</a:t>
            </a:r>
            <a:r>
              <a:rPr lang="it-IT" sz="1200" dirty="0" smtClean="0"/>
              <a:t> (2005)</a:t>
            </a:r>
          </a:p>
          <a:p>
            <a:r>
              <a:rPr lang="it-IT" sz="1200" dirty="0" smtClean="0"/>
              <a:t>OPX </a:t>
            </a:r>
            <a:r>
              <a:rPr lang="it-IT" sz="1200" dirty="0" err="1" smtClean="0"/>
              <a:t>Gharyan</a:t>
            </a:r>
            <a:r>
              <a:rPr lang="it-IT" sz="1200" dirty="0" smtClean="0"/>
              <a:t>: </a:t>
            </a:r>
            <a:r>
              <a:rPr lang="it-IT" sz="1200" dirty="0" err="1" smtClean="0"/>
              <a:t>Beccaluva</a:t>
            </a:r>
            <a:r>
              <a:rPr lang="it-IT" sz="1200" dirty="0" smtClean="0"/>
              <a:t> </a:t>
            </a:r>
            <a:r>
              <a:rPr lang="it-IT" sz="1200" dirty="0" err="1" smtClean="0"/>
              <a:t>et</a:t>
            </a:r>
            <a:r>
              <a:rPr lang="it-IT" sz="1200" dirty="0" smtClean="0"/>
              <a:t> al. (2007)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OLD_C\tesi e tesine\Narduzzi Tesi Libia\Capitoli Tesi\8-Capitolo 8 - Clinopirosseni\pptSiO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37" y="980728"/>
            <a:ext cx="7011583" cy="482453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043608" y="5805264"/>
            <a:ext cx="3707904" cy="73866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it-IT" sz="1400" dirty="0" smtClean="0">
                <a:latin typeface="+mj-lt"/>
              </a:rPr>
              <a:t>CPX-DMM: </a:t>
            </a:r>
            <a:r>
              <a:rPr lang="it-IT" sz="1400" dirty="0" err="1" smtClean="0">
                <a:latin typeface="+mj-lt"/>
              </a:rPr>
              <a:t>Workman</a:t>
            </a:r>
            <a:r>
              <a:rPr lang="it-IT" sz="1400" dirty="0" smtClean="0">
                <a:latin typeface="+mj-lt"/>
              </a:rPr>
              <a:t> &amp; </a:t>
            </a:r>
            <a:r>
              <a:rPr lang="it-IT" sz="1400" dirty="0" err="1" smtClean="0">
                <a:latin typeface="+mj-lt"/>
              </a:rPr>
              <a:t>Hart</a:t>
            </a:r>
            <a:r>
              <a:rPr lang="it-IT" sz="1400" dirty="0" smtClean="0">
                <a:latin typeface="+mj-lt"/>
              </a:rPr>
              <a:t> (2005)</a:t>
            </a:r>
          </a:p>
          <a:p>
            <a:r>
              <a:rPr lang="it-IT" sz="1400" dirty="0" smtClean="0">
                <a:latin typeface="+mj-lt"/>
              </a:rPr>
              <a:t>CPX, CPX1 </a:t>
            </a:r>
            <a:r>
              <a:rPr lang="it-IT" sz="1400" dirty="0" err="1" smtClean="0">
                <a:latin typeface="+mj-lt"/>
              </a:rPr>
              <a:t>Ghy</a:t>
            </a:r>
            <a:r>
              <a:rPr lang="it-IT" sz="1400" dirty="0" smtClean="0">
                <a:latin typeface="+mj-lt"/>
              </a:rPr>
              <a:t>: </a:t>
            </a:r>
            <a:r>
              <a:rPr lang="it-IT" sz="1400" dirty="0" err="1" smtClean="0">
                <a:latin typeface="+mj-lt"/>
              </a:rPr>
              <a:t>Beccaluva</a:t>
            </a:r>
            <a:r>
              <a:rPr lang="it-IT" sz="1400" dirty="0" smtClean="0">
                <a:latin typeface="+mj-lt"/>
              </a:rPr>
              <a:t> </a:t>
            </a:r>
            <a:r>
              <a:rPr lang="it-IT" sz="1400" dirty="0" err="1" smtClean="0">
                <a:latin typeface="+mj-lt"/>
              </a:rPr>
              <a:t>et</a:t>
            </a:r>
            <a:r>
              <a:rPr lang="it-IT" sz="1400" dirty="0" smtClean="0">
                <a:latin typeface="+mj-lt"/>
              </a:rPr>
              <a:t> al. (2007)</a:t>
            </a:r>
          </a:p>
          <a:p>
            <a:r>
              <a:rPr lang="it-IT" sz="1400" dirty="0" smtClean="0">
                <a:latin typeface="+mj-lt"/>
              </a:rPr>
              <a:t>CPX, CPX1 </a:t>
            </a:r>
            <a:r>
              <a:rPr lang="it-IT" sz="1400" dirty="0" err="1" smtClean="0">
                <a:latin typeface="+mj-lt"/>
              </a:rPr>
              <a:t>Waw</a:t>
            </a:r>
            <a:r>
              <a:rPr lang="it-IT" sz="1400" dirty="0" smtClean="0">
                <a:latin typeface="+mj-lt"/>
              </a:rPr>
              <a:t>: Miller </a:t>
            </a:r>
            <a:r>
              <a:rPr lang="it-IT" sz="1400" dirty="0" err="1" smtClean="0">
                <a:latin typeface="+mj-lt"/>
              </a:rPr>
              <a:t>et</a:t>
            </a:r>
            <a:r>
              <a:rPr lang="it-IT" sz="1400" dirty="0" smtClean="0">
                <a:latin typeface="+mj-lt"/>
              </a:rPr>
              <a:t> al.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331640" y="548680"/>
            <a:ext cx="644612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Anche per i CPX, in questo caso per brevità inserirei solo le REE e il </a:t>
            </a:r>
          </a:p>
          <a:p>
            <a:r>
              <a:rPr lang="it-IT" dirty="0" smtClean="0"/>
              <a:t>diagramma precedente, sembra </a:t>
            </a:r>
          </a:p>
          <a:p>
            <a:r>
              <a:rPr lang="it-IT" dirty="0" smtClean="0"/>
              <a:t>partano da una situazione tipo DMM (o leggermente arricchiti).</a:t>
            </a:r>
          </a:p>
          <a:p>
            <a:endParaRPr lang="it-IT" dirty="0" smtClean="0"/>
          </a:p>
          <a:p>
            <a:r>
              <a:rPr lang="it-IT" dirty="0" smtClean="0"/>
              <a:t>Da queste situazioni di partenza </a:t>
            </a:r>
          </a:p>
          <a:p>
            <a:r>
              <a:rPr lang="it-IT" dirty="0" smtClean="0"/>
              <a:t>(rossi mantello; grigi o neri- reazione; blu </a:t>
            </a:r>
            <a:r>
              <a:rPr lang="it-IT" dirty="0" err="1" smtClean="0"/>
              <a:t>Gharyan</a:t>
            </a:r>
            <a:r>
              <a:rPr lang="it-IT" dirty="0" smtClean="0"/>
              <a:t>) si nota:</a:t>
            </a:r>
          </a:p>
          <a:p>
            <a:endParaRPr lang="it-IT" dirty="0" smtClean="0"/>
          </a:p>
          <a:p>
            <a:r>
              <a:rPr lang="it-IT" dirty="0" smtClean="0"/>
              <a:t>- Una sistematica differenza col G. per tracce e non per maggiori </a:t>
            </a:r>
          </a:p>
          <a:p>
            <a:r>
              <a:rPr lang="it-IT" dirty="0" smtClean="0"/>
              <a:t>(più arricchiti)</a:t>
            </a:r>
          </a:p>
          <a:p>
            <a:r>
              <a:rPr lang="it-IT" dirty="0" smtClean="0"/>
              <a:t>- Un comportamento simile tra </a:t>
            </a:r>
            <a:r>
              <a:rPr lang="it-IT" dirty="0" err="1" smtClean="0"/>
              <a:t>CPX-mantello</a:t>
            </a:r>
            <a:r>
              <a:rPr lang="it-IT" dirty="0" smtClean="0"/>
              <a:t> e </a:t>
            </a:r>
            <a:r>
              <a:rPr lang="it-IT" dirty="0" err="1" smtClean="0"/>
              <a:t>CPX-reazione</a:t>
            </a:r>
            <a:endParaRPr lang="it-IT" dirty="0" smtClean="0"/>
          </a:p>
          <a:p>
            <a:r>
              <a:rPr lang="it-IT" dirty="0" smtClean="0"/>
              <a:t>- In alcuni casi un incremento in LREE nei </a:t>
            </a:r>
            <a:r>
              <a:rPr lang="it-IT" dirty="0" err="1" smtClean="0"/>
              <a:t>CPX-reazione</a:t>
            </a:r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ig. 3 - Originale magmi Triass.medio - Creta.sup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3960440" cy="4536503"/>
          </a:xfrm>
          <a:prstGeom prst="rect">
            <a:avLst/>
          </a:prstGeom>
        </p:spPr>
      </p:pic>
      <p:pic>
        <p:nvPicPr>
          <p:cNvPr id="5" name="Immagine 4" descr="Fig. 4 - Originale magmi Ceno-At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27984" y="332656"/>
            <a:ext cx="4032448" cy="453650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11560" y="5157192"/>
            <a:ext cx="7384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Mesozoic</a:t>
            </a:r>
            <a:r>
              <a:rPr lang="it-IT" dirty="0" smtClean="0"/>
              <a:t> (</a:t>
            </a:r>
            <a:r>
              <a:rPr lang="it-IT" dirty="0" err="1" smtClean="0"/>
              <a:t>Jurassic-Cretaceous</a:t>
            </a:r>
            <a:r>
              <a:rPr lang="it-IT" dirty="0" smtClean="0"/>
              <a:t>)                                     </a:t>
            </a:r>
            <a:r>
              <a:rPr lang="it-IT" dirty="0" err="1" smtClean="0"/>
              <a:t>Cainozoic-Present</a:t>
            </a:r>
            <a:r>
              <a:rPr lang="it-IT" dirty="0" smtClean="0"/>
              <a:t> </a:t>
            </a:r>
            <a:r>
              <a:rPr lang="it-IT" dirty="0" err="1" smtClean="0"/>
              <a:t>Day</a:t>
            </a:r>
            <a:endParaRPr lang="en-GB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67544" y="6023029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/>
              <a:t>Guiraud</a:t>
            </a:r>
            <a:r>
              <a:rPr lang="it-IT" dirty="0"/>
              <a:t> </a:t>
            </a:r>
            <a:r>
              <a:rPr lang="it-IT" dirty="0" err="1"/>
              <a:t>et</a:t>
            </a:r>
            <a:r>
              <a:rPr lang="it-IT" dirty="0"/>
              <a:t> al</a:t>
            </a:r>
            <a:r>
              <a:rPr lang="it-IT" dirty="0" smtClean="0"/>
              <a:t>. (2005) and </a:t>
            </a:r>
            <a:r>
              <a:rPr lang="it-IT" dirty="0" err="1"/>
              <a:t>Torsvik</a:t>
            </a:r>
            <a:r>
              <a:rPr lang="it-IT" dirty="0"/>
              <a:t> </a:t>
            </a:r>
            <a:r>
              <a:rPr lang="it-IT" dirty="0" err="1"/>
              <a:t>et</a:t>
            </a:r>
            <a:r>
              <a:rPr lang="it-IT" dirty="0"/>
              <a:t> al</a:t>
            </a:r>
            <a:r>
              <a:rPr lang="it-IT" dirty="0" smtClean="0"/>
              <a:t>. (2009), </a:t>
            </a:r>
            <a:r>
              <a:rPr lang="it-IT" dirty="0" err="1" smtClean="0"/>
              <a:t>modified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572000" y="6007336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Tappe </a:t>
            </a:r>
            <a:r>
              <a:rPr lang="it-IT" dirty="0" err="1" smtClean="0"/>
              <a:t>et</a:t>
            </a:r>
            <a:r>
              <a:rPr lang="it-IT" dirty="0" smtClean="0"/>
              <a:t> al. (2003),  </a:t>
            </a:r>
            <a:r>
              <a:rPr lang="it-IT" dirty="0" err="1" smtClean="0"/>
              <a:t>Guiraud</a:t>
            </a:r>
            <a:r>
              <a:rPr lang="it-IT" dirty="0" smtClean="0"/>
              <a:t> </a:t>
            </a:r>
            <a:r>
              <a:rPr lang="it-IT" dirty="0" err="1"/>
              <a:t>et</a:t>
            </a:r>
            <a:r>
              <a:rPr lang="it-IT" dirty="0"/>
              <a:t> al</a:t>
            </a:r>
            <a:r>
              <a:rPr lang="it-IT" dirty="0" smtClean="0"/>
              <a:t>. (2005) and</a:t>
            </a:r>
          </a:p>
          <a:p>
            <a:pPr algn="just"/>
            <a:r>
              <a:rPr lang="it-IT" dirty="0" err="1" smtClean="0"/>
              <a:t>Torsvik</a:t>
            </a:r>
            <a:r>
              <a:rPr lang="it-IT" dirty="0" smtClean="0"/>
              <a:t> </a:t>
            </a:r>
            <a:r>
              <a:rPr lang="it-IT" dirty="0" err="1"/>
              <a:t>et</a:t>
            </a:r>
            <a:r>
              <a:rPr lang="it-IT" dirty="0"/>
              <a:t> al</a:t>
            </a:r>
            <a:r>
              <a:rPr lang="it-IT" dirty="0" smtClean="0"/>
              <a:t>. (2009), </a:t>
            </a:r>
            <a:r>
              <a:rPr lang="it-IT" dirty="0" err="1" smtClean="0"/>
              <a:t>modified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OLD_C\tesi e tesine\Narduzzi Tesi Libia\Capitoli Tesi\8-Capitolo 8 - Clinopirosseni\pptREE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692696"/>
            <a:ext cx="4096928" cy="5688632"/>
          </a:xfrm>
          <a:prstGeom prst="rect">
            <a:avLst/>
          </a:prstGeom>
          <a:noFill/>
        </p:spPr>
      </p:pic>
      <p:pic>
        <p:nvPicPr>
          <p:cNvPr id="3075" name="Picture 3" descr="C:\OLD_C\tesi e tesine\Narduzzi Tesi Libia\Capitoli Tesi\8-Capitolo 8 - Clinopirosseni\REE cfr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4104456" cy="5701131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0" y="640158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CPX-DMM: </a:t>
            </a:r>
            <a:r>
              <a:rPr lang="it-IT" dirty="0" err="1" smtClean="0"/>
              <a:t>Workman</a:t>
            </a:r>
            <a:r>
              <a:rPr lang="it-IT" dirty="0" smtClean="0"/>
              <a:t> &amp; </a:t>
            </a:r>
            <a:r>
              <a:rPr lang="it-IT" dirty="0" err="1" smtClean="0"/>
              <a:t>Hart</a:t>
            </a:r>
            <a:r>
              <a:rPr lang="it-IT" dirty="0" smtClean="0"/>
              <a:t> (2005); A2A, A1A, X1A and E1D </a:t>
            </a:r>
            <a:r>
              <a:rPr lang="it-IT" dirty="0" err="1" smtClean="0"/>
              <a:t>Gharyan</a:t>
            </a:r>
            <a:r>
              <a:rPr lang="it-IT" dirty="0" smtClean="0"/>
              <a:t>: </a:t>
            </a:r>
            <a:r>
              <a:rPr lang="it-IT" dirty="0" err="1" smtClean="0"/>
              <a:t>Beccaluva</a:t>
            </a:r>
            <a:r>
              <a:rPr lang="it-IT" dirty="0" smtClean="0"/>
              <a:t> </a:t>
            </a:r>
            <a:r>
              <a:rPr lang="it-IT" dirty="0" err="1" smtClean="0"/>
              <a:t>et</a:t>
            </a:r>
            <a:r>
              <a:rPr lang="it-IT" dirty="0" smtClean="0"/>
              <a:t> al. (2007)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332656"/>
            <a:ext cx="8921673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Questa è una forzatura in cui propongo un diagramma nato per magmi ai CPX di mantello</a:t>
            </a:r>
          </a:p>
          <a:p>
            <a:endParaRPr lang="it-IT" dirty="0" smtClean="0"/>
          </a:p>
          <a:p>
            <a:r>
              <a:rPr lang="it-IT" dirty="0" smtClean="0"/>
              <a:t>Tuttavia, dati i KD degli elementi considerati, il risultato cambia poco. Giusto come esercizio </a:t>
            </a:r>
          </a:p>
          <a:p>
            <a:r>
              <a:rPr lang="it-IT" dirty="0" smtClean="0"/>
              <a:t>Si nota come la fusione di questi CPX sposterebbe i rapporti  dei fusi prodotti </a:t>
            </a:r>
          </a:p>
          <a:p>
            <a:r>
              <a:rPr lang="it-IT" dirty="0" smtClean="0"/>
              <a:t>lungo le stesse pendenze  segnate dall’</a:t>
            </a:r>
            <a:r>
              <a:rPr lang="it-IT" dirty="0" err="1" smtClean="0"/>
              <a:t>un-orogenic</a:t>
            </a:r>
            <a:r>
              <a:rPr lang="it-IT" dirty="0" smtClean="0"/>
              <a:t> </a:t>
            </a:r>
            <a:r>
              <a:rPr lang="it-IT" dirty="0" err="1" smtClean="0"/>
              <a:t>field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Quello che mi sembra sfizioso  è che i CPX di mantello  mi sembrano registrare, </a:t>
            </a:r>
          </a:p>
          <a:p>
            <a:r>
              <a:rPr lang="it-IT" dirty="0" smtClean="0"/>
              <a:t>posizionandosi nel campo  “</a:t>
            </a:r>
            <a:r>
              <a:rPr lang="it-IT" dirty="0" err="1" smtClean="0"/>
              <a:t>orogenico</a:t>
            </a:r>
            <a:r>
              <a:rPr lang="it-IT" dirty="0" smtClean="0"/>
              <a:t>” l’effetto del vecchio ciclo Panafricano, mentre quelli </a:t>
            </a:r>
          </a:p>
          <a:p>
            <a:r>
              <a:rPr lang="it-IT" dirty="0" smtClean="0"/>
              <a:t>di reazione  si spostano , a mio avviso giustamente, verso il  campo </a:t>
            </a:r>
            <a:r>
              <a:rPr lang="it-IT" dirty="0" err="1" smtClean="0"/>
              <a:t>anorogenico</a:t>
            </a:r>
            <a:r>
              <a:rPr lang="it-IT" dirty="0" smtClean="0"/>
              <a:t>  </a:t>
            </a:r>
          </a:p>
          <a:p>
            <a:r>
              <a:rPr lang="it-IT" dirty="0" smtClean="0"/>
              <a:t>come suggerito dalla geologia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I corrispettivi del </a:t>
            </a:r>
            <a:r>
              <a:rPr lang="it-IT" dirty="0" err="1" smtClean="0"/>
              <a:t>Gharyan</a:t>
            </a:r>
            <a:r>
              <a:rPr lang="it-IT" dirty="0" smtClean="0"/>
              <a:t> , che geologicamente non </a:t>
            </a:r>
            <a:r>
              <a:rPr lang="it-IT" dirty="0" err="1" smtClean="0"/>
              <a:t>sebrano</a:t>
            </a:r>
            <a:r>
              <a:rPr lang="it-IT" dirty="0" smtClean="0"/>
              <a:t> a me  associabili alla</a:t>
            </a:r>
          </a:p>
          <a:p>
            <a:r>
              <a:rPr lang="it-IT" dirty="0" smtClean="0"/>
              <a:t>Possibile salita </a:t>
            </a:r>
            <a:r>
              <a:rPr lang="it-IT" dirty="0" err="1" smtClean="0"/>
              <a:t>astenosferica</a:t>
            </a:r>
            <a:r>
              <a:rPr lang="it-IT" dirty="0" smtClean="0"/>
              <a:t> come indicato dalla FIG . 4, ma più a condizioni “Mediterranee”</a:t>
            </a:r>
          </a:p>
          <a:p>
            <a:endParaRPr lang="it-IT" dirty="0" smtClean="0"/>
          </a:p>
          <a:p>
            <a:r>
              <a:rPr lang="it-IT" dirty="0" smtClean="0"/>
              <a:t>Si distinguono  essendo sempre  </a:t>
            </a:r>
            <a:r>
              <a:rPr lang="it-IT" dirty="0" err="1" smtClean="0"/>
              <a:t>orogenici</a:t>
            </a:r>
            <a:r>
              <a:rPr lang="it-IT" dirty="0" smtClean="0"/>
              <a:t> ( la zona del </a:t>
            </a:r>
            <a:r>
              <a:rPr lang="it-IT" dirty="0" err="1" smtClean="0"/>
              <a:t>Gharyan</a:t>
            </a:r>
            <a:r>
              <a:rPr lang="it-IT" dirty="0" smtClean="0"/>
              <a:t> è stata anche maggiormente </a:t>
            </a:r>
          </a:p>
          <a:p>
            <a:r>
              <a:rPr lang="it-IT" dirty="0" smtClean="0"/>
              <a:t>Coinvolta dal ciclo panafricano)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Th-Yb vs Ta-Yb.tif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5515" y="537290"/>
            <a:ext cx="8292970" cy="5987039"/>
          </a:xfrm>
        </p:spPr>
      </p:pic>
      <p:sp>
        <p:nvSpPr>
          <p:cNvPr id="3" name="CasellaDiTesto 2"/>
          <p:cNvSpPr txBox="1"/>
          <p:nvPr/>
        </p:nvSpPr>
        <p:spPr>
          <a:xfrm>
            <a:off x="395536" y="648866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Th</a:t>
            </a:r>
            <a:r>
              <a:rPr lang="it-IT" dirty="0" smtClean="0"/>
              <a:t>/</a:t>
            </a:r>
            <a:r>
              <a:rPr lang="it-IT" dirty="0" err="1" smtClean="0"/>
              <a:t>Yb</a:t>
            </a:r>
            <a:r>
              <a:rPr lang="it-IT" dirty="0" smtClean="0"/>
              <a:t> vs. Ta/</a:t>
            </a:r>
            <a:r>
              <a:rPr lang="it-IT" dirty="0" err="1" smtClean="0"/>
              <a:t>Yb</a:t>
            </a:r>
            <a:r>
              <a:rPr lang="it-IT" dirty="0" smtClean="0"/>
              <a:t> </a:t>
            </a:r>
            <a:r>
              <a:rPr lang="it-IT" dirty="0" err="1" smtClean="0"/>
              <a:t>diagram</a:t>
            </a:r>
            <a:r>
              <a:rPr lang="it-IT" dirty="0" smtClean="0"/>
              <a:t>: </a:t>
            </a:r>
            <a:r>
              <a:rPr lang="it-IT" dirty="0" err="1" smtClean="0"/>
              <a:t>Pearce</a:t>
            </a:r>
            <a:r>
              <a:rPr lang="it-IT" dirty="0" smtClean="0"/>
              <a:t>, (1983), </a:t>
            </a:r>
            <a:r>
              <a:rPr lang="it-IT" dirty="0" err="1" smtClean="0"/>
              <a:t>modified</a:t>
            </a:r>
            <a:endParaRPr lang="it-I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ThYb-TaYb + Ghypicci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681" y="548679"/>
            <a:ext cx="8292639" cy="598679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95536" y="648866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Th</a:t>
            </a:r>
            <a:r>
              <a:rPr lang="it-IT" dirty="0" smtClean="0"/>
              <a:t>/</a:t>
            </a:r>
            <a:r>
              <a:rPr lang="it-IT" dirty="0" err="1" smtClean="0"/>
              <a:t>Yb</a:t>
            </a:r>
            <a:r>
              <a:rPr lang="it-IT" dirty="0" smtClean="0"/>
              <a:t> vs. Ta/</a:t>
            </a:r>
            <a:r>
              <a:rPr lang="it-IT" dirty="0" err="1" smtClean="0"/>
              <a:t>Yb</a:t>
            </a:r>
            <a:r>
              <a:rPr lang="it-IT" dirty="0" smtClean="0"/>
              <a:t> </a:t>
            </a:r>
            <a:r>
              <a:rPr lang="it-IT" dirty="0" err="1" smtClean="0"/>
              <a:t>diagram</a:t>
            </a:r>
            <a:r>
              <a:rPr lang="it-IT" dirty="0" smtClean="0"/>
              <a:t>: </a:t>
            </a:r>
            <a:r>
              <a:rPr lang="it-IT" dirty="0" err="1" smtClean="0"/>
              <a:t>Pearce</a:t>
            </a:r>
            <a:r>
              <a:rPr lang="it-IT" dirty="0" smtClean="0"/>
              <a:t>, (1983), </a:t>
            </a:r>
            <a:r>
              <a:rPr lang="it-IT" dirty="0" err="1" smtClean="0"/>
              <a:t>modified</a:t>
            </a:r>
            <a:r>
              <a:rPr lang="it-IT" dirty="0" smtClean="0"/>
              <a:t>; CPX </a:t>
            </a:r>
            <a:r>
              <a:rPr lang="it-IT" dirty="0" err="1" smtClean="0"/>
              <a:t>Gharyan</a:t>
            </a:r>
            <a:r>
              <a:rPr lang="it-IT" dirty="0" smtClean="0"/>
              <a:t>: </a:t>
            </a:r>
            <a:r>
              <a:rPr lang="it-IT" dirty="0" err="1" smtClean="0"/>
              <a:t>Beccaluva</a:t>
            </a:r>
            <a:r>
              <a:rPr lang="it-IT" dirty="0" smtClean="0"/>
              <a:t> </a:t>
            </a:r>
            <a:r>
              <a:rPr lang="it-IT" dirty="0" err="1" smtClean="0"/>
              <a:t>et</a:t>
            </a:r>
            <a:r>
              <a:rPr lang="it-IT" dirty="0" smtClean="0"/>
              <a:t> al. (2007)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39552" y="764704"/>
            <a:ext cx="8721875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Un diagramma semplice  che indica, sempre a mio avviso, un sistema che coinvolge</a:t>
            </a:r>
          </a:p>
          <a:p>
            <a:r>
              <a:rPr lang="it-IT" dirty="0" smtClean="0"/>
              <a:t>diversi soggetti </a:t>
            </a:r>
            <a:r>
              <a:rPr lang="it-IT" dirty="0" err="1" smtClean="0"/>
              <a:t>metasomatizzanti</a:t>
            </a:r>
            <a:r>
              <a:rPr lang="it-IT" dirty="0" smtClean="0"/>
              <a:t>  e indica, una volta ancora, differenze con il </a:t>
            </a:r>
            <a:r>
              <a:rPr lang="it-IT" dirty="0" err="1" smtClean="0"/>
              <a:t>Gharyan</a:t>
            </a:r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Non sono stato molto “esaustivo”, si può dire ancora molto, tuttavia il tempo a disposizione</a:t>
            </a:r>
          </a:p>
          <a:p>
            <a:endParaRPr lang="it-IT" dirty="0" smtClean="0"/>
          </a:p>
          <a:p>
            <a:r>
              <a:rPr lang="it-IT" dirty="0" err="1" smtClean="0"/>
              <a:t>xe</a:t>
            </a:r>
            <a:r>
              <a:rPr lang="it-IT" dirty="0" smtClean="0"/>
              <a:t> </a:t>
            </a:r>
            <a:r>
              <a:rPr lang="it-IT" dirty="0" err="1" smtClean="0"/>
              <a:t>pocheto</a:t>
            </a:r>
            <a:r>
              <a:rPr lang="it-IT" dirty="0" smtClean="0"/>
              <a:t>.  E tante cose ancora non le ho neppure  iniziato a digerirle</a:t>
            </a:r>
          </a:p>
          <a:p>
            <a:r>
              <a:rPr lang="it-IT" dirty="0" smtClean="0"/>
              <a:t> </a:t>
            </a:r>
          </a:p>
          <a:p>
            <a:r>
              <a:rPr lang="it-IT" dirty="0" smtClean="0"/>
              <a:t>Mi raccomando, aborro la violenza fisica.  Per cui non farmi del male  (in caso puoi</a:t>
            </a:r>
          </a:p>
          <a:p>
            <a:r>
              <a:rPr lang="it-IT" dirty="0" smtClean="0"/>
              <a:t>Seviziare il </a:t>
            </a:r>
            <a:r>
              <a:rPr lang="it-IT" dirty="0" err="1" smtClean="0"/>
              <a:t>Narduzzi</a:t>
            </a:r>
            <a:r>
              <a:rPr lang="it-IT" dirty="0" smtClean="0"/>
              <a:t> )  </a:t>
            </a:r>
          </a:p>
          <a:p>
            <a:endParaRPr lang="it-IT" dirty="0" smtClean="0"/>
          </a:p>
          <a:p>
            <a:r>
              <a:rPr lang="it-IT" dirty="0" smtClean="0"/>
              <a:t>il tempo a disposizione sono 10m più 5 di commenti</a:t>
            </a:r>
          </a:p>
          <a:p>
            <a:endParaRPr lang="it-IT" dirty="0" smtClean="0"/>
          </a:p>
          <a:p>
            <a:r>
              <a:rPr lang="it-IT" dirty="0" smtClean="0"/>
              <a:t>Un </a:t>
            </a:r>
            <a:r>
              <a:rPr lang="it-IT" dirty="0" err="1" smtClean="0"/>
              <a:t>abbraccione</a:t>
            </a:r>
            <a:endParaRPr lang="it-IT" dirty="0" smtClean="0"/>
          </a:p>
          <a:p>
            <a:r>
              <a:rPr lang="it-IT" dirty="0" smtClean="0"/>
              <a:t>angelo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r vs U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5" y="1630849"/>
            <a:ext cx="9139169" cy="3751222"/>
          </a:xfrm>
        </p:spPr>
      </p:pic>
      <p:sp>
        <p:nvSpPr>
          <p:cNvPr id="6" name="CasellaDiTesto 5"/>
          <p:cNvSpPr txBox="1"/>
          <p:nvPr/>
        </p:nvSpPr>
        <p:spPr>
          <a:xfrm>
            <a:off x="257466" y="5428381"/>
            <a:ext cx="301839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400" dirty="0" err="1" smtClean="0"/>
              <a:t>Proterozoic</a:t>
            </a:r>
            <a:r>
              <a:rPr lang="it-IT" sz="1400" dirty="0" smtClean="0"/>
              <a:t> </a:t>
            </a:r>
            <a:r>
              <a:rPr lang="it-IT" sz="1400" dirty="0" err="1" smtClean="0"/>
              <a:t>Crust</a:t>
            </a:r>
            <a:r>
              <a:rPr lang="it-IT" sz="1400" dirty="0" smtClean="0"/>
              <a:t>: </a:t>
            </a:r>
            <a:r>
              <a:rPr lang="it-IT" sz="1400" dirty="0" err="1" smtClean="0"/>
              <a:t>Condie</a:t>
            </a:r>
            <a:r>
              <a:rPr lang="it-IT" sz="1400" dirty="0" smtClean="0"/>
              <a:t>,(1993)</a:t>
            </a:r>
          </a:p>
          <a:p>
            <a:pPr algn="just"/>
            <a:r>
              <a:rPr lang="it-IT" sz="1400" dirty="0" err="1" smtClean="0"/>
              <a:t>Fe-carbonatitie</a:t>
            </a:r>
            <a:r>
              <a:rPr lang="it-IT" sz="1400" dirty="0" smtClean="0"/>
              <a:t>: </a:t>
            </a:r>
            <a:r>
              <a:rPr lang="it-IT" sz="1400" dirty="0" err="1" smtClean="0"/>
              <a:t>Conticelli</a:t>
            </a:r>
            <a:r>
              <a:rPr lang="it-IT" sz="1400" dirty="0" smtClean="0"/>
              <a:t> </a:t>
            </a:r>
            <a:r>
              <a:rPr lang="it-IT" sz="1400" dirty="0" err="1" smtClean="0"/>
              <a:t>et</a:t>
            </a:r>
            <a:r>
              <a:rPr lang="it-IT" sz="1400" dirty="0" smtClean="0"/>
              <a:t> al. (1995)</a:t>
            </a:r>
          </a:p>
          <a:p>
            <a:pPr algn="just"/>
            <a:r>
              <a:rPr lang="it-IT" sz="1400" dirty="0" smtClean="0"/>
              <a:t>CPX-DMM: </a:t>
            </a:r>
            <a:r>
              <a:rPr lang="it-IT" sz="1400" dirty="0" err="1" smtClean="0"/>
              <a:t>Workman</a:t>
            </a:r>
            <a:r>
              <a:rPr lang="it-IT" sz="1400" dirty="0" smtClean="0"/>
              <a:t> &amp; </a:t>
            </a:r>
            <a:r>
              <a:rPr lang="it-IT" sz="1400" dirty="0" err="1" smtClean="0"/>
              <a:t>Hart</a:t>
            </a:r>
            <a:r>
              <a:rPr lang="it-IT" sz="1400" dirty="0" smtClean="0"/>
              <a:t> (2005)</a:t>
            </a:r>
          </a:p>
          <a:p>
            <a:pPr algn="just"/>
            <a:r>
              <a:rPr lang="it-IT" sz="1400" dirty="0" smtClean="0"/>
              <a:t>CPX </a:t>
            </a:r>
            <a:r>
              <a:rPr lang="it-IT" sz="1400" dirty="0" err="1" smtClean="0"/>
              <a:t>Gharyan</a:t>
            </a:r>
            <a:r>
              <a:rPr lang="it-IT" sz="1400" dirty="0" smtClean="0"/>
              <a:t>: </a:t>
            </a:r>
            <a:r>
              <a:rPr lang="it-IT" sz="1400" dirty="0" err="1" smtClean="0"/>
              <a:t>Beccaluva</a:t>
            </a:r>
            <a:r>
              <a:rPr lang="it-IT" sz="1400" dirty="0" smtClean="0"/>
              <a:t> </a:t>
            </a:r>
            <a:r>
              <a:rPr lang="it-IT" sz="1400" dirty="0" err="1" smtClean="0"/>
              <a:t>et</a:t>
            </a:r>
            <a:r>
              <a:rPr lang="it-IT" sz="1400" dirty="0" smtClean="0"/>
              <a:t> al. (2007)</a:t>
            </a:r>
          </a:p>
          <a:p>
            <a:pPr algn="just"/>
            <a:r>
              <a:rPr lang="it-IT" sz="1400" dirty="0" err="1" smtClean="0"/>
              <a:t>Na</a:t>
            </a:r>
            <a:r>
              <a:rPr lang="it-IT" sz="1400" dirty="0" smtClean="0"/>
              <a:t> </a:t>
            </a:r>
            <a:r>
              <a:rPr lang="it-IT" sz="1400" dirty="0" err="1" smtClean="0"/>
              <a:t>Waw</a:t>
            </a:r>
            <a:r>
              <a:rPr lang="it-IT" sz="1400" dirty="0" smtClean="0"/>
              <a:t> </a:t>
            </a:r>
            <a:r>
              <a:rPr lang="it-IT" sz="1400" dirty="0" err="1" smtClean="0"/>
              <a:t>En-Namus</a:t>
            </a:r>
            <a:r>
              <a:rPr lang="it-IT" sz="1400" dirty="0" smtClean="0"/>
              <a:t>: Miller </a:t>
            </a:r>
            <a:r>
              <a:rPr lang="it-IT" sz="1400" dirty="0" err="1" smtClean="0"/>
              <a:t>et</a:t>
            </a:r>
            <a:r>
              <a:rPr lang="it-IT" sz="1400" dirty="0" smtClean="0"/>
              <a:t> al. (2011)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tangolo 3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Immagine 3" descr="Fi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7920879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250-350 ceno.tif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9552" y="343270"/>
            <a:ext cx="7920880" cy="602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nettore 2 10"/>
          <p:cNvCxnSpPr/>
          <p:nvPr/>
        </p:nvCxnSpPr>
        <p:spPr>
          <a:xfrm flipH="1" flipV="1">
            <a:off x="3635896" y="1628800"/>
            <a:ext cx="1440160" cy="648072"/>
          </a:xfrm>
          <a:prstGeom prst="straightConnector1">
            <a:avLst/>
          </a:prstGeom>
          <a:ln w="41275">
            <a:solidFill>
              <a:schemeClr val="tx1">
                <a:alpha val="33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>
            <a:off x="2699792" y="1628800"/>
            <a:ext cx="936104" cy="0"/>
          </a:xfrm>
          <a:prstGeom prst="straightConnector1">
            <a:avLst/>
          </a:prstGeom>
          <a:ln w="41275">
            <a:solidFill>
              <a:schemeClr val="tx1">
                <a:alpha val="33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2915816" y="2492896"/>
            <a:ext cx="1368152" cy="576064"/>
          </a:xfrm>
          <a:prstGeom prst="straightConnector1">
            <a:avLst/>
          </a:prstGeom>
          <a:ln w="41275">
            <a:solidFill>
              <a:schemeClr val="tx1">
                <a:alpha val="33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igura a mano libera 18"/>
          <p:cNvSpPr/>
          <p:nvPr/>
        </p:nvSpPr>
        <p:spPr>
          <a:xfrm>
            <a:off x="3276600" y="2624667"/>
            <a:ext cx="609600" cy="541866"/>
          </a:xfrm>
          <a:custGeom>
            <a:avLst/>
            <a:gdLst>
              <a:gd name="connsiteX0" fmla="*/ 397933 w 609600"/>
              <a:gd name="connsiteY0" fmla="*/ 0 h 541866"/>
              <a:gd name="connsiteX1" fmla="*/ 0 w 609600"/>
              <a:gd name="connsiteY1" fmla="*/ 279400 h 541866"/>
              <a:gd name="connsiteX2" fmla="*/ 25400 w 609600"/>
              <a:gd name="connsiteY2" fmla="*/ 541866 h 541866"/>
              <a:gd name="connsiteX3" fmla="*/ 296333 w 609600"/>
              <a:gd name="connsiteY3" fmla="*/ 372533 h 541866"/>
              <a:gd name="connsiteX4" fmla="*/ 516467 w 609600"/>
              <a:gd name="connsiteY4" fmla="*/ 313266 h 541866"/>
              <a:gd name="connsiteX5" fmla="*/ 609600 w 609600"/>
              <a:gd name="connsiteY5" fmla="*/ 135466 h 541866"/>
              <a:gd name="connsiteX6" fmla="*/ 567267 w 609600"/>
              <a:gd name="connsiteY6" fmla="*/ 25400 h 541866"/>
              <a:gd name="connsiteX7" fmla="*/ 397933 w 609600"/>
              <a:gd name="connsiteY7" fmla="*/ 0 h 54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" h="541866">
                <a:moveTo>
                  <a:pt x="397933" y="0"/>
                </a:moveTo>
                <a:lnTo>
                  <a:pt x="0" y="279400"/>
                </a:lnTo>
                <a:lnTo>
                  <a:pt x="25400" y="541866"/>
                </a:lnTo>
                <a:lnTo>
                  <a:pt x="296333" y="372533"/>
                </a:lnTo>
                <a:lnTo>
                  <a:pt x="516467" y="313266"/>
                </a:lnTo>
                <a:lnTo>
                  <a:pt x="609600" y="135466"/>
                </a:lnTo>
                <a:lnTo>
                  <a:pt x="567267" y="25400"/>
                </a:lnTo>
                <a:lnTo>
                  <a:pt x="397933" y="0"/>
                </a:lnTo>
                <a:close/>
              </a:path>
            </a:pathLst>
          </a:custGeom>
          <a:solidFill>
            <a:schemeClr val="tx1">
              <a:alpha val="51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Figura a mano libera 19"/>
          <p:cNvSpPr/>
          <p:nvPr/>
        </p:nvSpPr>
        <p:spPr>
          <a:xfrm>
            <a:off x="2980267" y="1574800"/>
            <a:ext cx="372533" cy="270933"/>
          </a:xfrm>
          <a:custGeom>
            <a:avLst/>
            <a:gdLst>
              <a:gd name="connsiteX0" fmla="*/ 110066 w 372533"/>
              <a:gd name="connsiteY0" fmla="*/ 25400 h 270933"/>
              <a:gd name="connsiteX1" fmla="*/ 93133 w 372533"/>
              <a:gd name="connsiteY1" fmla="*/ 143933 h 270933"/>
              <a:gd name="connsiteX2" fmla="*/ 0 w 372533"/>
              <a:gd name="connsiteY2" fmla="*/ 220133 h 270933"/>
              <a:gd name="connsiteX3" fmla="*/ 50800 w 372533"/>
              <a:gd name="connsiteY3" fmla="*/ 270933 h 270933"/>
              <a:gd name="connsiteX4" fmla="*/ 237066 w 372533"/>
              <a:gd name="connsiteY4" fmla="*/ 169333 h 270933"/>
              <a:gd name="connsiteX5" fmla="*/ 372533 w 372533"/>
              <a:gd name="connsiteY5" fmla="*/ 50800 h 270933"/>
              <a:gd name="connsiteX6" fmla="*/ 304800 w 372533"/>
              <a:gd name="connsiteY6" fmla="*/ 0 h 270933"/>
              <a:gd name="connsiteX7" fmla="*/ 110066 w 372533"/>
              <a:gd name="connsiteY7" fmla="*/ 25400 h 27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533" h="270933">
                <a:moveTo>
                  <a:pt x="110066" y="25400"/>
                </a:moveTo>
                <a:lnTo>
                  <a:pt x="93133" y="143933"/>
                </a:lnTo>
                <a:lnTo>
                  <a:pt x="0" y="220133"/>
                </a:lnTo>
                <a:lnTo>
                  <a:pt x="50800" y="270933"/>
                </a:lnTo>
                <a:lnTo>
                  <a:pt x="237066" y="169333"/>
                </a:lnTo>
                <a:lnTo>
                  <a:pt x="372533" y="50800"/>
                </a:lnTo>
                <a:lnTo>
                  <a:pt x="304800" y="0"/>
                </a:lnTo>
                <a:lnTo>
                  <a:pt x="110066" y="25400"/>
                </a:lnTo>
                <a:close/>
              </a:path>
            </a:pathLst>
          </a:custGeom>
          <a:solidFill>
            <a:schemeClr val="tx1">
              <a:alpha val="4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Figura a mano libera 20"/>
          <p:cNvSpPr/>
          <p:nvPr/>
        </p:nvSpPr>
        <p:spPr>
          <a:xfrm>
            <a:off x="3581400" y="1117600"/>
            <a:ext cx="220133" cy="296333"/>
          </a:xfrm>
          <a:custGeom>
            <a:avLst/>
            <a:gdLst>
              <a:gd name="connsiteX0" fmla="*/ 8467 w 220133"/>
              <a:gd name="connsiteY0" fmla="*/ 50800 h 296333"/>
              <a:gd name="connsiteX1" fmla="*/ 93133 w 220133"/>
              <a:gd name="connsiteY1" fmla="*/ 279400 h 296333"/>
              <a:gd name="connsiteX2" fmla="*/ 220133 w 220133"/>
              <a:gd name="connsiteY2" fmla="*/ 296333 h 296333"/>
              <a:gd name="connsiteX3" fmla="*/ 194733 w 220133"/>
              <a:gd name="connsiteY3" fmla="*/ 127000 h 296333"/>
              <a:gd name="connsiteX4" fmla="*/ 135467 w 220133"/>
              <a:gd name="connsiteY4" fmla="*/ 0 h 296333"/>
              <a:gd name="connsiteX5" fmla="*/ 0 w 220133"/>
              <a:gd name="connsiteY5" fmla="*/ 0 h 296333"/>
              <a:gd name="connsiteX6" fmla="*/ 8467 w 220133"/>
              <a:gd name="connsiteY6" fmla="*/ 50800 h 29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133" h="296333">
                <a:moveTo>
                  <a:pt x="8467" y="50800"/>
                </a:moveTo>
                <a:lnTo>
                  <a:pt x="93133" y="279400"/>
                </a:lnTo>
                <a:lnTo>
                  <a:pt x="220133" y="296333"/>
                </a:lnTo>
                <a:lnTo>
                  <a:pt x="194733" y="127000"/>
                </a:lnTo>
                <a:lnTo>
                  <a:pt x="135467" y="0"/>
                </a:lnTo>
                <a:lnTo>
                  <a:pt x="0" y="0"/>
                </a:lnTo>
                <a:lnTo>
                  <a:pt x="8467" y="50800"/>
                </a:lnTo>
                <a:close/>
              </a:path>
            </a:pathLst>
          </a:custGeom>
          <a:solidFill>
            <a:schemeClr val="tx1">
              <a:alpha val="5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Figura a mano libera 21"/>
          <p:cNvSpPr/>
          <p:nvPr/>
        </p:nvSpPr>
        <p:spPr>
          <a:xfrm>
            <a:off x="3852333" y="1371600"/>
            <a:ext cx="110067" cy="194733"/>
          </a:xfrm>
          <a:custGeom>
            <a:avLst/>
            <a:gdLst>
              <a:gd name="connsiteX0" fmla="*/ 50800 w 110067"/>
              <a:gd name="connsiteY0" fmla="*/ 0 h 194733"/>
              <a:gd name="connsiteX1" fmla="*/ 0 w 110067"/>
              <a:gd name="connsiteY1" fmla="*/ 110067 h 194733"/>
              <a:gd name="connsiteX2" fmla="*/ 25400 w 110067"/>
              <a:gd name="connsiteY2" fmla="*/ 194733 h 194733"/>
              <a:gd name="connsiteX3" fmla="*/ 110067 w 110067"/>
              <a:gd name="connsiteY3" fmla="*/ 194733 h 194733"/>
              <a:gd name="connsiteX4" fmla="*/ 110067 w 110067"/>
              <a:gd name="connsiteY4" fmla="*/ 59267 h 194733"/>
              <a:gd name="connsiteX5" fmla="*/ 50800 w 110067"/>
              <a:gd name="connsiteY5" fmla="*/ 0 h 19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067" h="194733">
                <a:moveTo>
                  <a:pt x="50800" y="0"/>
                </a:moveTo>
                <a:lnTo>
                  <a:pt x="0" y="110067"/>
                </a:lnTo>
                <a:lnTo>
                  <a:pt x="25400" y="194733"/>
                </a:lnTo>
                <a:lnTo>
                  <a:pt x="110067" y="194733"/>
                </a:lnTo>
                <a:lnTo>
                  <a:pt x="110067" y="59267"/>
                </a:lnTo>
                <a:lnTo>
                  <a:pt x="50800" y="0"/>
                </a:lnTo>
                <a:close/>
              </a:path>
            </a:pathLst>
          </a:custGeom>
          <a:solidFill>
            <a:schemeClr val="tx1">
              <a:alpha val="4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Figura a mano libera 24"/>
          <p:cNvSpPr/>
          <p:nvPr/>
        </p:nvSpPr>
        <p:spPr>
          <a:xfrm>
            <a:off x="3759200" y="1600200"/>
            <a:ext cx="338667" cy="457200"/>
          </a:xfrm>
          <a:custGeom>
            <a:avLst/>
            <a:gdLst>
              <a:gd name="connsiteX0" fmla="*/ 143933 w 338667"/>
              <a:gd name="connsiteY0" fmla="*/ 0 h 457200"/>
              <a:gd name="connsiteX1" fmla="*/ 203200 w 338667"/>
              <a:gd name="connsiteY1" fmla="*/ 135467 h 457200"/>
              <a:gd name="connsiteX2" fmla="*/ 177800 w 338667"/>
              <a:gd name="connsiteY2" fmla="*/ 262467 h 457200"/>
              <a:gd name="connsiteX3" fmla="*/ 0 w 338667"/>
              <a:gd name="connsiteY3" fmla="*/ 313267 h 457200"/>
              <a:gd name="connsiteX4" fmla="*/ 152400 w 338667"/>
              <a:gd name="connsiteY4" fmla="*/ 440267 h 457200"/>
              <a:gd name="connsiteX5" fmla="*/ 270933 w 338667"/>
              <a:gd name="connsiteY5" fmla="*/ 457200 h 457200"/>
              <a:gd name="connsiteX6" fmla="*/ 279400 w 338667"/>
              <a:gd name="connsiteY6" fmla="*/ 347133 h 457200"/>
              <a:gd name="connsiteX7" fmla="*/ 338667 w 338667"/>
              <a:gd name="connsiteY7" fmla="*/ 194733 h 457200"/>
              <a:gd name="connsiteX8" fmla="*/ 338667 w 338667"/>
              <a:gd name="connsiteY8" fmla="*/ 118533 h 457200"/>
              <a:gd name="connsiteX9" fmla="*/ 143933 w 338667"/>
              <a:gd name="connsiteY9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8667" h="457200">
                <a:moveTo>
                  <a:pt x="143933" y="0"/>
                </a:moveTo>
                <a:lnTo>
                  <a:pt x="203200" y="135467"/>
                </a:lnTo>
                <a:lnTo>
                  <a:pt x="177800" y="262467"/>
                </a:lnTo>
                <a:lnTo>
                  <a:pt x="0" y="313267"/>
                </a:lnTo>
                <a:lnTo>
                  <a:pt x="152400" y="440267"/>
                </a:lnTo>
                <a:lnTo>
                  <a:pt x="270933" y="457200"/>
                </a:lnTo>
                <a:lnTo>
                  <a:pt x="279400" y="347133"/>
                </a:lnTo>
                <a:lnTo>
                  <a:pt x="338667" y="194733"/>
                </a:lnTo>
                <a:lnTo>
                  <a:pt x="338667" y="118533"/>
                </a:lnTo>
                <a:lnTo>
                  <a:pt x="143933" y="0"/>
                </a:lnTo>
                <a:close/>
              </a:path>
            </a:pathLst>
          </a:custGeom>
          <a:solidFill>
            <a:schemeClr val="tx1">
              <a:alpha val="3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Figura a mano libera 26"/>
          <p:cNvSpPr/>
          <p:nvPr/>
        </p:nvSpPr>
        <p:spPr>
          <a:xfrm>
            <a:off x="4411133" y="1761067"/>
            <a:ext cx="440267" cy="287866"/>
          </a:xfrm>
          <a:custGeom>
            <a:avLst/>
            <a:gdLst>
              <a:gd name="connsiteX0" fmla="*/ 0 w 440267"/>
              <a:gd name="connsiteY0" fmla="*/ 50800 h 287866"/>
              <a:gd name="connsiteX1" fmla="*/ 169334 w 440267"/>
              <a:gd name="connsiteY1" fmla="*/ 287866 h 287866"/>
              <a:gd name="connsiteX2" fmla="*/ 347134 w 440267"/>
              <a:gd name="connsiteY2" fmla="*/ 228600 h 287866"/>
              <a:gd name="connsiteX3" fmla="*/ 440267 w 440267"/>
              <a:gd name="connsiteY3" fmla="*/ 143933 h 287866"/>
              <a:gd name="connsiteX4" fmla="*/ 279400 w 440267"/>
              <a:gd name="connsiteY4" fmla="*/ 127000 h 287866"/>
              <a:gd name="connsiteX5" fmla="*/ 152400 w 440267"/>
              <a:gd name="connsiteY5" fmla="*/ 127000 h 287866"/>
              <a:gd name="connsiteX6" fmla="*/ 127000 w 440267"/>
              <a:gd name="connsiteY6" fmla="*/ 42333 h 287866"/>
              <a:gd name="connsiteX7" fmla="*/ 42334 w 440267"/>
              <a:gd name="connsiteY7" fmla="*/ 0 h 287866"/>
              <a:gd name="connsiteX8" fmla="*/ 0 w 440267"/>
              <a:gd name="connsiteY8" fmla="*/ 50800 h 28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267" h="287866">
                <a:moveTo>
                  <a:pt x="0" y="50800"/>
                </a:moveTo>
                <a:lnTo>
                  <a:pt x="169334" y="287866"/>
                </a:lnTo>
                <a:lnTo>
                  <a:pt x="347134" y="228600"/>
                </a:lnTo>
                <a:lnTo>
                  <a:pt x="440267" y="143933"/>
                </a:lnTo>
                <a:lnTo>
                  <a:pt x="279400" y="127000"/>
                </a:lnTo>
                <a:lnTo>
                  <a:pt x="152400" y="127000"/>
                </a:lnTo>
                <a:lnTo>
                  <a:pt x="127000" y="42333"/>
                </a:lnTo>
                <a:lnTo>
                  <a:pt x="42334" y="0"/>
                </a:lnTo>
                <a:lnTo>
                  <a:pt x="0" y="50800"/>
                </a:lnTo>
                <a:close/>
              </a:path>
            </a:pathLst>
          </a:custGeom>
          <a:solidFill>
            <a:schemeClr val="tx1">
              <a:alpha val="3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Figura a mano libera 27"/>
          <p:cNvSpPr/>
          <p:nvPr/>
        </p:nvSpPr>
        <p:spPr>
          <a:xfrm>
            <a:off x="4343400" y="2294467"/>
            <a:ext cx="338667" cy="296333"/>
          </a:xfrm>
          <a:custGeom>
            <a:avLst/>
            <a:gdLst>
              <a:gd name="connsiteX0" fmla="*/ 186267 w 338667"/>
              <a:gd name="connsiteY0" fmla="*/ 0 h 296333"/>
              <a:gd name="connsiteX1" fmla="*/ 110067 w 338667"/>
              <a:gd name="connsiteY1" fmla="*/ 101600 h 296333"/>
              <a:gd name="connsiteX2" fmla="*/ 0 w 338667"/>
              <a:gd name="connsiteY2" fmla="*/ 118533 h 296333"/>
              <a:gd name="connsiteX3" fmla="*/ 0 w 338667"/>
              <a:gd name="connsiteY3" fmla="*/ 296333 h 296333"/>
              <a:gd name="connsiteX4" fmla="*/ 118533 w 338667"/>
              <a:gd name="connsiteY4" fmla="*/ 287866 h 296333"/>
              <a:gd name="connsiteX5" fmla="*/ 228600 w 338667"/>
              <a:gd name="connsiteY5" fmla="*/ 127000 h 296333"/>
              <a:gd name="connsiteX6" fmla="*/ 338667 w 338667"/>
              <a:gd name="connsiteY6" fmla="*/ 25400 h 296333"/>
              <a:gd name="connsiteX7" fmla="*/ 186267 w 338667"/>
              <a:gd name="connsiteY7" fmla="*/ 0 h 29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667" h="296333">
                <a:moveTo>
                  <a:pt x="186267" y="0"/>
                </a:moveTo>
                <a:lnTo>
                  <a:pt x="110067" y="101600"/>
                </a:lnTo>
                <a:lnTo>
                  <a:pt x="0" y="118533"/>
                </a:lnTo>
                <a:lnTo>
                  <a:pt x="0" y="296333"/>
                </a:lnTo>
                <a:lnTo>
                  <a:pt x="118533" y="287866"/>
                </a:lnTo>
                <a:lnTo>
                  <a:pt x="228600" y="127000"/>
                </a:lnTo>
                <a:lnTo>
                  <a:pt x="338667" y="25400"/>
                </a:lnTo>
                <a:lnTo>
                  <a:pt x="186267" y="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Figura a mano libera 28"/>
          <p:cNvSpPr/>
          <p:nvPr/>
        </p:nvSpPr>
        <p:spPr>
          <a:xfrm>
            <a:off x="3344333" y="2192867"/>
            <a:ext cx="245534" cy="160866"/>
          </a:xfrm>
          <a:custGeom>
            <a:avLst/>
            <a:gdLst>
              <a:gd name="connsiteX0" fmla="*/ 0 w 245534"/>
              <a:gd name="connsiteY0" fmla="*/ 0 h 160866"/>
              <a:gd name="connsiteX1" fmla="*/ 177800 w 245534"/>
              <a:gd name="connsiteY1" fmla="*/ 160866 h 160866"/>
              <a:gd name="connsiteX2" fmla="*/ 245534 w 245534"/>
              <a:gd name="connsiteY2" fmla="*/ 110066 h 160866"/>
              <a:gd name="connsiteX3" fmla="*/ 84667 w 245534"/>
              <a:gd name="connsiteY3" fmla="*/ 33866 h 160866"/>
              <a:gd name="connsiteX4" fmla="*/ 0 w 245534"/>
              <a:gd name="connsiteY4" fmla="*/ 0 h 16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534" h="160866">
                <a:moveTo>
                  <a:pt x="0" y="0"/>
                </a:moveTo>
                <a:lnTo>
                  <a:pt x="177800" y="160866"/>
                </a:lnTo>
                <a:lnTo>
                  <a:pt x="245534" y="110066"/>
                </a:lnTo>
                <a:lnTo>
                  <a:pt x="84667" y="3386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Figura a mano libera 29"/>
          <p:cNvSpPr/>
          <p:nvPr/>
        </p:nvSpPr>
        <p:spPr>
          <a:xfrm>
            <a:off x="4927600" y="2099733"/>
            <a:ext cx="372533" cy="220134"/>
          </a:xfrm>
          <a:custGeom>
            <a:avLst/>
            <a:gdLst>
              <a:gd name="connsiteX0" fmla="*/ 0 w 372533"/>
              <a:gd name="connsiteY0" fmla="*/ 0 h 220134"/>
              <a:gd name="connsiteX1" fmla="*/ 84667 w 372533"/>
              <a:gd name="connsiteY1" fmla="*/ 194734 h 220134"/>
              <a:gd name="connsiteX2" fmla="*/ 228600 w 372533"/>
              <a:gd name="connsiteY2" fmla="*/ 220134 h 220134"/>
              <a:gd name="connsiteX3" fmla="*/ 372533 w 372533"/>
              <a:gd name="connsiteY3" fmla="*/ 50800 h 220134"/>
              <a:gd name="connsiteX4" fmla="*/ 372533 w 372533"/>
              <a:gd name="connsiteY4" fmla="*/ 50800 h 220134"/>
              <a:gd name="connsiteX5" fmla="*/ 194733 w 372533"/>
              <a:gd name="connsiteY5" fmla="*/ 118534 h 220134"/>
              <a:gd name="connsiteX6" fmla="*/ 84667 w 372533"/>
              <a:gd name="connsiteY6" fmla="*/ 110067 h 220134"/>
              <a:gd name="connsiteX7" fmla="*/ 59267 w 372533"/>
              <a:gd name="connsiteY7" fmla="*/ 0 h 220134"/>
              <a:gd name="connsiteX8" fmla="*/ 0 w 372533"/>
              <a:gd name="connsiteY8" fmla="*/ 0 h 22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533" h="220134">
                <a:moveTo>
                  <a:pt x="0" y="0"/>
                </a:moveTo>
                <a:lnTo>
                  <a:pt x="84667" y="194734"/>
                </a:lnTo>
                <a:lnTo>
                  <a:pt x="228600" y="220134"/>
                </a:lnTo>
                <a:lnTo>
                  <a:pt x="372533" y="50800"/>
                </a:lnTo>
                <a:lnTo>
                  <a:pt x="372533" y="50800"/>
                </a:lnTo>
                <a:lnTo>
                  <a:pt x="194733" y="118534"/>
                </a:lnTo>
                <a:lnTo>
                  <a:pt x="84667" y="110067"/>
                </a:lnTo>
                <a:lnTo>
                  <a:pt x="59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3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Ovale 31"/>
          <p:cNvSpPr/>
          <p:nvPr/>
        </p:nvSpPr>
        <p:spPr>
          <a:xfrm>
            <a:off x="4860032" y="2420888"/>
            <a:ext cx="144016" cy="144016"/>
          </a:xfrm>
          <a:prstGeom prst="ellipse">
            <a:avLst/>
          </a:prstGeom>
          <a:solidFill>
            <a:schemeClr val="tx1">
              <a:alpha val="3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Ovale 33"/>
          <p:cNvSpPr/>
          <p:nvPr/>
        </p:nvSpPr>
        <p:spPr>
          <a:xfrm>
            <a:off x="5004048" y="2348880"/>
            <a:ext cx="144016" cy="144016"/>
          </a:xfrm>
          <a:prstGeom prst="ellipse">
            <a:avLst/>
          </a:prstGeom>
          <a:solidFill>
            <a:schemeClr val="tx1"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Ovale 34"/>
          <p:cNvSpPr/>
          <p:nvPr/>
        </p:nvSpPr>
        <p:spPr>
          <a:xfrm>
            <a:off x="4499992" y="1628800"/>
            <a:ext cx="144016" cy="144016"/>
          </a:xfrm>
          <a:prstGeom prst="ellipse">
            <a:avLst/>
          </a:prstGeom>
          <a:solidFill>
            <a:schemeClr val="tx1">
              <a:alpha val="4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ttangolo 22"/>
          <p:cNvSpPr/>
          <p:nvPr/>
        </p:nvSpPr>
        <p:spPr>
          <a:xfrm>
            <a:off x="539552" y="6352862"/>
            <a:ext cx="6084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/>
              <a:t>Tomographic</a:t>
            </a:r>
            <a:r>
              <a:rPr lang="it-IT" dirty="0" smtClean="0"/>
              <a:t> </a:t>
            </a:r>
            <a:r>
              <a:rPr lang="it-IT" dirty="0" err="1" smtClean="0"/>
              <a:t>image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Vs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Africa: </a:t>
            </a:r>
            <a:r>
              <a:rPr lang="it-IT" dirty="0" err="1" smtClean="0"/>
              <a:t>Begg</a:t>
            </a:r>
            <a:r>
              <a:rPr lang="it-IT" dirty="0" smtClean="0"/>
              <a:t> </a:t>
            </a:r>
            <a:r>
              <a:rPr lang="it-IT" dirty="0" err="1" smtClean="0"/>
              <a:t>et</a:t>
            </a:r>
            <a:r>
              <a:rPr lang="it-IT" dirty="0" smtClean="0"/>
              <a:t> al. (2009), </a:t>
            </a:r>
            <a:r>
              <a:rPr lang="it-IT" dirty="0" err="1" smtClean="0"/>
              <a:t>modified</a:t>
            </a:r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4355976" y="5733256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</a:t>
            </a:r>
            <a:r>
              <a:rPr lang="it-IT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velocity</a:t>
            </a:r>
            <a:r>
              <a:rPr lang="it-IT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4.56 km/sec</a:t>
            </a:r>
            <a:endParaRPr lang="it-IT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83568" y="836712"/>
            <a:ext cx="686822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Solo un poche di foto per identificare le varie fasi da sparare in velocità</a:t>
            </a:r>
          </a:p>
          <a:p>
            <a:endParaRPr lang="it-IT" dirty="0" smtClean="0"/>
          </a:p>
          <a:p>
            <a:pPr marL="342900" indent="-342900">
              <a:buAutoNum type="arabicParenR" startAt="6"/>
            </a:pPr>
            <a:r>
              <a:rPr lang="it-IT" dirty="0" smtClean="0"/>
              <a:t>CPX di mantello e di reazione (con fusi)</a:t>
            </a:r>
          </a:p>
          <a:p>
            <a:pPr marL="342900" indent="-342900">
              <a:buAutoNum type="arabicParenR" startAt="6"/>
            </a:pPr>
            <a:r>
              <a:rPr lang="it-IT" dirty="0" smtClean="0"/>
              <a:t>CPX di mantello e di reazione  “</a:t>
            </a:r>
          </a:p>
          <a:p>
            <a:pPr marL="342900" indent="-342900">
              <a:buAutoNum type="arabicParenR" startAt="6"/>
            </a:pPr>
            <a:r>
              <a:rPr lang="it-IT" dirty="0" smtClean="0"/>
              <a:t>Particolare al contatto </a:t>
            </a:r>
          </a:p>
          <a:p>
            <a:pPr marL="342900" indent="-342900">
              <a:buAutoNum type="arabicParenR" startAt="6"/>
            </a:pPr>
            <a:r>
              <a:rPr lang="it-IT" dirty="0" smtClean="0"/>
              <a:t>CPX di mantello ma in cui si riconosce una antica origine magmatica</a:t>
            </a:r>
          </a:p>
          <a:p>
            <a:pPr marL="342900" indent="-342900">
              <a:buAutoNum type="arabicParenR" startAt="6"/>
            </a:pPr>
            <a:r>
              <a:rPr lang="it-IT" dirty="0" smtClean="0"/>
              <a:t>Olivine magmatiche in vetro</a:t>
            </a:r>
          </a:p>
          <a:p>
            <a:pPr marL="342900" indent="-342900">
              <a:buAutoNum type="arabicParenR" startAt="6"/>
            </a:pPr>
            <a:r>
              <a:rPr lang="it-IT" dirty="0" smtClean="0"/>
              <a:t>OPX, olivina generata per reazione con fusi, olivine “magmatiche”</a:t>
            </a:r>
          </a:p>
          <a:p>
            <a:pPr marL="342900" indent="-342900">
              <a:buAutoNum type="arabicParenR" startAt="6"/>
            </a:pPr>
            <a:r>
              <a:rPr lang="it-IT" dirty="0" smtClean="0"/>
              <a:t> altre olivine di reazione su OPX</a:t>
            </a:r>
          </a:p>
          <a:p>
            <a:pPr marL="342900" indent="-342900">
              <a:buAutoNum type="arabicParenR" startAt="6"/>
            </a:pPr>
            <a:r>
              <a:rPr lang="it-IT" dirty="0" smtClean="0"/>
              <a:t>Spinello originale e bordo magmatico o </a:t>
            </a:r>
            <a:r>
              <a:rPr lang="it-IT" dirty="0" err="1" smtClean="0"/>
              <a:t>metasomatico</a:t>
            </a:r>
            <a:endParaRPr lang="it-IT" dirty="0" smtClean="0"/>
          </a:p>
          <a:p>
            <a:pPr marL="342900" indent="-342900">
              <a:buAutoNum type="arabicParenR" startAt="6"/>
            </a:pPr>
            <a:r>
              <a:rPr lang="it-IT" dirty="0" smtClean="0"/>
              <a:t>Fasi accessorie (spinello magmatico e Anfibolo)</a:t>
            </a:r>
          </a:p>
          <a:p>
            <a:pPr marL="342900" indent="-342900">
              <a:buAutoNum type="arabicParenR" startAt="6"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83568" y="141277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Mantle</a:t>
            </a:r>
            <a:r>
              <a:rPr lang="it-IT" dirty="0" smtClean="0"/>
              <a:t> CPX</a:t>
            </a:r>
            <a:endParaRPr lang="en-GB" dirty="0"/>
          </a:p>
        </p:txBody>
      </p:sp>
      <p:pic>
        <p:nvPicPr>
          <p:cNvPr id="6" name="Immagine 5" descr="cpx1 c1 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44824"/>
            <a:ext cx="5040560" cy="3780420"/>
          </a:xfrm>
          <a:prstGeom prst="rect">
            <a:avLst/>
          </a:prstGeom>
        </p:spPr>
      </p:pic>
      <p:pic>
        <p:nvPicPr>
          <p:cNvPr id="3075" name="Picture 3" descr="C:\OLD_C\tesi e tesine\Narduzzi Tesi Libia\foto sez sott\foto per microsonda\LB4\LB4 cpxI-II-III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4310622" cy="3232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C:\OLD_C\tesi e tesine\Narduzzi Tesi Libia\foto sez sott\foto per microsonda\LB1\DSC_0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676456" cy="6072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C:\OLD_C\tesi e tesine\Narduzzi Tesi Libia\foto sez sott\foto per microsonda\Nuova cartella\DSCN0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848" y="1088136"/>
            <a:ext cx="6242304" cy="4681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OLD_C\tesi e tesine\Narduzzi Tesi Libia\foto sez sott\foto per microsonda\LB14\cpx2N c1 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1742</Words>
  <Application>Microsoft Office PowerPoint</Application>
  <PresentationFormat>Presentazione su schermo (4:3)</PresentationFormat>
  <Paragraphs>179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36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Angelo</dc:creator>
  <cp:lastModifiedBy>Angelo</cp:lastModifiedBy>
  <cp:revision>36</cp:revision>
  <dcterms:created xsi:type="dcterms:W3CDTF">2012-04-04T00:05:18Z</dcterms:created>
  <dcterms:modified xsi:type="dcterms:W3CDTF">2014-03-07T15:12:09Z</dcterms:modified>
</cp:coreProperties>
</file>