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15"/>
  </p:notesMasterIdLst>
  <p:handoutMasterIdLst>
    <p:handoutMasterId r:id="rId116"/>
  </p:handoutMasterIdLst>
  <p:sldIdLst>
    <p:sldId id="256" r:id="rId4"/>
    <p:sldId id="257" r:id="rId5"/>
    <p:sldId id="259" r:id="rId6"/>
    <p:sldId id="260" r:id="rId7"/>
    <p:sldId id="261" r:id="rId8"/>
    <p:sldId id="268" r:id="rId9"/>
    <p:sldId id="258" r:id="rId10"/>
    <p:sldId id="263" r:id="rId11"/>
    <p:sldId id="264" r:id="rId12"/>
    <p:sldId id="265" r:id="rId13"/>
    <p:sldId id="266" r:id="rId14"/>
    <p:sldId id="267" r:id="rId15"/>
    <p:sldId id="269" r:id="rId16"/>
    <p:sldId id="270" r:id="rId17"/>
    <p:sldId id="271" r:id="rId18"/>
    <p:sldId id="272" r:id="rId19"/>
    <p:sldId id="273" r:id="rId20"/>
    <p:sldId id="325" r:id="rId21"/>
    <p:sldId id="327" r:id="rId22"/>
    <p:sldId id="328" r:id="rId23"/>
    <p:sldId id="274" r:id="rId24"/>
    <p:sldId id="329" r:id="rId25"/>
    <p:sldId id="326" r:id="rId26"/>
    <p:sldId id="330" r:id="rId27"/>
    <p:sldId id="275" r:id="rId28"/>
    <p:sldId id="276" r:id="rId29"/>
    <p:sldId id="277" r:id="rId30"/>
    <p:sldId id="278" r:id="rId31"/>
    <p:sldId id="279" r:id="rId32"/>
    <p:sldId id="293" r:id="rId33"/>
    <p:sldId id="294" r:id="rId34"/>
    <p:sldId id="319" r:id="rId35"/>
    <p:sldId id="295" r:id="rId36"/>
    <p:sldId id="296" r:id="rId37"/>
    <p:sldId id="297" r:id="rId38"/>
    <p:sldId id="331" r:id="rId39"/>
    <p:sldId id="298" r:id="rId40"/>
    <p:sldId id="332" r:id="rId41"/>
    <p:sldId id="299" r:id="rId42"/>
    <p:sldId id="333" r:id="rId43"/>
    <p:sldId id="300" r:id="rId44"/>
    <p:sldId id="334" r:id="rId45"/>
    <p:sldId id="335" r:id="rId46"/>
    <p:sldId id="301" r:id="rId47"/>
    <p:sldId id="302" r:id="rId48"/>
    <p:sldId id="303" r:id="rId49"/>
    <p:sldId id="361" r:id="rId50"/>
    <p:sldId id="362" r:id="rId51"/>
    <p:sldId id="306" r:id="rId52"/>
    <p:sldId id="307" r:id="rId53"/>
    <p:sldId id="336" r:id="rId54"/>
    <p:sldId id="337" r:id="rId55"/>
    <p:sldId id="339" r:id="rId56"/>
    <p:sldId id="365" r:id="rId57"/>
    <p:sldId id="364" r:id="rId58"/>
    <p:sldId id="338" r:id="rId59"/>
    <p:sldId id="363" r:id="rId60"/>
    <p:sldId id="309" r:id="rId61"/>
    <p:sldId id="308" r:id="rId62"/>
    <p:sldId id="283" r:id="rId63"/>
    <p:sldId id="310" r:id="rId64"/>
    <p:sldId id="351" r:id="rId65"/>
    <p:sldId id="317" r:id="rId66"/>
    <p:sldId id="352" r:id="rId67"/>
    <p:sldId id="353" r:id="rId68"/>
    <p:sldId id="354" r:id="rId69"/>
    <p:sldId id="355" r:id="rId70"/>
    <p:sldId id="356" r:id="rId71"/>
    <p:sldId id="359" r:id="rId72"/>
    <p:sldId id="360" r:id="rId73"/>
    <p:sldId id="311" r:id="rId74"/>
    <p:sldId id="284" r:id="rId75"/>
    <p:sldId id="285" r:id="rId76"/>
    <p:sldId id="312" r:id="rId77"/>
    <p:sldId id="385" r:id="rId78"/>
    <p:sldId id="313" r:id="rId79"/>
    <p:sldId id="320" r:id="rId80"/>
    <p:sldId id="321" r:id="rId81"/>
    <p:sldId id="386" r:id="rId82"/>
    <p:sldId id="322" r:id="rId83"/>
    <p:sldId id="340" r:id="rId84"/>
    <p:sldId id="323" r:id="rId85"/>
    <p:sldId id="324" r:id="rId86"/>
    <p:sldId id="384" r:id="rId87"/>
    <p:sldId id="382" r:id="rId88"/>
    <p:sldId id="383" r:id="rId89"/>
    <p:sldId id="372" r:id="rId90"/>
    <p:sldId id="373" r:id="rId91"/>
    <p:sldId id="387" r:id="rId92"/>
    <p:sldId id="374" r:id="rId93"/>
    <p:sldId id="375" r:id="rId94"/>
    <p:sldId id="376" r:id="rId95"/>
    <p:sldId id="377" r:id="rId96"/>
    <p:sldId id="378" r:id="rId97"/>
    <p:sldId id="379" r:id="rId98"/>
    <p:sldId id="380" r:id="rId99"/>
    <p:sldId id="381" r:id="rId100"/>
    <p:sldId id="314" r:id="rId101"/>
    <p:sldId id="370" r:id="rId102"/>
    <p:sldId id="371" r:id="rId103"/>
    <p:sldId id="369" r:id="rId104"/>
    <p:sldId id="315" r:id="rId105"/>
    <p:sldId id="368" r:id="rId106"/>
    <p:sldId id="366" r:id="rId107"/>
    <p:sldId id="367" r:id="rId108"/>
    <p:sldId id="289" r:id="rId109"/>
    <p:sldId id="288" r:id="rId110"/>
    <p:sldId id="280" r:id="rId111"/>
    <p:sldId id="281" r:id="rId112"/>
    <p:sldId id="290" r:id="rId113"/>
    <p:sldId id="282" r:id="rId114"/>
  </p:sldIdLst>
  <p:sldSz cx="9144000" cy="6858000" type="screen4x3"/>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60"/>
  </p:normalViewPr>
  <p:slideViewPr>
    <p:cSldViewPr>
      <p:cViewPr varScale="1">
        <p:scale>
          <a:sx n="80" d="100"/>
          <a:sy n="80" d="100"/>
        </p:scale>
        <p:origin x="1454" y="48"/>
      </p:cViewPr>
      <p:guideLst>
        <p:guide orient="horz" pos="2160"/>
        <p:guide pos="2880"/>
      </p:guideLst>
    </p:cSldViewPr>
  </p:slideViewPr>
  <p:notesTextViewPr>
    <p:cViewPr>
      <p:scale>
        <a:sx n="3" d="2"/>
        <a:sy n="3" d="2"/>
      </p:scale>
      <p:origin x="0" y="0"/>
    </p:cViewPr>
  </p:notesTextViewPr>
  <p:sorterViewPr>
    <p:cViewPr>
      <p:scale>
        <a:sx n="120" d="100"/>
        <a:sy n="120" d="100"/>
      </p:scale>
      <p:origin x="0" y="-4066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presProps" Target="pres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4" Type="http://schemas.openxmlformats.org/officeDocument/2006/relationships/image" Target="../media/image5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3" name="Segnaposto data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59904E69-97E4-4299-BCFB-6B9D217B2B49}" type="datetimeFigureOut">
              <a:rPr lang="it-IT" smtClean="0"/>
              <a:pPr/>
              <a:t>06/04/2020</a:t>
            </a:fld>
            <a:endParaRPr lang="it-IT"/>
          </a:p>
        </p:txBody>
      </p:sp>
      <p:sp>
        <p:nvSpPr>
          <p:cNvPr id="4" name="Segnaposto piè di pagina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
        <p:nvSpPr>
          <p:cNvPr id="5" name="Segnaposto numero diapositiva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D57157E5-2F33-4524-9442-C744FA16868B}" type="slidenum">
              <a:rPr lang="it-IT" smtClean="0"/>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3" name="Segnaposto dat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A8858686-6EA4-462B-ABCC-B035F894EE44}" type="datetimeFigureOut">
              <a:rPr lang="it-IT" smtClean="0"/>
              <a:pPr/>
              <a:t>06/04/2020</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it-IT"/>
          </a:p>
        </p:txBody>
      </p:sp>
      <p:sp>
        <p:nvSpPr>
          <p:cNvPr id="5" name="Segnaposto note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
        <p:nvSpPr>
          <p:cNvPr id="7" name="Segnaposto numero diapositiva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0B890314-DD24-4D9F-A495-A0AC73FF9E77}"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C32736-4D71-4FD7-88C0-612B27B82A34}" type="slidenum">
              <a:rPr lang="en-US"/>
              <a:pPr/>
              <a:t>87</a:t>
            </a:fld>
            <a:endParaRPr lang="en-US"/>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388199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8121B4-98CC-45AF-9A74-962D5FDE962F}" type="slidenum">
              <a:rPr lang="en-US"/>
              <a:pPr/>
              <a:t>88</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xfrm>
            <a:off x="946574" y="4861441"/>
            <a:ext cx="5206153" cy="4605576"/>
          </a:xfrm>
        </p:spPr>
        <p:txBody>
          <a:bodyPr/>
          <a:lstStyle/>
          <a:p>
            <a:endParaRPr lang="it-IT"/>
          </a:p>
        </p:txBody>
      </p:sp>
    </p:spTree>
    <p:extLst>
      <p:ext uri="{BB962C8B-B14F-4D97-AF65-F5344CB8AC3E}">
        <p14:creationId xmlns:p14="http://schemas.microsoft.com/office/powerpoint/2010/main" val="1272007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1"/>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502B59D-6C1A-44A5-A413-6069B33449D3}" type="datetimeFigureOut">
              <a:rPr lang="it-IT" smtClean="0"/>
              <a:pPr/>
              <a:t>06/04/2020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502B59D-6C1A-44A5-A413-6069B33449D3}" type="datetimeFigureOut">
              <a:rPr lang="it-IT" smtClean="0"/>
              <a:pPr/>
              <a:t>06/04/2020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4"/>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4"/>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502B59D-6C1A-44A5-A413-6069B33449D3}" type="datetimeFigureOut">
              <a:rPr lang="it-IT" smtClean="0"/>
              <a:pPr/>
              <a:t>06/04/2020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1"/>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1580DC2-1E1A-4B61-83E9-B1DFC915D758}" type="datetimeFigureOut">
              <a:rPr lang="it-IT" smtClean="0"/>
              <a:pPr/>
              <a:t>06/04/2020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1580DC2-1E1A-4B61-83E9-B1DFC915D758}" type="datetimeFigureOut">
              <a:rPr lang="it-IT" smtClean="0"/>
              <a:pPr/>
              <a:t>06/04/2020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6"/>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1580DC2-1E1A-4B61-83E9-B1DFC915D758}" type="datetimeFigureOut">
              <a:rPr lang="it-IT" smtClean="0"/>
              <a:pPr/>
              <a:t>06/04/2020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1580DC2-1E1A-4B61-83E9-B1DFC915D758}" type="datetimeFigureOut">
              <a:rPr lang="it-IT" smtClean="0"/>
              <a:pPr/>
              <a:t>06/04/2020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1580DC2-1E1A-4B61-83E9-B1DFC915D758}" type="datetimeFigureOut">
              <a:rPr lang="it-IT" smtClean="0"/>
              <a:pPr/>
              <a:t>06/04/2020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1580DC2-1E1A-4B61-83E9-B1DFC915D758}" type="datetimeFigureOut">
              <a:rPr lang="it-IT" smtClean="0"/>
              <a:pPr/>
              <a:t>06/04/2020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1580DC2-1E1A-4B61-83E9-B1DFC915D758}" type="datetimeFigureOut">
              <a:rPr lang="it-IT" smtClean="0"/>
              <a:pPr/>
              <a:t>06/04/2020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1580DC2-1E1A-4B61-83E9-B1DFC915D758}" type="datetimeFigureOut">
              <a:rPr lang="it-IT" smtClean="0"/>
              <a:pPr/>
              <a:t>06/04/2020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lvl1pPr>
              <a:defRPr sz="3600">
                <a:latin typeface="Arial" pitchFamily="34" charset="0"/>
                <a:cs typeface="Arial" pitchFamily="34" charset="0"/>
              </a:defRPr>
            </a:lvl1pPr>
          </a:lstStyle>
          <a:p>
            <a:r>
              <a:rPr lang="it-IT" dirty="0" smtClean="0"/>
              <a:t>Fare clic per modificare lo stile del titolo</a:t>
            </a:r>
            <a:endParaRPr lang="it-IT" dirty="0"/>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502B59D-6C1A-44A5-A413-6069B33449D3}" type="datetimeFigureOut">
              <a:rPr lang="it-IT" smtClean="0"/>
              <a:pPr/>
              <a:t>06/04/2020</a:t>
            </a:fld>
            <a:endParaRPr lang="it-IT" dirty="0"/>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E7FE51-CA04-4881-B7C7-FA19462A8B47}" type="slidenum">
              <a:rPr lang="it-IT" smtClean="0"/>
              <a:pPr/>
              <a:t>‹N›</a:t>
            </a:fld>
            <a:endParaRPr lang="it-IT"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1580DC2-1E1A-4B61-83E9-B1DFC915D758}" type="datetimeFigureOut">
              <a:rPr lang="it-IT" smtClean="0"/>
              <a:pPr/>
              <a:t>06/04/2020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1580DC2-1E1A-4B61-83E9-B1DFC915D758}" type="datetimeFigureOut">
              <a:rPr lang="it-IT" smtClean="0"/>
              <a:pPr/>
              <a:t>06/04/2020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4"/>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4"/>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1580DC2-1E1A-4B61-83E9-B1DFC915D758}" type="datetimeFigureOut">
              <a:rPr lang="it-IT" smtClean="0"/>
              <a:pPr/>
              <a:t>06/04/2020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1580DC2-1E1A-4B61-83E9-B1DFC915D758}" type="datetimeFigureOut">
              <a:rPr lang="it-IT" smtClean="0"/>
              <a:pPr/>
              <a:t>06/04/2020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1"/>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3F5690C-A7B3-43A8-B309-A76335354A91}" type="datetimeFigureOut">
              <a:rPr lang="it-IT" smtClean="0"/>
              <a:pPr/>
              <a:t>06/04/2020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3F5690C-A7B3-43A8-B309-A76335354A91}" type="datetimeFigureOut">
              <a:rPr lang="it-IT" smtClean="0"/>
              <a:pPr/>
              <a:t>06/04/2020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6"/>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3F5690C-A7B3-43A8-B309-A76335354A91}" type="datetimeFigureOut">
              <a:rPr lang="it-IT" smtClean="0"/>
              <a:pPr/>
              <a:t>06/04/2020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3F5690C-A7B3-43A8-B309-A76335354A91}" type="datetimeFigureOut">
              <a:rPr lang="it-IT" smtClean="0"/>
              <a:pPr/>
              <a:t>06/04/2020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3F5690C-A7B3-43A8-B309-A76335354A91}" type="datetimeFigureOut">
              <a:rPr lang="it-IT" smtClean="0"/>
              <a:pPr/>
              <a:t>06/04/2020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3F5690C-A7B3-43A8-B309-A76335354A91}" type="datetimeFigureOut">
              <a:rPr lang="it-IT" smtClean="0"/>
              <a:pPr/>
              <a:t>06/04/2020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11560" y="620689"/>
            <a:ext cx="7772400" cy="936104"/>
          </a:xfrm>
        </p:spPr>
        <p:txBody>
          <a:bodyPr anchor="t">
            <a:normAutofit/>
          </a:bodyPr>
          <a:lstStyle>
            <a:lvl1pPr algn="l">
              <a:defRPr sz="3200" b="1" cap="all">
                <a:latin typeface="Arial" pitchFamily="34" charset="0"/>
                <a:cs typeface="Arial" pitchFamily="34" charset="0"/>
              </a:defRPr>
            </a:lvl1pPr>
          </a:lstStyle>
          <a:p>
            <a:r>
              <a:rPr lang="it-IT" dirty="0" smtClean="0"/>
              <a:t>Fare clic per modificare lo stile del titolo</a:t>
            </a:r>
            <a:endParaRPr lang="it-IT" dirty="0"/>
          </a:p>
        </p:txBody>
      </p:sp>
      <p:sp>
        <p:nvSpPr>
          <p:cNvPr id="3" name="Segnaposto testo 2"/>
          <p:cNvSpPr>
            <a:spLocks noGrp="1"/>
          </p:cNvSpPr>
          <p:nvPr>
            <p:ph type="body" idx="1" hasCustomPrompt="1"/>
          </p:nvPr>
        </p:nvSpPr>
        <p:spPr>
          <a:xfrm>
            <a:off x="611560" y="188641"/>
            <a:ext cx="7772400" cy="28803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smtClean="0"/>
              <a:t>Prof Mauro REINI – Università di Trieste </a:t>
            </a:r>
          </a:p>
        </p:txBody>
      </p:sp>
      <p:sp>
        <p:nvSpPr>
          <p:cNvPr id="4" name="Segnaposto data 3"/>
          <p:cNvSpPr>
            <a:spLocks noGrp="1"/>
          </p:cNvSpPr>
          <p:nvPr>
            <p:ph type="dt" sz="half" idx="10"/>
          </p:nvPr>
        </p:nvSpPr>
        <p:spPr/>
        <p:txBody>
          <a:bodyPr/>
          <a:lstStyle/>
          <a:p>
            <a:fld id="{2502B59D-6C1A-44A5-A413-6069B33449D3}" type="datetimeFigureOut">
              <a:rPr lang="it-IT" smtClean="0"/>
              <a:pPr/>
              <a:t>06/04/2020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3F5690C-A7B3-43A8-B309-A76335354A91}" type="datetimeFigureOut">
              <a:rPr lang="it-IT" smtClean="0"/>
              <a:pPr/>
              <a:t>06/04/2020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3F5690C-A7B3-43A8-B309-A76335354A91}" type="datetimeFigureOut">
              <a:rPr lang="it-IT" smtClean="0"/>
              <a:pPr/>
              <a:t>06/04/2020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3F5690C-A7B3-43A8-B309-A76335354A91}" type="datetimeFigureOut">
              <a:rPr lang="it-IT" smtClean="0"/>
              <a:pPr/>
              <a:t>06/04/2020</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3F5690C-A7B3-43A8-B309-A76335354A91}" type="datetimeFigureOut">
              <a:rPr lang="it-IT" smtClean="0"/>
              <a:pPr/>
              <a:t>06/04/2020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4"/>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4"/>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3F5690C-A7B3-43A8-B309-A76335354A91}" type="datetimeFigureOut">
              <a:rPr lang="it-IT" smtClean="0"/>
              <a:pPr/>
              <a:t>06/04/2020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3F5690C-A7B3-43A8-B309-A76335354A91}" type="datetimeFigureOut">
              <a:rPr lang="it-IT" smtClean="0"/>
              <a:pPr/>
              <a:t>06/04/2020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502B59D-6C1A-44A5-A413-6069B33449D3}" type="datetimeFigureOut">
              <a:rPr lang="it-IT" smtClean="0"/>
              <a:pPr/>
              <a:t>06/04/2020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502B59D-6C1A-44A5-A413-6069B33449D3}" type="datetimeFigureOut">
              <a:rPr lang="it-IT" smtClean="0"/>
              <a:pPr/>
              <a:t>06/04/2020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502B59D-6C1A-44A5-A413-6069B33449D3}" type="datetimeFigureOut">
              <a:rPr lang="it-IT" smtClean="0"/>
              <a:pPr/>
              <a:t>06/04/2020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502B59D-6C1A-44A5-A413-6069B33449D3}" type="datetimeFigureOut">
              <a:rPr lang="it-IT" smtClean="0"/>
              <a:pPr/>
              <a:t>06/04/2020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502B59D-6C1A-44A5-A413-6069B33449D3}" type="datetimeFigureOut">
              <a:rPr lang="it-IT" smtClean="0"/>
              <a:pPr/>
              <a:t>06/04/2020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502B59D-6C1A-44A5-A413-6069B33449D3}" type="datetimeFigureOut">
              <a:rPr lang="it-IT" smtClean="0"/>
              <a:pPr/>
              <a:t>06/04/2020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02B59D-6C1A-44A5-A413-6069B33449D3}" type="datetimeFigureOut">
              <a:rPr lang="it-IT" smtClean="0"/>
              <a:pPr/>
              <a:t>06/04/2020</a:t>
            </a:fld>
            <a:endParaRPr lang="it-IT"/>
          </a:p>
        </p:txBody>
      </p:sp>
      <p:sp>
        <p:nvSpPr>
          <p:cNvPr id="5" name="Segnaposto piè di pagina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E7FE51-CA04-4881-B7C7-FA19462A8B47}"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580DC2-1E1A-4B61-83E9-B1DFC915D758}" type="datetimeFigureOut">
              <a:rPr lang="it-IT" smtClean="0"/>
              <a:pPr/>
              <a:t>06/04/2020</a:t>
            </a:fld>
            <a:endParaRPr lang="it-IT"/>
          </a:p>
        </p:txBody>
      </p:sp>
      <p:sp>
        <p:nvSpPr>
          <p:cNvPr id="5" name="Segnaposto piè di pagina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80138-13F5-44DB-8520-4346AE76F42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5690C-A7B3-43A8-B309-A76335354A91}" type="datetimeFigureOut">
              <a:rPr lang="it-IT" smtClean="0"/>
              <a:pPr/>
              <a:t>06/04/2020</a:t>
            </a:fld>
            <a:endParaRPr lang="it-IT"/>
          </a:p>
        </p:txBody>
      </p:sp>
      <p:sp>
        <p:nvSpPr>
          <p:cNvPr id="5" name="Segnaposto piè di pagina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13848-53F2-4D1B-9A72-0A9BA124E4BC}"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56.png"/><Relationship Id="rId7" Type="http://schemas.openxmlformats.org/officeDocument/2006/relationships/image" Target="../media/image53.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5.wmf"/><Relationship Id="rId5" Type="http://schemas.openxmlformats.org/officeDocument/2006/relationships/image" Target="../media/image52.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4.wmf"/></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emf"/></Relationships>
</file>

<file path=ppt/slides/_rels/slide8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8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2.xml"/><Relationship Id="rId7" Type="http://schemas.openxmlformats.org/officeDocument/2006/relationships/image" Target="../media/image104.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oleObject" Target="../embeddings/oleObject5.bin"/><Relationship Id="rId9" Type="http://schemas.openxmlformats.org/officeDocument/2006/relationships/image" Target="../media/image106.jpeg"/></Relationships>
</file>

<file path=ppt/slides/_rels/slide89.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idx="4294967295"/>
          </p:nvPr>
        </p:nvSpPr>
        <p:spPr>
          <a:xfrm>
            <a:off x="446856" y="274638"/>
            <a:ext cx="8229600" cy="1143000"/>
          </a:xfrm>
        </p:spPr>
        <p:txBody>
          <a:bodyPr>
            <a:normAutofit/>
          </a:bodyPr>
          <a:lstStyle/>
          <a:p>
            <a:r>
              <a:rPr lang="it-IT" sz="2400" b="1" dirty="0" smtClean="0"/>
              <a:t>Prof. Mauro REINI - Università di Trieste</a:t>
            </a:r>
            <a:endParaRPr lang="it-IT" sz="2400" b="1" dirty="0"/>
          </a:p>
        </p:txBody>
      </p:sp>
      <p:sp>
        <p:nvSpPr>
          <p:cNvPr id="5" name="Segnaposto contenuto 4"/>
          <p:cNvSpPr>
            <a:spLocks noGrp="1"/>
          </p:cNvSpPr>
          <p:nvPr>
            <p:ph idx="4294967295"/>
          </p:nvPr>
        </p:nvSpPr>
        <p:spPr>
          <a:xfrm>
            <a:off x="446856" y="1628800"/>
            <a:ext cx="8229600" cy="4525963"/>
          </a:xfrm>
        </p:spPr>
        <p:txBody>
          <a:bodyPr/>
          <a:lstStyle/>
          <a:p>
            <a:endParaRPr lang="it-IT" dirty="0" smtClean="0"/>
          </a:p>
          <a:p>
            <a:pPr algn="ctr">
              <a:buNone/>
            </a:pPr>
            <a:endParaRPr lang="it-IT" dirty="0" smtClean="0"/>
          </a:p>
          <a:p>
            <a:pPr algn="ctr">
              <a:buNone/>
            </a:pPr>
            <a:r>
              <a:rPr lang="it-IT" dirty="0" smtClean="0"/>
              <a:t> </a:t>
            </a:r>
            <a:r>
              <a:rPr lang="it-IT" sz="4000" b="1" dirty="0" smtClean="0"/>
              <a:t>TECNOLOGIE DELLE ENERGIE </a:t>
            </a:r>
          </a:p>
          <a:p>
            <a:pPr algn="ctr">
              <a:buNone/>
            </a:pPr>
            <a:r>
              <a:rPr lang="it-IT" sz="4000" b="1" dirty="0" smtClean="0"/>
              <a:t>RINNOVABILI </a:t>
            </a:r>
          </a:p>
          <a:p>
            <a:pPr algn="ctr">
              <a:buNone/>
            </a:pPr>
            <a:r>
              <a:rPr lang="it-IT" sz="4000" b="1" dirty="0" smtClean="0"/>
              <a:t>- Biomasse - </a:t>
            </a:r>
            <a:endParaRPr lang="it-IT" sz="4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484554" y="993080"/>
            <a:ext cx="8119894" cy="48121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251520" y="457473"/>
            <a:ext cx="8784976"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dirty="0">
                <a:solidFill>
                  <a:srgbClr val="CC0000"/>
                </a:solidFill>
                <a:latin typeface="Comic Sans MS" panose="030F0702030302020204" pitchFamily="66" charset="0"/>
              </a:rPr>
              <a:t>Veloce</a:t>
            </a:r>
            <a:r>
              <a:rPr lang="it-IT" altLang="it-IT" dirty="0">
                <a:latin typeface="Comic Sans MS" panose="030F0702030302020204" pitchFamily="66" charset="0"/>
              </a:rPr>
              <a:t> a T tra 450 e 525°C tempi di 20-1500 </a:t>
            </a:r>
            <a:r>
              <a:rPr lang="it-IT" altLang="it-IT" dirty="0" err="1">
                <a:latin typeface="Comic Sans MS" panose="030F0702030302020204" pitchFamily="66" charset="0"/>
              </a:rPr>
              <a:t>msec</a:t>
            </a:r>
            <a:r>
              <a:rPr lang="it-IT" altLang="it-IT" dirty="0">
                <a:latin typeface="Comic Sans MS" panose="030F0702030302020204" pitchFamily="66" charset="0"/>
              </a:rPr>
              <a:t> con produzione di Tar</a:t>
            </a:r>
          </a:p>
          <a:p>
            <a:pPr eaLnBrk="1" hangingPunct="1">
              <a:spcBef>
                <a:spcPct val="50000"/>
              </a:spcBef>
            </a:pPr>
            <a:r>
              <a:rPr lang="it-IT" altLang="it-IT" dirty="0">
                <a:solidFill>
                  <a:srgbClr val="CC0000"/>
                </a:solidFill>
                <a:latin typeface="Comic Sans MS" panose="030F0702030302020204" pitchFamily="66" charset="0"/>
              </a:rPr>
              <a:t>Fast pirolisi </a:t>
            </a:r>
            <a:r>
              <a:rPr lang="it-IT" altLang="it-IT" dirty="0">
                <a:latin typeface="Comic Sans MS" panose="030F0702030302020204" pitchFamily="66" charset="0"/>
              </a:rPr>
              <a:t>a T tra 450 e 525°C tempi di 1 </a:t>
            </a:r>
            <a:r>
              <a:rPr lang="it-IT" altLang="it-IT" dirty="0" err="1">
                <a:latin typeface="Comic Sans MS" panose="030F0702030302020204" pitchFamily="66" charset="0"/>
              </a:rPr>
              <a:t>msec</a:t>
            </a:r>
            <a:r>
              <a:rPr lang="it-IT" altLang="it-IT" dirty="0">
                <a:latin typeface="Comic Sans MS" panose="030F0702030302020204" pitchFamily="66" charset="0"/>
              </a:rPr>
              <a:t>  mirata all’ottenimento di </a:t>
            </a:r>
            <a:r>
              <a:rPr lang="it-IT" altLang="it-IT" dirty="0" err="1">
                <a:latin typeface="Comic Sans MS" panose="030F0702030302020204" pitchFamily="66" charset="0"/>
              </a:rPr>
              <a:t>bio</a:t>
            </a:r>
            <a:r>
              <a:rPr lang="it-IT" altLang="it-IT" dirty="0">
                <a:latin typeface="Comic Sans MS" panose="030F0702030302020204" pitchFamily="66" charset="0"/>
              </a:rPr>
              <a:t>-olio con potere calorifico 15000-20000 KJ/Kg  a partire da RSU finemente suddivisi. Ottimo processo per ottenere combustibile facilmente gestibile perché liquido e con buon potere calorifico.</a:t>
            </a:r>
          </a:p>
        </p:txBody>
      </p:sp>
      <p:sp>
        <p:nvSpPr>
          <p:cNvPr id="6" name="Rectangle 4"/>
          <p:cNvSpPr>
            <a:spLocks noChangeArrowheads="1"/>
          </p:cNvSpPr>
          <p:nvPr/>
        </p:nvSpPr>
        <p:spPr bwMode="auto">
          <a:xfrm>
            <a:off x="539626" y="3302793"/>
            <a:ext cx="8424862"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49300" eaLnBrk="0" hangingPunct="0">
              <a:defRPr>
                <a:solidFill>
                  <a:schemeClr val="tx1"/>
                </a:solidFill>
                <a:latin typeface="Arial" panose="020B0604020202020204" pitchFamily="34" charset="0"/>
              </a:defRPr>
            </a:lvl1pPr>
            <a:lvl2pPr marL="742950" indent="-285750" defTabSz="749300" eaLnBrk="0" hangingPunct="0">
              <a:defRPr>
                <a:solidFill>
                  <a:schemeClr val="tx1"/>
                </a:solidFill>
                <a:latin typeface="Arial" panose="020B0604020202020204" pitchFamily="34" charset="0"/>
              </a:defRPr>
            </a:lvl2pPr>
            <a:lvl3pPr marL="1143000" indent="-228600" defTabSz="749300" eaLnBrk="0" hangingPunct="0">
              <a:defRPr>
                <a:solidFill>
                  <a:schemeClr val="tx1"/>
                </a:solidFill>
                <a:latin typeface="Arial" panose="020B0604020202020204" pitchFamily="34" charset="0"/>
              </a:defRPr>
            </a:lvl3pPr>
            <a:lvl4pPr marL="1600200" indent="-228600" defTabSz="749300" eaLnBrk="0" hangingPunct="0">
              <a:defRPr>
                <a:solidFill>
                  <a:schemeClr val="tx1"/>
                </a:solidFill>
                <a:latin typeface="Arial" panose="020B0604020202020204" pitchFamily="34" charset="0"/>
              </a:defRPr>
            </a:lvl4pPr>
            <a:lvl5pPr marL="2057400" indent="-228600" defTabSz="749300" eaLnBrk="0" hangingPunct="0">
              <a:defRPr>
                <a:solidFill>
                  <a:schemeClr val="tx1"/>
                </a:solidFill>
                <a:latin typeface="Arial" panose="020B0604020202020204" pitchFamily="34" charset="0"/>
              </a:defRPr>
            </a:lvl5pPr>
            <a:lvl6pPr marL="2514600" indent="-228600" defTabSz="749300" eaLnBrk="0" fontAlgn="base" hangingPunct="0">
              <a:spcBef>
                <a:spcPct val="0"/>
              </a:spcBef>
              <a:spcAft>
                <a:spcPct val="0"/>
              </a:spcAft>
              <a:defRPr>
                <a:solidFill>
                  <a:schemeClr val="tx1"/>
                </a:solidFill>
                <a:latin typeface="Arial" panose="020B0604020202020204" pitchFamily="34" charset="0"/>
              </a:defRPr>
            </a:lvl6pPr>
            <a:lvl7pPr marL="2971800" indent="-228600" defTabSz="749300" eaLnBrk="0" fontAlgn="base" hangingPunct="0">
              <a:spcBef>
                <a:spcPct val="0"/>
              </a:spcBef>
              <a:spcAft>
                <a:spcPct val="0"/>
              </a:spcAft>
              <a:defRPr>
                <a:solidFill>
                  <a:schemeClr val="tx1"/>
                </a:solidFill>
                <a:latin typeface="Arial" panose="020B0604020202020204" pitchFamily="34" charset="0"/>
              </a:defRPr>
            </a:lvl7pPr>
            <a:lvl8pPr marL="3429000" indent="-228600" defTabSz="749300" eaLnBrk="0" fontAlgn="base" hangingPunct="0">
              <a:spcBef>
                <a:spcPct val="0"/>
              </a:spcBef>
              <a:spcAft>
                <a:spcPct val="0"/>
              </a:spcAft>
              <a:defRPr>
                <a:solidFill>
                  <a:schemeClr val="tx1"/>
                </a:solidFill>
                <a:latin typeface="Arial" panose="020B0604020202020204" pitchFamily="34" charset="0"/>
              </a:defRPr>
            </a:lvl8pPr>
            <a:lvl9pPr marL="3886200" indent="-228600" defTabSz="7493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i="1" dirty="0">
                <a:latin typeface="Comic Sans MS" panose="030F0702030302020204" pitchFamily="66" charset="0"/>
              </a:rPr>
              <a:t>Tipologia 			Tempi		T °C		Prodotti</a:t>
            </a:r>
          </a:p>
          <a:p>
            <a:pPr eaLnBrk="1" hangingPunct="1">
              <a:spcBef>
                <a:spcPct val="50000"/>
              </a:spcBef>
              <a:buFontTx/>
              <a:buChar char="•"/>
            </a:pPr>
            <a:r>
              <a:rPr lang="it-IT" altLang="it-IT" dirty="0">
                <a:latin typeface="Comic Sans MS" panose="030F0702030302020204" pitchFamily="66" charset="0"/>
              </a:rPr>
              <a:t>Carbonizzazione pirolitica	Giorni		300-500	</a:t>
            </a:r>
            <a:r>
              <a:rPr lang="it-IT" altLang="it-IT" dirty="0" err="1">
                <a:latin typeface="Comic Sans MS" panose="030F0702030302020204" pitchFamily="66" charset="0"/>
              </a:rPr>
              <a:t>Char</a:t>
            </a:r>
            <a:endParaRPr lang="it-IT" altLang="it-IT" dirty="0">
              <a:latin typeface="Comic Sans MS" panose="030F0702030302020204" pitchFamily="66" charset="0"/>
            </a:endParaRPr>
          </a:p>
          <a:p>
            <a:pPr eaLnBrk="1" hangingPunct="1">
              <a:spcBef>
                <a:spcPct val="50000"/>
              </a:spcBef>
              <a:buFontTx/>
              <a:buChar char="•"/>
            </a:pPr>
            <a:r>
              <a:rPr lang="it-IT" altLang="it-IT" dirty="0">
                <a:latin typeface="Comic Sans MS" panose="030F0702030302020204" pitchFamily="66" charset="0"/>
              </a:rPr>
              <a:t>Pirolisi convenzionale	5-30 </a:t>
            </a:r>
            <a:r>
              <a:rPr lang="it-IT" altLang="it-IT" dirty="0" err="1">
                <a:latin typeface="Comic Sans MS" panose="030F0702030302020204" pitchFamily="66" charset="0"/>
              </a:rPr>
              <a:t>min</a:t>
            </a:r>
            <a:r>
              <a:rPr lang="it-IT" altLang="it-IT" dirty="0">
                <a:latin typeface="Comic Sans MS" panose="030F0702030302020204" pitchFamily="66" charset="0"/>
              </a:rPr>
              <a:t>	&lt;600		Tar, </a:t>
            </a:r>
            <a:r>
              <a:rPr lang="it-IT" altLang="it-IT" dirty="0" err="1">
                <a:latin typeface="Comic Sans MS" panose="030F0702030302020204" pitchFamily="66" charset="0"/>
              </a:rPr>
              <a:t>Char</a:t>
            </a:r>
            <a:r>
              <a:rPr lang="it-IT" altLang="it-IT" dirty="0">
                <a:latin typeface="Comic Sans MS" panose="030F0702030302020204" pitchFamily="66" charset="0"/>
              </a:rPr>
              <a:t>, </a:t>
            </a:r>
            <a:r>
              <a:rPr lang="it-IT" altLang="it-IT" dirty="0" err="1">
                <a:latin typeface="Comic Sans MS" panose="030F0702030302020204" pitchFamily="66" charset="0"/>
              </a:rPr>
              <a:t>Syngas</a:t>
            </a:r>
            <a:endParaRPr lang="it-IT" altLang="it-IT" dirty="0">
              <a:latin typeface="Comic Sans MS" panose="030F0702030302020204" pitchFamily="66" charset="0"/>
            </a:endParaRPr>
          </a:p>
          <a:p>
            <a:pPr eaLnBrk="1" hangingPunct="1">
              <a:spcBef>
                <a:spcPct val="50000"/>
              </a:spcBef>
              <a:buFontTx/>
              <a:buChar char="•"/>
            </a:pPr>
            <a:r>
              <a:rPr lang="it-IT" altLang="it-IT" dirty="0">
                <a:latin typeface="Comic Sans MS" panose="030F0702030302020204" pitchFamily="66" charset="0"/>
              </a:rPr>
              <a:t>Pirolisi lenta			4- 8 </a:t>
            </a:r>
            <a:r>
              <a:rPr lang="it-IT" altLang="it-IT" dirty="0" err="1">
                <a:latin typeface="Comic Sans MS" panose="030F0702030302020204" pitchFamily="66" charset="0"/>
              </a:rPr>
              <a:t>min</a:t>
            </a:r>
            <a:r>
              <a:rPr lang="it-IT" altLang="it-IT" dirty="0">
                <a:latin typeface="Comic Sans MS" panose="030F0702030302020204" pitchFamily="66" charset="0"/>
              </a:rPr>
              <a:t>	 &gt;600		</a:t>
            </a:r>
            <a:r>
              <a:rPr lang="it-IT" altLang="it-IT" dirty="0" err="1">
                <a:latin typeface="Comic Sans MS" panose="030F0702030302020204" pitchFamily="66" charset="0"/>
              </a:rPr>
              <a:t>Syngas</a:t>
            </a:r>
            <a:endParaRPr lang="it-IT" altLang="it-IT" dirty="0">
              <a:latin typeface="Comic Sans MS" panose="030F0702030302020204" pitchFamily="66" charset="0"/>
            </a:endParaRPr>
          </a:p>
          <a:p>
            <a:pPr eaLnBrk="1" hangingPunct="1">
              <a:spcBef>
                <a:spcPct val="50000"/>
              </a:spcBef>
              <a:buFontTx/>
              <a:buChar char="•"/>
            </a:pPr>
            <a:r>
              <a:rPr lang="it-IT" altLang="it-IT" dirty="0">
                <a:latin typeface="Comic Sans MS" panose="030F0702030302020204" pitchFamily="66" charset="0"/>
              </a:rPr>
              <a:t>Pirolisi veloce 		1-5 sec	 500-550	Tar</a:t>
            </a:r>
          </a:p>
          <a:p>
            <a:pPr eaLnBrk="1" hangingPunct="1">
              <a:spcBef>
                <a:spcPct val="50000"/>
              </a:spcBef>
              <a:buFontTx/>
              <a:buChar char="•"/>
            </a:pPr>
            <a:r>
              <a:rPr lang="it-IT" altLang="it-IT" dirty="0">
                <a:latin typeface="Comic Sans MS" panose="030F0702030302020204" pitchFamily="66" charset="0"/>
              </a:rPr>
              <a:t>Flash pirolisi			&lt;1 sec		&gt;700		Tar</a:t>
            </a:r>
          </a:p>
        </p:txBody>
      </p:sp>
    </p:spTree>
    <p:extLst>
      <p:ext uri="{BB962C8B-B14F-4D97-AF65-F5344CB8AC3E}">
        <p14:creationId xmlns:p14="http://schemas.microsoft.com/office/powerpoint/2010/main" val="30613205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395536" y="260648"/>
            <a:ext cx="8496943"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200"/>
              </a:spcAft>
            </a:pPr>
            <a:r>
              <a:rPr lang="it-IT" altLang="it-IT" sz="2000" b="1" dirty="0" smtClean="0">
                <a:cs typeface="Arial" panose="020B0604020202020204" pitchFamily="34" charset="0"/>
              </a:rPr>
              <a:t>DIGESTIONE </a:t>
            </a:r>
            <a:r>
              <a:rPr lang="it-IT" altLang="it-IT" sz="2000" b="1" dirty="0">
                <a:cs typeface="Arial" panose="020B0604020202020204" pitchFamily="34" charset="0"/>
              </a:rPr>
              <a:t>ANAEROBICA</a:t>
            </a:r>
            <a:r>
              <a:rPr lang="it-IT" altLang="it-IT" b="1" dirty="0">
                <a:cs typeface="Arial" panose="020B0604020202020204" pitchFamily="34" charset="0"/>
              </a:rPr>
              <a:t> (in </a:t>
            </a:r>
            <a:r>
              <a:rPr lang="it-IT" altLang="it-IT" b="1" dirty="0" err="1">
                <a:cs typeface="Arial" panose="020B0604020202020204" pitchFamily="34" charset="0"/>
              </a:rPr>
              <a:t>asenza</a:t>
            </a:r>
            <a:r>
              <a:rPr lang="it-IT" altLang="it-IT" b="1" dirty="0">
                <a:cs typeface="Arial" panose="020B0604020202020204" pitchFamily="34" charset="0"/>
              </a:rPr>
              <a:t> di ossigeno e ambiente umido</a:t>
            </a:r>
            <a:r>
              <a:rPr lang="it-IT" altLang="it-IT" b="1" dirty="0" smtClean="0">
                <a:cs typeface="Arial" panose="020B0604020202020204" pitchFamily="34" charset="0"/>
              </a:rPr>
              <a:t>)</a:t>
            </a:r>
          </a:p>
          <a:p>
            <a:pPr eaLnBrk="1" hangingPunct="1">
              <a:spcAft>
                <a:spcPts val="1200"/>
              </a:spcAft>
            </a:pPr>
            <a:endParaRPr lang="it-IT" altLang="it-IT" dirty="0">
              <a:cs typeface="Arial" panose="020B0604020202020204" pitchFamily="34" charset="0"/>
            </a:endParaRPr>
          </a:p>
          <a:p>
            <a:pPr eaLnBrk="1" hangingPunct="1">
              <a:spcAft>
                <a:spcPts val="1200"/>
              </a:spcAft>
            </a:pPr>
            <a:r>
              <a:rPr lang="it-IT" altLang="it-IT" dirty="0">
                <a:cs typeface="Arial" panose="020B0604020202020204" pitchFamily="34" charset="0"/>
              </a:rPr>
              <a:t>Si parte da sottoprodotti  di cultura: culture acquatiche e ortive; reflui zootecnici; acque dei frantoi (C/N 16-30).</a:t>
            </a:r>
          </a:p>
          <a:p>
            <a:pPr eaLnBrk="1" hangingPunct="1">
              <a:spcAft>
                <a:spcPts val="1200"/>
              </a:spcAft>
            </a:pPr>
            <a:r>
              <a:rPr lang="it-IT" altLang="it-IT" dirty="0">
                <a:cs typeface="Arial" panose="020B0604020202020204" pitchFamily="34" charset="0"/>
              </a:rPr>
              <a:t>Si trattano con batteri differenziati a seconda della temperatura di lavoro (25-45°C</a:t>
            </a:r>
            <a:r>
              <a:rPr lang="it-IT" altLang="it-IT" dirty="0" smtClean="0">
                <a:cs typeface="Arial" panose="020B0604020202020204" pitchFamily="34" charset="0"/>
              </a:rPr>
              <a:t>).</a:t>
            </a:r>
            <a:endParaRPr lang="it-IT" altLang="it-IT" u="sng" dirty="0">
              <a:cs typeface="Arial" panose="020B0604020202020204" pitchFamily="34" charset="0"/>
            </a:endParaRPr>
          </a:p>
          <a:p>
            <a:pPr eaLnBrk="1" hangingPunct="1">
              <a:spcAft>
                <a:spcPts val="1200"/>
              </a:spcAft>
            </a:pPr>
            <a:r>
              <a:rPr lang="it-IT" altLang="it-IT" u="sng" dirty="0">
                <a:cs typeface="Arial" panose="020B0604020202020204" pitchFamily="34" charset="0"/>
              </a:rPr>
              <a:t>Prodotti principali</a:t>
            </a:r>
            <a:r>
              <a:rPr lang="it-IT" altLang="it-IT" dirty="0">
                <a:cs typeface="Arial" panose="020B0604020202020204" pitchFamily="34" charset="0"/>
              </a:rPr>
              <a:t>: gas  	CH</a:t>
            </a:r>
            <a:r>
              <a:rPr lang="it-IT" altLang="it-IT" baseline="-25000" dirty="0">
                <a:cs typeface="Arial" panose="020B0604020202020204" pitchFamily="34" charset="0"/>
              </a:rPr>
              <a:t>4</a:t>
            </a:r>
            <a:r>
              <a:rPr lang="it-IT" altLang="it-IT" dirty="0">
                <a:cs typeface="Arial" panose="020B0604020202020204" pitchFamily="34" charset="0"/>
              </a:rPr>
              <a:t>, CO</a:t>
            </a:r>
            <a:r>
              <a:rPr lang="it-IT" altLang="it-IT" baseline="-25000" dirty="0">
                <a:cs typeface="Arial" panose="020B0604020202020204" pitchFamily="34" charset="0"/>
              </a:rPr>
              <a:t>2</a:t>
            </a:r>
            <a:r>
              <a:rPr lang="it-IT" altLang="it-IT" dirty="0">
                <a:cs typeface="Arial" panose="020B0604020202020204" pitchFamily="34" charset="0"/>
              </a:rPr>
              <a:t>, C</a:t>
            </a:r>
            <a:r>
              <a:rPr lang="it-IT" altLang="it-IT" baseline="-25000" dirty="0">
                <a:cs typeface="Arial" panose="020B0604020202020204" pitchFamily="34" charset="0"/>
              </a:rPr>
              <a:t>n</a:t>
            </a:r>
            <a:r>
              <a:rPr lang="it-IT" altLang="it-IT" dirty="0">
                <a:cs typeface="Arial" panose="020B0604020202020204" pitchFamily="34" charset="0"/>
              </a:rPr>
              <a:t>H</a:t>
            </a:r>
            <a:r>
              <a:rPr lang="it-IT" altLang="it-IT" baseline="-25000" dirty="0">
                <a:cs typeface="Arial" panose="020B0604020202020204" pitchFamily="34" charset="0"/>
              </a:rPr>
              <a:t>2n+2</a:t>
            </a:r>
            <a:r>
              <a:rPr lang="it-IT" altLang="it-IT" dirty="0">
                <a:cs typeface="Arial" panose="020B0604020202020204" pitchFamily="34" charset="0"/>
              </a:rPr>
              <a:t>, H</a:t>
            </a:r>
            <a:r>
              <a:rPr lang="it-IT" altLang="it-IT" baseline="-25000" dirty="0">
                <a:cs typeface="Arial" panose="020B0604020202020204" pitchFamily="34" charset="0"/>
              </a:rPr>
              <a:t>2</a:t>
            </a:r>
            <a:r>
              <a:rPr lang="it-IT" altLang="it-IT" dirty="0">
                <a:cs typeface="Arial" panose="020B0604020202020204" pitchFamily="34" charset="0"/>
              </a:rPr>
              <a:t>S, fanghi mineralizzati.</a:t>
            </a:r>
            <a:endParaRPr lang="it-IT" altLang="it-IT" u="sng" dirty="0">
              <a:cs typeface="Arial" panose="020B0604020202020204" pitchFamily="34" charset="0"/>
            </a:endParaRPr>
          </a:p>
          <a:p>
            <a:pPr eaLnBrk="1" hangingPunct="1">
              <a:spcAft>
                <a:spcPts val="1200"/>
              </a:spcAft>
            </a:pPr>
            <a:r>
              <a:rPr lang="it-IT" altLang="it-IT" u="sng" dirty="0">
                <a:cs typeface="Arial" panose="020B0604020202020204" pitchFamily="34" charset="0"/>
              </a:rPr>
              <a:t>Ambiente di lavoro</a:t>
            </a:r>
            <a:r>
              <a:rPr lang="it-IT" altLang="it-IT" dirty="0">
                <a:cs typeface="Arial" panose="020B0604020202020204" pitchFamily="34" charset="0"/>
              </a:rPr>
              <a:t>: digestori in cui la massa liquida (umidità&gt;50%) è separata dall’O</a:t>
            </a:r>
            <a:r>
              <a:rPr lang="it-IT" altLang="it-IT" baseline="-25000" dirty="0">
                <a:cs typeface="Arial" panose="020B0604020202020204" pitchFamily="34" charset="0"/>
              </a:rPr>
              <a:t>2</a:t>
            </a:r>
            <a:r>
              <a:rPr lang="it-IT" altLang="it-IT" dirty="0">
                <a:cs typeface="Arial" panose="020B0604020202020204" pitchFamily="34" charset="0"/>
              </a:rPr>
              <a:t>.</a:t>
            </a:r>
          </a:p>
          <a:p>
            <a:pPr eaLnBrk="1" hangingPunct="1">
              <a:spcAft>
                <a:spcPts val="1200"/>
              </a:spcAft>
            </a:pPr>
            <a:r>
              <a:rPr lang="it-IT" altLang="it-IT" dirty="0">
                <a:cs typeface="Arial" panose="020B0604020202020204" pitchFamily="34" charset="0"/>
              </a:rPr>
              <a:t>Fasi di lavoro:</a:t>
            </a:r>
          </a:p>
          <a:p>
            <a:pPr eaLnBrk="1" hangingPunct="1">
              <a:spcAft>
                <a:spcPts val="1200"/>
              </a:spcAft>
              <a:buFont typeface="Arial" panose="020B0604020202020204" pitchFamily="34" charset="0"/>
              <a:buChar char="•"/>
            </a:pPr>
            <a:r>
              <a:rPr lang="it-IT" altLang="it-IT" dirty="0">
                <a:cs typeface="Arial" panose="020B0604020202020204" pitchFamily="34" charset="0"/>
              </a:rPr>
              <a:t>idrolisi della cellulosa, dei lipidi, degli zuccheri e degli amminoacidi</a:t>
            </a:r>
          </a:p>
          <a:p>
            <a:pPr eaLnBrk="1" hangingPunct="1">
              <a:spcAft>
                <a:spcPts val="1200"/>
              </a:spcAft>
              <a:buFont typeface="Arial" panose="020B0604020202020204" pitchFamily="34" charset="0"/>
              <a:buChar char="•"/>
            </a:pPr>
            <a:r>
              <a:rPr lang="it-IT" altLang="it-IT" dirty="0">
                <a:cs typeface="Arial" panose="020B0604020202020204" pitchFamily="34" charset="0"/>
              </a:rPr>
              <a:t>formazione di acidi grassi (principalmente acido acetico)</a:t>
            </a:r>
          </a:p>
          <a:p>
            <a:pPr eaLnBrk="1" hangingPunct="1">
              <a:spcAft>
                <a:spcPts val="1200"/>
              </a:spcAft>
              <a:buFont typeface="Arial" panose="020B0604020202020204" pitchFamily="34" charset="0"/>
              <a:buChar char="•"/>
            </a:pPr>
            <a:r>
              <a:rPr lang="it-IT" altLang="it-IT" dirty="0">
                <a:cs typeface="Arial" panose="020B0604020202020204" pitchFamily="34" charset="0"/>
              </a:rPr>
              <a:t>metanizzazione 		CH</a:t>
            </a:r>
            <a:r>
              <a:rPr lang="it-IT" altLang="it-IT" baseline="-25000" dirty="0">
                <a:cs typeface="Arial" panose="020B0604020202020204" pitchFamily="34" charset="0"/>
              </a:rPr>
              <a:t>3</a:t>
            </a:r>
            <a:r>
              <a:rPr lang="it-IT" altLang="it-IT" dirty="0">
                <a:cs typeface="Arial" panose="020B0604020202020204" pitchFamily="34" charset="0"/>
              </a:rPr>
              <a:t>COOH		CH</a:t>
            </a:r>
            <a:r>
              <a:rPr lang="it-IT" altLang="it-IT" baseline="-25000" dirty="0">
                <a:cs typeface="Arial" panose="020B0604020202020204" pitchFamily="34" charset="0"/>
              </a:rPr>
              <a:t>4</a:t>
            </a:r>
            <a:r>
              <a:rPr lang="it-IT" altLang="it-IT" dirty="0">
                <a:cs typeface="Arial" panose="020B0604020202020204" pitchFamily="34" charset="0"/>
              </a:rPr>
              <a:t>  + CO</a:t>
            </a:r>
            <a:r>
              <a:rPr lang="it-IT" altLang="it-IT" baseline="-25000" dirty="0">
                <a:cs typeface="Arial" panose="020B0604020202020204" pitchFamily="34" charset="0"/>
              </a:rPr>
              <a:t>2</a:t>
            </a:r>
          </a:p>
          <a:p>
            <a:pPr eaLnBrk="1" hangingPunct="1">
              <a:spcAft>
                <a:spcPts val="1200"/>
              </a:spcAft>
            </a:pPr>
            <a:endParaRPr lang="it-IT" altLang="it-IT" dirty="0" smtClean="0">
              <a:cs typeface="Arial" panose="020B0604020202020204" pitchFamily="34" charset="0"/>
            </a:endParaRPr>
          </a:p>
          <a:p>
            <a:pPr eaLnBrk="1" hangingPunct="1"/>
            <a:r>
              <a:rPr lang="it-IT" altLang="it-IT" dirty="0" smtClean="0">
                <a:cs typeface="Arial" panose="020B0604020202020204" pitchFamily="34" charset="0"/>
              </a:rPr>
              <a:t>Prodotti</a:t>
            </a:r>
            <a:r>
              <a:rPr lang="it-IT" altLang="it-IT" dirty="0">
                <a:cs typeface="Arial" panose="020B0604020202020204" pitchFamily="34" charset="0"/>
              </a:rPr>
              <a:t>: 	gas (potere calorifico 5300-5800 Kcal/Nm</a:t>
            </a:r>
            <a:r>
              <a:rPr lang="it-IT" altLang="it-IT" baseline="30000" dirty="0">
                <a:cs typeface="Arial" panose="020B0604020202020204" pitchFamily="34" charset="0"/>
              </a:rPr>
              <a:t>3</a:t>
            </a:r>
            <a:r>
              <a:rPr lang="it-IT" altLang="it-IT" dirty="0">
                <a:cs typeface="Arial" panose="020B0604020202020204" pitchFamily="34" charset="0"/>
              </a:rPr>
              <a:t>)</a:t>
            </a:r>
          </a:p>
          <a:p>
            <a:pPr eaLnBrk="1" hangingPunct="1"/>
            <a:r>
              <a:rPr lang="it-IT" altLang="it-IT" dirty="0">
                <a:cs typeface="Arial" panose="020B0604020202020204" pitchFamily="34" charset="0"/>
              </a:rPr>
              <a:t>		</a:t>
            </a:r>
            <a:r>
              <a:rPr lang="it-IT" altLang="it-IT" dirty="0" smtClean="0">
                <a:cs typeface="Arial" panose="020B0604020202020204" pitchFamily="34" charset="0"/>
              </a:rPr>
              <a:t>	Liquidi </a:t>
            </a:r>
            <a:r>
              <a:rPr lang="it-IT" altLang="it-IT" dirty="0">
                <a:cs typeface="Arial" panose="020B0604020202020204" pitchFamily="34" charset="0"/>
              </a:rPr>
              <a:t>chiarificato (usato per diluire, riciclato)</a:t>
            </a:r>
          </a:p>
          <a:p>
            <a:pPr eaLnBrk="1" hangingPunct="1"/>
            <a:r>
              <a:rPr lang="it-IT" altLang="it-IT" dirty="0">
                <a:cs typeface="Arial" panose="020B0604020202020204" pitchFamily="34" charset="0"/>
              </a:rPr>
              <a:t>		</a:t>
            </a:r>
            <a:r>
              <a:rPr lang="it-IT" altLang="it-IT" dirty="0" smtClean="0">
                <a:cs typeface="Arial" panose="020B0604020202020204" pitchFamily="34" charset="0"/>
              </a:rPr>
              <a:t>	Fanghi </a:t>
            </a:r>
            <a:r>
              <a:rPr lang="it-IT" altLang="it-IT" dirty="0">
                <a:cs typeface="Arial" panose="020B0604020202020204" pitchFamily="34" charset="0"/>
              </a:rPr>
              <a:t>ricchi di N; P; K (fertilizzanti)</a:t>
            </a:r>
          </a:p>
        </p:txBody>
      </p:sp>
      <p:cxnSp>
        <p:nvCxnSpPr>
          <p:cNvPr id="4" name="Connettore 2 3"/>
          <p:cNvCxnSpPr/>
          <p:nvPr/>
        </p:nvCxnSpPr>
        <p:spPr>
          <a:xfrm>
            <a:off x="5436096" y="5157192"/>
            <a:ext cx="136815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20593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rotWithShape="1">
          <a:blip r:embed="rId2" cstate="print"/>
          <a:srcRect l="6695" t="11017" r="412" b="2072"/>
          <a:stretch/>
        </p:blipFill>
        <p:spPr bwMode="auto">
          <a:xfrm>
            <a:off x="323528" y="900287"/>
            <a:ext cx="8568952" cy="54810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16925" y="71370"/>
            <a:ext cx="8891579" cy="6669998"/>
          </a:xfrm>
          <a:prstGeom prst="rect">
            <a:avLst/>
          </a:prstGeom>
        </p:spPr>
      </p:pic>
    </p:spTree>
    <p:extLst>
      <p:ext uri="{BB962C8B-B14F-4D97-AF65-F5344CB8AC3E}">
        <p14:creationId xmlns:p14="http://schemas.microsoft.com/office/powerpoint/2010/main" val="25007196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b="12565"/>
          <a:stretch/>
        </p:blipFill>
        <p:spPr>
          <a:xfrm>
            <a:off x="467544" y="188640"/>
            <a:ext cx="8437685" cy="6539081"/>
          </a:xfrm>
          <a:prstGeom prst="rect">
            <a:avLst/>
          </a:prstGeom>
        </p:spPr>
      </p:pic>
    </p:spTree>
    <p:extLst>
      <p:ext uri="{BB962C8B-B14F-4D97-AF65-F5344CB8AC3E}">
        <p14:creationId xmlns:p14="http://schemas.microsoft.com/office/powerpoint/2010/main" val="37355365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11560" y="50199"/>
            <a:ext cx="8064895" cy="6757602"/>
          </a:xfrm>
          <a:prstGeom prst="rect">
            <a:avLst/>
          </a:prstGeom>
        </p:spPr>
      </p:pic>
    </p:spTree>
    <p:extLst>
      <p:ext uri="{BB962C8B-B14F-4D97-AF65-F5344CB8AC3E}">
        <p14:creationId xmlns:p14="http://schemas.microsoft.com/office/powerpoint/2010/main" val="58791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1763688" y="3138380"/>
            <a:ext cx="7358558" cy="3569521"/>
          </a:xfrm>
          <a:prstGeom prst="rect">
            <a:avLst/>
          </a:prstGeom>
          <a:noFill/>
          <a:ln w="9525">
            <a:noFill/>
            <a:miter lim="800000"/>
            <a:headEnd/>
            <a:tailEnd/>
          </a:ln>
        </p:spPr>
      </p:pic>
      <p:pic>
        <p:nvPicPr>
          <p:cNvPr id="2" name="Immagine 1"/>
          <p:cNvPicPr>
            <a:picLocks noChangeAspect="1"/>
          </p:cNvPicPr>
          <p:nvPr/>
        </p:nvPicPr>
        <p:blipFill>
          <a:blip r:embed="rId3"/>
          <a:stretch>
            <a:fillRect/>
          </a:stretch>
        </p:blipFill>
        <p:spPr>
          <a:xfrm>
            <a:off x="7987" y="6499"/>
            <a:ext cx="6587111" cy="3566517"/>
          </a:xfrm>
          <a:prstGeom prst="rect">
            <a:avLst/>
          </a:prstGeo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6"/>
          <p:cNvPicPr>
            <a:picLocks noChangeAspect="1" noChangeArrowheads="1"/>
          </p:cNvPicPr>
          <p:nvPr/>
        </p:nvPicPr>
        <p:blipFill>
          <a:blip r:embed="rId2" cstate="print"/>
          <a:srcRect l="1142" r="2284"/>
          <a:stretch>
            <a:fillRect/>
          </a:stretch>
        </p:blipFill>
        <p:spPr bwMode="auto">
          <a:xfrm>
            <a:off x="46290" y="746094"/>
            <a:ext cx="9097713" cy="5635234"/>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cstate="print"/>
          <a:srcRect l="5620" r="5971"/>
          <a:stretch>
            <a:fillRect/>
          </a:stretch>
        </p:blipFill>
        <p:spPr bwMode="auto">
          <a:xfrm>
            <a:off x="23564" y="500066"/>
            <a:ext cx="9060863" cy="5857875"/>
          </a:xfrm>
          <a:prstGeom prst="rect">
            <a:avLst/>
          </a:prstGeom>
          <a:noFill/>
          <a:ln w="9525">
            <a:noFill/>
            <a:miter lim="800000"/>
            <a:headEnd/>
            <a:tailEnd/>
          </a:ln>
        </p:spPr>
      </p:pic>
      <p:sp>
        <p:nvSpPr>
          <p:cNvPr id="4" name="CasellaDiTesto 3"/>
          <p:cNvSpPr txBox="1"/>
          <p:nvPr/>
        </p:nvSpPr>
        <p:spPr>
          <a:xfrm>
            <a:off x="539552" y="6453342"/>
            <a:ext cx="8228535" cy="276999"/>
          </a:xfrm>
          <a:prstGeom prst="rect">
            <a:avLst/>
          </a:prstGeom>
          <a:noFill/>
        </p:spPr>
        <p:txBody>
          <a:bodyPr wrap="none" rtlCol="0">
            <a:spAutoFit/>
          </a:bodyPr>
          <a:lstStyle/>
          <a:p>
            <a:pPr algn="ctr"/>
            <a:r>
              <a:rPr lang="en-US" sz="1200" dirty="0" smtClean="0">
                <a:solidFill>
                  <a:srgbClr val="FF0000"/>
                </a:solidFill>
              </a:rPr>
              <a:t>BIOENERGY – A SUSTAINABLE AND RELIABLE ENERGY SOURCE - A review of status and prospects - IEA BIOENERGY: </a:t>
            </a:r>
            <a:r>
              <a:rPr lang="en-US" sz="1200" dirty="0" err="1" smtClean="0">
                <a:solidFill>
                  <a:srgbClr val="FF0000"/>
                </a:solidFill>
              </a:rPr>
              <a:t>ExCo</a:t>
            </a:r>
            <a:r>
              <a:rPr lang="en-US" sz="1200" dirty="0" smtClean="0">
                <a:solidFill>
                  <a:srgbClr val="FF0000"/>
                </a:solidFill>
              </a:rPr>
              <a:t>: 2009:05</a:t>
            </a:r>
            <a:endParaRPr lang="it-IT" sz="1200" dirty="0">
              <a:solidFill>
                <a:srgbClr val="FF0000"/>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l="3327"/>
          <a:stretch>
            <a:fillRect/>
          </a:stretch>
        </p:blipFill>
        <p:spPr bwMode="auto">
          <a:xfrm>
            <a:off x="35500" y="1053150"/>
            <a:ext cx="9108503" cy="4968138"/>
          </a:xfrm>
          <a:prstGeom prst="rect">
            <a:avLst/>
          </a:prstGeom>
          <a:noFill/>
          <a:ln w="9525">
            <a:noFill/>
            <a:miter lim="800000"/>
            <a:headEnd/>
            <a:tailEnd/>
          </a:ln>
        </p:spPr>
      </p:pic>
      <p:sp>
        <p:nvSpPr>
          <p:cNvPr id="4" name="CasellaDiTesto 3"/>
          <p:cNvSpPr txBox="1"/>
          <p:nvPr/>
        </p:nvSpPr>
        <p:spPr>
          <a:xfrm>
            <a:off x="539552" y="6453342"/>
            <a:ext cx="8228535" cy="276999"/>
          </a:xfrm>
          <a:prstGeom prst="rect">
            <a:avLst/>
          </a:prstGeom>
          <a:noFill/>
        </p:spPr>
        <p:txBody>
          <a:bodyPr wrap="none" rtlCol="0">
            <a:spAutoFit/>
          </a:bodyPr>
          <a:lstStyle/>
          <a:p>
            <a:pPr algn="ctr"/>
            <a:r>
              <a:rPr lang="en-US" sz="1200" dirty="0" smtClean="0">
                <a:solidFill>
                  <a:srgbClr val="FF0000"/>
                </a:solidFill>
              </a:rPr>
              <a:t>BIOENERGY – A SUSTAINABLE AND RELIABLE ENERGY SOURCE - A review of status and prospects - IEA BIOENERGY: </a:t>
            </a:r>
            <a:r>
              <a:rPr lang="en-US" sz="1200" dirty="0" err="1" smtClean="0">
                <a:solidFill>
                  <a:srgbClr val="FF0000"/>
                </a:solidFill>
              </a:rPr>
              <a:t>ExCo</a:t>
            </a:r>
            <a:r>
              <a:rPr lang="en-US" sz="1200" dirty="0" smtClean="0">
                <a:solidFill>
                  <a:srgbClr val="FF0000"/>
                </a:solidFill>
              </a:rPr>
              <a:t>: 2009:05</a:t>
            </a:r>
            <a:endParaRPr lang="it-IT" sz="1200"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761184" y="1128716"/>
            <a:ext cx="7915275" cy="460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467545" y="1343024"/>
            <a:ext cx="8462962" cy="4537059"/>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115618" y="1038227"/>
            <a:ext cx="6768752" cy="52352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690364" y="872883"/>
            <a:ext cx="7770068" cy="48603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79515" y="836718"/>
            <a:ext cx="8857461" cy="49685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539554" y="953614"/>
            <a:ext cx="8136904" cy="47796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323528" y="907926"/>
            <a:ext cx="8610310" cy="5113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467547" y="980728"/>
            <a:ext cx="8470203" cy="49758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39552" y="760053"/>
            <a:ext cx="8208912" cy="5909310"/>
          </a:xfrm>
          <a:prstGeom prst="rect">
            <a:avLst/>
          </a:prstGeom>
          <a:noFill/>
        </p:spPr>
        <p:txBody>
          <a:bodyPr wrap="square" rtlCol="0">
            <a:spAutoFit/>
          </a:bodyPr>
          <a:lstStyle/>
          <a:p>
            <a:r>
              <a:rPr lang="it-IT" b="1" dirty="0" smtClean="0"/>
              <a:t>Grado di umidità</a:t>
            </a:r>
            <a:r>
              <a:rPr lang="it-IT" dirty="0" smtClean="0"/>
              <a:t> (= </a:t>
            </a:r>
            <a:r>
              <a:rPr lang="it-IT" i="1" dirty="0" err="1" smtClean="0"/>
              <a:t>Holzfeuchtigkeit</a:t>
            </a:r>
            <a:r>
              <a:rPr lang="it-IT" i="1" dirty="0" smtClean="0"/>
              <a:t> </a:t>
            </a:r>
            <a:r>
              <a:rPr lang="it-IT" dirty="0" smtClean="0"/>
              <a:t>= U</a:t>
            </a:r>
            <a:r>
              <a:rPr lang="it-IT" baseline="-25000" dirty="0" smtClean="0"/>
              <a:t>0</a:t>
            </a:r>
            <a:r>
              <a:rPr lang="it-IT" dirty="0" smtClean="0"/>
              <a:t> = peso dell’acqua rapportato percentualmente al peso della sostanza legnosa anidra)</a:t>
            </a:r>
          </a:p>
          <a:p>
            <a:r>
              <a:rPr lang="it-IT" dirty="0" smtClean="0"/>
              <a:t>oppure </a:t>
            </a:r>
          </a:p>
          <a:p>
            <a:r>
              <a:rPr lang="it-IT" b="1" dirty="0" smtClean="0"/>
              <a:t>Contenuto idrico</a:t>
            </a:r>
            <a:r>
              <a:rPr lang="it-IT" dirty="0" smtClean="0"/>
              <a:t> (= </a:t>
            </a:r>
            <a:r>
              <a:rPr lang="it-IT" i="1" dirty="0" err="1" smtClean="0"/>
              <a:t>Wassergehalt</a:t>
            </a:r>
            <a:r>
              <a:rPr lang="it-IT" i="1" dirty="0" smtClean="0"/>
              <a:t> </a:t>
            </a:r>
            <a:r>
              <a:rPr lang="it-IT" dirty="0" smtClean="0"/>
              <a:t>= U = peso dell’acqua rapportato percentualmente al peso del legno umido, spesso anche detto “peso tal quale”)</a:t>
            </a:r>
          </a:p>
          <a:p>
            <a:r>
              <a:rPr lang="it-IT" dirty="0" smtClean="0"/>
              <a:t> </a:t>
            </a:r>
          </a:p>
          <a:p>
            <a:r>
              <a:rPr lang="it-IT" dirty="0" smtClean="0"/>
              <a:t>Espresso in formule è: </a:t>
            </a:r>
          </a:p>
          <a:p>
            <a:r>
              <a:rPr lang="it-IT" dirty="0" smtClean="0"/>
              <a:t> </a:t>
            </a:r>
          </a:p>
          <a:p>
            <a:r>
              <a:rPr lang="it-IT" b="1" dirty="0" smtClean="0"/>
              <a:t>U% = (100 × </a:t>
            </a:r>
            <a:r>
              <a:rPr lang="it-IT" b="1" dirty="0"/>
              <a:t>U</a:t>
            </a:r>
            <a:r>
              <a:rPr lang="it-IT" b="1" baseline="-25000" dirty="0"/>
              <a:t>0 </a:t>
            </a:r>
            <a:r>
              <a:rPr lang="it-IT" b="1" dirty="0" smtClean="0"/>
              <a:t>%) / (100 + U</a:t>
            </a:r>
            <a:r>
              <a:rPr lang="it-IT" b="1" baseline="-25000" dirty="0" smtClean="0"/>
              <a:t>0</a:t>
            </a:r>
            <a:r>
              <a:rPr lang="it-IT" b="1" dirty="0" smtClean="0"/>
              <a:t>%)</a:t>
            </a:r>
            <a:endParaRPr lang="it-IT" dirty="0" smtClean="0"/>
          </a:p>
          <a:p>
            <a:r>
              <a:rPr lang="it-IT" b="1" dirty="0"/>
              <a:t>U</a:t>
            </a:r>
            <a:r>
              <a:rPr lang="it-IT" b="1" baseline="-25000" dirty="0"/>
              <a:t>0 </a:t>
            </a:r>
            <a:r>
              <a:rPr lang="it-IT" b="1" dirty="0" smtClean="0"/>
              <a:t>% = (100 × </a:t>
            </a:r>
            <a:r>
              <a:rPr lang="it-IT" b="1" dirty="0"/>
              <a:t>U %) </a:t>
            </a:r>
            <a:r>
              <a:rPr lang="it-IT" b="1" dirty="0" smtClean="0"/>
              <a:t>/ (100 - </a:t>
            </a:r>
            <a:r>
              <a:rPr lang="it-IT" b="1" dirty="0"/>
              <a:t>U %).</a:t>
            </a:r>
            <a:endParaRPr lang="it-IT" dirty="0" smtClean="0"/>
          </a:p>
          <a:p>
            <a:r>
              <a:rPr lang="it-IT" dirty="0" smtClean="0"/>
              <a:t>  </a:t>
            </a:r>
          </a:p>
          <a:p>
            <a:r>
              <a:rPr lang="it-IT" dirty="0" smtClean="0"/>
              <a:t>Per fornire un ordine di grandezza della differenza fra le due misure dell’umidità nell’ “area </a:t>
            </a:r>
            <a:r>
              <a:rPr lang="it-IT" dirty="0" err="1" smtClean="0"/>
              <a:t>pellet</a:t>
            </a:r>
            <a:r>
              <a:rPr lang="it-IT" dirty="0" smtClean="0"/>
              <a:t>”, ad </a:t>
            </a:r>
            <a:r>
              <a:rPr lang="it-IT" b="1" dirty="0"/>
              <a:t>U</a:t>
            </a:r>
            <a:r>
              <a:rPr lang="it-IT" b="1" baseline="-25000" dirty="0"/>
              <a:t>0</a:t>
            </a:r>
            <a:r>
              <a:rPr lang="it-IT" dirty="0" smtClean="0"/>
              <a:t> = 8% corrisponde </a:t>
            </a:r>
            <a:r>
              <a:rPr lang="it-IT" b="1" dirty="0" smtClean="0"/>
              <a:t>U</a:t>
            </a:r>
            <a:r>
              <a:rPr lang="it-IT" dirty="0" smtClean="0"/>
              <a:t> = 7,41%, mentre </a:t>
            </a:r>
            <a:r>
              <a:rPr lang="it-IT" b="1" dirty="0" smtClean="0"/>
              <a:t>U</a:t>
            </a:r>
            <a:r>
              <a:rPr lang="it-IT" dirty="0" smtClean="0"/>
              <a:t> = 8% equivale a </a:t>
            </a:r>
            <a:r>
              <a:rPr lang="it-IT" b="1" dirty="0"/>
              <a:t>U</a:t>
            </a:r>
            <a:r>
              <a:rPr lang="it-IT" b="1" baseline="-25000" dirty="0"/>
              <a:t>0</a:t>
            </a:r>
            <a:r>
              <a:rPr lang="it-IT" dirty="0" smtClean="0"/>
              <a:t> = 8,70%.</a:t>
            </a:r>
          </a:p>
          <a:p>
            <a:r>
              <a:rPr lang="it-IT" dirty="0" smtClean="0"/>
              <a:t> </a:t>
            </a:r>
          </a:p>
          <a:p>
            <a:r>
              <a:rPr lang="it-IT" dirty="0" smtClean="0"/>
              <a:t>formula generale di </a:t>
            </a:r>
            <a:r>
              <a:rPr lang="it-IT" dirty="0" err="1" smtClean="0"/>
              <a:t>Hartmann</a:t>
            </a:r>
            <a:r>
              <a:rPr lang="it-IT" dirty="0" smtClean="0"/>
              <a:t> (2000) per i biocombustibili solidi, </a:t>
            </a:r>
          </a:p>
          <a:p>
            <a:r>
              <a:rPr lang="it-IT" dirty="0" smtClean="0"/>
              <a:t> </a:t>
            </a:r>
          </a:p>
          <a:p>
            <a:r>
              <a:rPr lang="es-ES" b="1" dirty="0" err="1" smtClean="0"/>
              <a:t>p.c.i.</a:t>
            </a:r>
            <a:r>
              <a:rPr lang="es-ES" b="1" dirty="0" smtClean="0"/>
              <a:t> (in MJ/kg) = [18,5 × (100 – </a:t>
            </a:r>
            <a:r>
              <a:rPr lang="it-IT" b="1" dirty="0" smtClean="0"/>
              <a:t>U</a:t>
            </a:r>
            <a:r>
              <a:rPr lang="es-ES" b="1" dirty="0" smtClean="0"/>
              <a:t>%) – 2,441 × </a:t>
            </a:r>
            <a:r>
              <a:rPr lang="it-IT" b="1" dirty="0" smtClean="0"/>
              <a:t>U</a:t>
            </a:r>
            <a:r>
              <a:rPr lang="it-IT" b="1" baseline="-25000" dirty="0" smtClean="0"/>
              <a:t>0</a:t>
            </a:r>
            <a:r>
              <a:rPr lang="es-ES" b="1" dirty="0" smtClean="0"/>
              <a:t>%] / 100</a:t>
            </a:r>
            <a:endParaRPr lang="it-IT" dirty="0" smtClean="0"/>
          </a:p>
          <a:p>
            <a:r>
              <a:rPr lang="es-ES" dirty="0" smtClean="0"/>
              <a:t> </a:t>
            </a:r>
            <a:endParaRPr lang="it-IT" dirty="0" smtClean="0"/>
          </a:p>
          <a:p>
            <a:r>
              <a:rPr lang="it-IT" dirty="0" smtClean="0"/>
              <a:t>In 1 kg di </a:t>
            </a:r>
            <a:r>
              <a:rPr lang="it-IT" i="1" dirty="0" err="1" smtClean="0"/>
              <a:t>pellet</a:t>
            </a:r>
            <a:r>
              <a:rPr lang="it-IT" i="1" dirty="0" smtClean="0"/>
              <a:t> </a:t>
            </a:r>
            <a:r>
              <a:rPr lang="it-IT" dirty="0" smtClean="0"/>
              <a:t>dal contenuto idrico dell’8% sono contenuti 0,92 kg di sostanza legnosa anidra si ottiene un </a:t>
            </a:r>
            <a:r>
              <a:rPr lang="it-IT" dirty="0" err="1" smtClean="0"/>
              <a:t>p.c.i.</a:t>
            </a:r>
            <a:r>
              <a:rPr lang="it-IT" dirty="0" smtClean="0"/>
              <a:t> = 16,8 MJ/kg = 4,67 kWh/kg.</a:t>
            </a:r>
            <a:endParaRPr lang="it-IT" dirty="0"/>
          </a:p>
        </p:txBody>
      </p:sp>
      <p:sp>
        <p:nvSpPr>
          <p:cNvPr id="4" name="CasellaDiTesto 3"/>
          <p:cNvSpPr txBox="1"/>
          <p:nvPr/>
        </p:nvSpPr>
        <p:spPr>
          <a:xfrm>
            <a:off x="539555" y="188646"/>
            <a:ext cx="8064896" cy="461665"/>
          </a:xfrm>
          <a:prstGeom prst="rect">
            <a:avLst/>
          </a:prstGeom>
          <a:noFill/>
        </p:spPr>
        <p:txBody>
          <a:bodyPr wrap="square" rtlCol="0">
            <a:spAutoFit/>
          </a:bodyPr>
          <a:lstStyle/>
          <a:p>
            <a:r>
              <a:rPr lang="it-IT" sz="2400" b="1" dirty="0" smtClean="0">
                <a:solidFill>
                  <a:srgbClr val="00B050"/>
                </a:solidFill>
              </a:rPr>
              <a:t>Grado di Umidità Contenuto Idrico</a:t>
            </a:r>
            <a:r>
              <a:rPr lang="it-IT" sz="2400" dirty="0" smtClean="0">
                <a:solidFill>
                  <a:srgbClr val="00B050"/>
                </a:solidFill>
              </a:rPr>
              <a:t> </a:t>
            </a:r>
            <a:r>
              <a:rPr lang="it-IT" sz="2400" b="1" dirty="0" smtClean="0">
                <a:solidFill>
                  <a:srgbClr val="00B050"/>
                </a:solidFill>
              </a:rPr>
              <a:t>e PCI</a:t>
            </a:r>
            <a:endParaRPr lang="it-IT" sz="2400" dirty="0">
              <a:solidFill>
                <a:srgbClr val="00B05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1"/>
          </p:nvPr>
        </p:nvSpPr>
        <p:spPr/>
        <p:txBody>
          <a:bodyPr>
            <a:normAutofit fontScale="77500" lnSpcReduction="20000"/>
          </a:bodyPr>
          <a:lstStyle/>
          <a:p>
            <a:endParaRPr lang="it-IT"/>
          </a:p>
        </p:txBody>
      </p:sp>
      <p:pic>
        <p:nvPicPr>
          <p:cNvPr id="1026" name="Picture 2"/>
          <p:cNvPicPr>
            <a:picLocks noChangeAspect="1" noChangeArrowheads="1"/>
          </p:cNvPicPr>
          <p:nvPr/>
        </p:nvPicPr>
        <p:blipFill>
          <a:blip r:embed="rId2" cstate="print"/>
          <a:srcRect/>
          <a:stretch>
            <a:fillRect/>
          </a:stretch>
        </p:blipFill>
        <p:spPr bwMode="auto">
          <a:xfrm>
            <a:off x="538166" y="547691"/>
            <a:ext cx="8067675" cy="576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02557" y="764710"/>
            <a:ext cx="8689925" cy="52987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1"/>
          </p:nvPr>
        </p:nvSpPr>
        <p:spPr/>
        <p:txBody>
          <a:bodyPr>
            <a:normAutofit fontScale="77500" lnSpcReduction="20000"/>
          </a:bodyPr>
          <a:lstStyle/>
          <a:p>
            <a:endParaRPr lang="it-IT"/>
          </a:p>
        </p:txBody>
      </p:sp>
      <p:pic>
        <p:nvPicPr>
          <p:cNvPr id="2050" name="Picture 2"/>
          <p:cNvPicPr>
            <a:picLocks noChangeAspect="1" noChangeArrowheads="1"/>
          </p:cNvPicPr>
          <p:nvPr/>
        </p:nvPicPr>
        <p:blipFill>
          <a:blip r:embed="rId2" cstate="print"/>
          <a:srcRect/>
          <a:stretch>
            <a:fillRect/>
          </a:stretch>
        </p:blipFill>
        <p:spPr bwMode="auto">
          <a:xfrm>
            <a:off x="647700" y="519116"/>
            <a:ext cx="7848600" cy="5819775"/>
          </a:xfrm>
          <a:prstGeom prst="rect">
            <a:avLst/>
          </a:prstGeom>
          <a:noFill/>
          <a:ln w="9525">
            <a:noFill/>
            <a:miter lim="800000"/>
            <a:headEnd/>
            <a:tailEnd/>
          </a:ln>
        </p:spPr>
      </p:pic>
      <p:sp>
        <p:nvSpPr>
          <p:cNvPr id="5" name="CasellaDiTesto 4"/>
          <p:cNvSpPr txBox="1"/>
          <p:nvPr/>
        </p:nvSpPr>
        <p:spPr>
          <a:xfrm>
            <a:off x="3275856" y="2852936"/>
            <a:ext cx="3240360" cy="369332"/>
          </a:xfrm>
          <a:prstGeom prst="rect">
            <a:avLst/>
          </a:prstGeom>
          <a:noFill/>
        </p:spPr>
        <p:txBody>
          <a:bodyPr wrap="square" rtlCol="0">
            <a:spAutoFit/>
          </a:bodyPr>
          <a:lstStyle/>
          <a:p>
            <a:r>
              <a:rPr lang="it-IT" b="1" dirty="0" smtClean="0">
                <a:solidFill>
                  <a:schemeClr val="accent1"/>
                </a:solidFill>
              </a:rPr>
              <a:t>Acqua prodotta nella reazione</a:t>
            </a:r>
            <a:endParaRPr lang="it-IT" b="1" dirty="0">
              <a:solidFill>
                <a:schemeClr val="accent1"/>
              </a:solidFill>
            </a:endParaRPr>
          </a:p>
        </p:txBody>
      </p:sp>
      <p:cxnSp>
        <p:nvCxnSpPr>
          <p:cNvPr id="7" name="Connettore 2 6"/>
          <p:cNvCxnSpPr>
            <a:stCxn id="5" idx="1"/>
          </p:cNvCxnSpPr>
          <p:nvPr/>
        </p:nvCxnSpPr>
        <p:spPr>
          <a:xfrm flipH="1">
            <a:off x="3059832" y="3037602"/>
            <a:ext cx="216024" cy="3914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8" name="Rettangolo 7"/>
          <p:cNvSpPr/>
          <p:nvPr/>
        </p:nvSpPr>
        <p:spPr>
          <a:xfrm>
            <a:off x="463470" y="3928449"/>
            <a:ext cx="7200800"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2"/>
          <p:cNvPicPr>
            <a:picLocks noChangeAspect="1" noChangeArrowheads="1"/>
          </p:cNvPicPr>
          <p:nvPr/>
        </p:nvPicPr>
        <p:blipFill rotWithShape="1">
          <a:blip r:embed="rId2" cstate="print"/>
          <a:srcRect t="61344" r="10633"/>
          <a:stretch/>
        </p:blipFill>
        <p:spPr bwMode="auto">
          <a:xfrm>
            <a:off x="3059832" y="5140426"/>
            <a:ext cx="4608512" cy="1478115"/>
          </a:xfrm>
          <a:prstGeom prst="rect">
            <a:avLst/>
          </a:prstGeom>
          <a:noFill/>
          <a:ln w="9525">
            <a:noFill/>
            <a:miter lim="800000"/>
            <a:headEnd/>
            <a:tailEnd/>
          </a:ln>
        </p:spPr>
      </p:pic>
      <p:sp>
        <p:nvSpPr>
          <p:cNvPr id="11" name="CasellaDiTesto 10"/>
          <p:cNvSpPr txBox="1"/>
          <p:nvPr/>
        </p:nvSpPr>
        <p:spPr>
          <a:xfrm>
            <a:off x="2123728" y="4111080"/>
            <a:ext cx="5400600" cy="923330"/>
          </a:xfrm>
          <a:prstGeom prst="rect">
            <a:avLst/>
          </a:prstGeom>
          <a:noFill/>
        </p:spPr>
        <p:txBody>
          <a:bodyPr wrap="square" rtlCol="0">
            <a:spAutoFit/>
          </a:bodyPr>
          <a:lstStyle/>
          <a:p>
            <a:pPr marL="285750" indent="-285750">
              <a:buFont typeface="Arial" panose="020B0604020202020204" pitchFamily="34" charset="0"/>
              <a:buChar char="•"/>
            </a:pPr>
            <a:r>
              <a:rPr lang="it-IT" b="1" dirty="0" smtClean="0">
                <a:solidFill>
                  <a:schemeClr val="accent1"/>
                </a:solidFill>
              </a:rPr>
              <a:t>Effetto della parte NON combustibile</a:t>
            </a:r>
          </a:p>
          <a:p>
            <a:pPr marL="285750" indent="-285750">
              <a:buFont typeface="Arial" panose="020B0604020202020204" pitchFamily="34" charset="0"/>
              <a:buChar char="•"/>
            </a:pPr>
            <a:r>
              <a:rPr lang="it-IT" b="1" dirty="0">
                <a:solidFill>
                  <a:schemeClr val="accent1"/>
                </a:solidFill>
              </a:rPr>
              <a:t>Effetto </a:t>
            </a:r>
            <a:r>
              <a:rPr lang="it-IT" b="1" dirty="0" smtClean="0">
                <a:solidFill>
                  <a:schemeClr val="accent1"/>
                </a:solidFill>
              </a:rPr>
              <a:t>della evaporazione della umidità presente</a:t>
            </a:r>
          </a:p>
          <a:p>
            <a:r>
              <a:rPr lang="it-IT" b="1" dirty="0" smtClean="0">
                <a:solidFill>
                  <a:schemeClr val="accent1"/>
                </a:solidFill>
              </a:rPr>
              <a:t>     NB: PCI varia linearmente con il grado di umidità U</a:t>
            </a:r>
            <a:endParaRPr lang="it-IT" b="1" dirty="0">
              <a:solidFill>
                <a:schemeClr val="accent1"/>
              </a:solidFill>
            </a:endParaRPr>
          </a:p>
        </p:txBody>
      </p:sp>
      <p:cxnSp>
        <p:nvCxnSpPr>
          <p:cNvPr id="12" name="Connettore 2 11"/>
          <p:cNvCxnSpPr/>
          <p:nvPr/>
        </p:nvCxnSpPr>
        <p:spPr>
          <a:xfrm flipV="1">
            <a:off x="6012160" y="3670802"/>
            <a:ext cx="864096" cy="67466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Connettore 2 14"/>
          <p:cNvCxnSpPr/>
          <p:nvPr/>
        </p:nvCxnSpPr>
        <p:spPr>
          <a:xfrm flipV="1">
            <a:off x="6840252" y="3759576"/>
            <a:ext cx="864096" cy="67466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6" name="CasellaDiTesto 15"/>
          <p:cNvSpPr txBox="1"/>
          <p:nvPr/>
        </p:nvSpPr>
        <p:spPr>
          <a:xfrm>
            <a:off x="0" y="5325015"/>
            <a:ext cx="3275856" cy="1031051"/>
          </a:xfrm>
          <a:prstGeom prst="rect">
            <a:avLst/>
          </a:prstGeom>
          <a:noFill/>
        </p:spPr>
        <p:txBody>
          <a:bodyPr wrap="square" rtlCol="0">
            <a:spAutoFit/>
          </a:bodyPr>
          <a:lstStyle/>
          <a:p>
            <a:r>
              <a:rPr lang="it-IT" dirty="0" smtClean="0"/>
              <a:t>Rapporto tra i poteri calorifici:</a:t>
            </a:r>
          </a:p>
          <a:p>
            <a:endParaRPr lang="it-IT" sz="800" dirty="0" smtClean="0"/>
          </a:p>
          <a:p>
            <a:pPr>
              <a:lnSpc>
                <a:spcPts val="1400"/>
              </a:lnSpc>
            </a:pPr>
            <a:r>
              <a:rPr lang="it-IT" dirty="0" smtClean="0"/>
              <a:t>Rapporto tra l’energia ottenuta dalla stessa biomassa secca in condizioni reali o ideali (secco):</a:t>
            </a:r>
            <a:endParaRPr lang="it-IT"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682377" y="882480"/>
            <a:ext cx="7706047" cy="4850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1"/>
          </p:nvPr>
        </p:nvSpPr>
        <p:spPr/>
        <p:txBody>
          <a:bodyPr>
            <a:normAutofit fontScale="77500" lnSpcReduction="20000"/>
          </a:bodyPr>
          <a:lstStyle/>
          <a:p>
            <a:endParaRPr lang="it-IT"/>
          </a:p>
        </p:txBody>
      </p:sp>
      <p:pic>
        <p:nvPicPr>
          <p:cNvPr id="3074" name="Picture 2"/>
          <p:cNvPicPr>
            <a:picLocks noChangeAspect="1" noChangeArrowheads="1"/>
          </p:cNvPicPr>
          <p:nvPr/>
        </p:nvPicPr>
        <p:blipFill>
          <a:blip r:embed="rId2" cstate="print"/>
          <a:srcRect/>
          <a:stretch>
            <a:fillRect/>
          </a:stretch>
        </p:blipFill>
        <p:spPr bwMode="auto">
          <a:xfrm>
            <a:off x="704853" y="419100"/>
            <a:ext cx="77343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a:stretch>
            <a:fillRect/>
          </a:stretch>
        </p:blipFill>
        <p:spPr bwMode="auto">
          <a:xfrm>
            <a:off x="432048" y="836712"/>
            <a:ext cx="8460432" cy="5832648"/>
          </a:xfrm>
          <a:prstGeom prst="rect">
            <a:avLst/>
          </a:prstGeom>
          <a:noFill/>
          <a:ln w="9525">
            <a:noFill/>
            <a:miter lim="800000"/>
            <a:headEnd/>
            <a:tailEnd/>
          </a:ln>
        </p:spPr>
      </p:pic>
      <p:sp>
        <p:nvSpPr>
          <p:cNvPr id="3" name="CasellaDiTesto 2"/>
          <p:cNvSpPr txBox="1"/>
          <p:nvPr/>
        </p:nvSpPr>
        <p:spPr>
          <a:xfrm>
            <a:off x="539555" y="188646"/>
            <a:ext cx="8064896" cy="461665"/>
          </a:xfrm>
          <a:prstGeom prst="rect">
            <a:avLst/>
          </a:prstGeom>
          <a:noFill/>
        </p:spPr>
        <p:txBody>
          <a:bodyPr wrap="square" rtlCol="0">
            <a:spAutoFit/>
          </a:bodyPr>
          <a:lstStyle/>
          <a:p>
            <a:r>
              <a:rPr lang="it-IT" sz="2400" b="1" dirty="0" smtClean="0">
                <a:solidFill>
                  <a:srgbClr val="00B050"/>
                </a:solidFill>
              </a:rPr>
              <a:t>PCI e contenuti di carbonio del </a:t>
            </a:r>
            <a:r>
              <a:rPr lang="it-IT" sz="2400" b="1" i="1" dirty="0" err="1" smtClean="0">
                <a:solidFill>
                  <a:srgbClr val="00B050"/>
                </a:solidFill>
              </a:rPr>
              <a:t>pellet</a:t>
            </a:r>
            <a:r>
              <a:rPr lang="it-IT" sz="2400" b="1" i="1" dirty="0" smtClean="0">
                <a:solidFill>
                  <a:srgbClr val="00B050"/>
                </a:solidFill>
              </a:rPr>
              <a:t> </a:t>
            </a:r>
            <a:r>
              <a:rPr lang="it-IT" sz="2400" b="1" dirty="0" smtClean="0">
                <a:solidFill>
                  <a:srgbClr val="00B050"/>
                </a:solidFill>
              </a:rPr>
              <a:t>e di altri combustibili.</a:t>
            </a:r>
            <a:endParaRPr lang="it-IT" sz="2400" dirty="0">
              <a:solidFill>
                <a:srgbClr val="00B05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1"/>
          </p:nvPr>
        </p:nvSpPr>
        <p:spPr/>
        <p:txBody>
          <a:bodyPr>
            <a:normAutofit fontScale="77500" lnSpcReduction="20000"/>
          </a:bodyPr>
          <a:lstStyle/>
          <a:p>
            <a:endParaRPr lang="it-IT"/>
          </a:p>
        </p:txBody>
      </p:sp>
      <p:pic>
        <p:nvPicPr>
          <p:cNvPr id="4098" name="Picture 2"/>
          <p:cNvPicPr>
            <a:picLocks noChangeAspect="1" noChangeArrowheads="1"/>
          </p:cNvPicPr>
          <p:nvPr/>
        </p:nvPicPr>
        <p:blipFill>
          <a:blip r:embed="rId2" cstate="print"/>
          <a:srcRect/>
          <a:stretch>
            <a:fillRect/>
          </a:stretch>
        </p:blipFill>
        <p:spPr bwMode="auto">
          <a:xfrm>
            <a:off x="885827" y="438150"/>
            <a:ext cx="7591118" cy="61592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79512" y="908726"/>
            <a:ext cx="8767932" cy="46085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135388" y="745804"/>
            <a:ext cx="7325047" cy="56355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3" y="775360"/>
            <a:ext cx="9038297" cy="52459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38537" y="980728"/>
            <a:ext cx="8969967"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467546" y="664261"/>
            <a:ext cx="8280920" cy="52850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79515" y="802069"/>
            <a:ext cx="8727047" cy="52192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248975" y="980728"/>
            <a:ext cx="8499489" cy="4223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79512" y="1259579"/>
            <a:ext cx="8766870" cy="44575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48072" y="1254313"/>
            <a:ext cx="7524328" cy="5487055"/>
          </a:xfrm>
          <a:prstGeom prst="rect">
            <a:avLst/>
          </a:prstGeom>
          <a:noFill/>
          <a:ln w="9525">
            <a:noFill/>
            <a:miter lim="800000"/>
            <a:headEnd/>
            <a:tailEnd/>
          </a:ln>
        </p:spPr>
      </p:pic>
      <p:sp>
        <p:nvSpPr>
          <p:cNvPr id="3" name="CasellaDiTesto 2"/>
          <p:cNvSpPr txBox="1"/>
          <p:nvPr/>
        </p:nvSpPr>
        <p:spPr>
          <a:xfrm>
            <a:off x="467544" y="548686"/>
            <a:ext cx="7488832" cy="461665"/>
          </a:xfrm>
          <a:prstGeom prst="rect">
            <a:avLst/>
          </a:prstGeom>
          <a:noFill/>
        </p:spPr>
        <p:txBody>
          <a:bodyPr wrap="square" rtlCol="0">
            <a:spAutoFit/>
          </a:bodyPr>
          <a:lstStyle/>
          <a:p>
            <a:r>
              <a:rPr lang="it-IT" sz="2400" b="1" dirty="0" smtClean="0">
                <a:latin typeface="Arial" pitchFamily="34" charset="0"/>
                <a:cs typeface="Arial" pitchFamily="34" charset="0"/>
              </a:rPr>
              <a:t>Conversione energetica - Possibili percorsi </a:t>
            </a:r>
            <a:endParaRPr lang="it-IT"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321930" y="829815"/>
            <a:ext cx="8498545" cy="48314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611562" y="568248"/>
            <a:ext cx="7907461" cy="62897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366914" y="1165023"/>
            <a:ext cx="8021513" cy="5000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09588" y="433391"/>
            <a:ext cx="8124825" cy="5991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683571" y="1166813"/>
            <a:ext cx="7981779" cy="485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66713" y="438150"/>
            <a:ext cx="8410575" cy="598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405098" y="980734"/>
            <a:ext cx="8415374" cy="44008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42874" y="764710"/>
            <a:ext cx="8793622" cy="52565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404813" y="676275"/>
            <a:ext cx="8334375" cy="550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467412" y="1022226"/>
            <a:ext cx="8281055" cy="4999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38166" y="842966"/>
            <a:ext cx="8067675" cy="5172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461966" y="638175"/>
            <a:ext cx="8220075" cy="5581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287755" y="1157985"/>
            <a:ext cx="8676736" cy="50793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308596" y="1023367"/>
            <a:ext cx="8583887" cy="5141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571521" y="1013842"/>
            <a:ext cx="8248951" cy="50794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srcRect/>
          <a:stretch>
            <a:fillRect/>
          </a:stretch>
        </p:blipFill>
        <p:spPr bwMode="auto">
          <a:xfrm>
            <a:off x="2532856" y="2867190"/>
            <a:ext cx="6612657" cy="4018194"/>
          </a:xfrm>
          <a:prstGeom prst="rect">
            <a:avLst/>
          </a:prstGeom>
          <a:noFill/>
          <a:ln w="9525">
            <a:noFill/>
            <a:miter lim="800000"/>
            <a:headEnd/>
            <a:tailEnd/>
          </a:ln>
        </p:spPr>
      </p:pic>
      <p:sp>
        <p:nvSpPr>
          <p:cNvPr id="3" name="CasellaDiTesto 2"/>
          <p:cNvSpPr txBox="1"/>
          <p:nvPr/>
        </p:nvSpPr>
        <p:spPr>
          <a:xfrm>
            <a:off x="599134" y="260648"/>
            <a:ext cx="7272808" cy="461665"/>
          </a:xfrm>
          <a:prstGeom prst="rect">
            <a:avLst/>
          </a:prstGeom>
          <a:noFill/>
        </p:spPr>
        <p:txBody>
          <a:bodyPr wrap="square" rtlCol="0">
            <a:spAutoFit/>
          </a:bodyPr>
          <a:lstStyle/>
          <a:p>
            <a:r>
              <a:rPr lang="it-IT" sz="2400" b="1" dirty="0" smtClean="0">
                <a:solidFill>
                  <a:srgbClr val="0070C0"/>
                </a:solidFill>
              </a:rPr>
              <a:t>Combustione</a:t>
            </a:r>
            <a:endParaRPr lang="it-IT" sz="2400" b="1" dirty="0">
              <a:solidFill>
                <a:srgbClr val="0070C0"/>
              </a:solidFill>
            </a:endParaRPr>
          </a:p>
        </p:txBody>
      </p:sp>
      <p:sp>
        <p:nvSpPr>
          <p:cNvPr id="4" name="CasellaDiTesto 3"/>
          <p:cNvSpPr txBox="1"/>
          <p:nvPr/>
        </p:nvSpPr>
        <p:spPr>
          <a:xfrm>
            <a:off x="251520" y="836712"/>
            <a:ext cx="8352927" cy="3046988"/>
          </a:xfrm>
          <a:prstGeom prst="rect">
            <a:avLst/>
          </a:prstGeom>
          <a:noFill/>
        </p:spPr>
        <p:txBody>
          <a:bodyPr wrap="square" rtlCol="0">
            <a:spAutoFit/>
          </a:bodyPr>
          <a:lstStyle/>
          <a:p>
            <a:pPr algn="just"/>
            <a:r>
              <a:rPr lang="it-IT" b="1" u="sng" dirty="0" smtClean="0"/>
              <a:t>Combustione</a:t>
            </a:r>
          </a:p>
          <a:p>
            <a:pPr algn="just"/>
            <a:endParaRPr lang="it-IT" sz="1000" dirty="0" smtClean="0"/>
          </a:p>
          <a:p>
            <a:pPr>
              <a:buFont typeface="Arial" pitchFamily="34" charset="0"/>
              <a:buChar char="•"/>
            </a:pPr>
            <a:r>
              <a:rPr lang="it-IT" b="1" dirty="0" smtClean="0"/>
              <a:t> </a:t>
            </a:r>
            <a:r>
              <a:rPr lang="it-IT" b="1" u="sng" dirty="0" smtClean="0"/>
              <a:t>Energia Elettrica</a:t>
            </a:r>
          </a:p>
          <a:p>
            <a:endParaRPr lang="it-IT" sz="1000" b="1" u="sng" dirty="0" smtClean="0"/>
          </a:p>
          <a:p>
            <a:r>
              <a:rPr lang="it-IT" dirty="0" smtClean="0"/>
              <a:t>  Le principali tipologie di combustori:</a:t>
            </a:r>
          </a:p>
          <a:p>
            <a:endParaRPr lang="it-IT" sz="1000" dirty="0" smtClean="0"/>
          </a:p>
          <a:p>
            <a:pPr lvl="1">
              <a:buFont typeface="Arial" pitchFamily="34" charset="0"/>
              <a:buChar char="•"/>
            </a:pPr>
            <a:r>
              <a:rPr lang="it-IT" dirty="0" smtClean="0"/>
              <a:t> </a:t>
            </a:r>
            <a:r>
              <a:rPr lang="it-IT" b="1" dirty="0" smtClean="0"/>
              <a:t>Letto fisso: </a:t>
            </a:r>
            <a:r>
              <a:rPr lang="it-IT" dirty="0" smtClean="0"/>
              <a:t>Forni a griglia fissa, o mobile</a:t>
            </a:r>
            <a:r>
              <a:rPr lang="en-US" dirty="0" smtClean="0"/>
              <a:t> </a:t>
            </a:r>
          </a:p>
          <a:p>
            <a:pPr lvl="1">
              <a:buFont typeface="Arial" pitchFamily="34" charset="0"/>
              <a:buChar char="•"/>
            </a:pPr>
            <a:r>
              <a:rPr lang="en-US" b="1" dirty="0" smtClean="0"/>
              <a:t> </a:t>
            </a:r>
            <a:r>
              <a:rPr lang="it-IT" b="1" dirty="0" smtClean="0"/>
              <a:t>Letto fluido:</a:t>
            </a:r>
            <a:r>
              <a:rPr lang="it-IT" dirty="0" smtClean="0"/>
              <a:t> Bollente o Ricircolante</a:t>
            </a:r>
          </a:p>
          <a:p>
            <a:pPr lvl="1">
              <a:buFont typeface="Arial" pitchFamily="34" charset="0"/>
              <a:buChar char="•"/>
            </a:pPr>
            <a:r>
              <a:rPr lang="it-IT" dirty="0" smtClean="0"/>
              <a:t> </a:t>
            </a:r>
            <a:r>
              <a:rPr lang="it-IT" b="1" dirty="0" smtClean="0"/>
              <a:t>Polvere</a:t>
            </a:r>
          </a:p>
          <a:p>
            <a:pPr lvl="1">
              <a:buFont typeface="Arial" pitchFamily="34" charset="0"/>
              <a:buChar char="•"/>
            </a:pPr>
            <a:endParaRPr lang="en-US" b="1" dirty="0" smtClean="0"/>
          </a:p>
          <a:p>
            <a:endParaRPr lang="en-US" b="1" dirty="0" smtClean="0"/>
          </a:p>
          <a:p>
            <a:pPr lvl="1"/>
            <a:endParaRPr lang="it-IT" b="1" dirty="0" smtClean="0"/>
          </a:p>
        </p:txBody>
      </p:sp>
      <p:sp>
        <p:nvSpPr>
          <p:cNvPr id="5" name="CasellaDiTesto 4"/>
          <p:cNvSpPr txBox="1"/>
          <p:nvPr/>
        </p:nvSpPr>
        <p:spPr>
          <a:xfrm>
            <a:off x="5004048" y="1052736"/>
            <a:ext cx="4556745" cy="1938992"/>
          </a:xfrm>
          <a:prstGeom prst="rect">
            <a:avLst/>
          </a:prstGeom>
          <a:noFill/>
        </p:spPr>
        <p:txBody>
          <a:bodyPr wrap="square" rtlCol="0">
            <a:spAutoFit/>
          </a:bodyPr>
          <a:lstStyle/>
          <a:p>
            <a:pPr algn="just"/>
            <a:endParaRPr lang="it-IT" sz="1000" dirty="0" smtClean="0"/>
          </a:p>
          <a:p>
            <a:pPr>
              <a:buFont typeface="Arial" pitchFamily="34" charset="0"/>
              <a:buChar char="•"/>
            </a:pPr>
            <a:r>
              <a:rPr lang="it-IT" b="1" dirty="0" smtClean="0"/>
              <a:t> </a:t>
            </a:r>
            <a:r>
              <a:rPr lang="it-IT" b="1" u="sng" dirty="0" smtClean="0"/>
              <a:t>Energia Termica</a:t>
            </a:r>
          </a:p>
          <a:p>
            <a:endParaRPr lang="it-IT" sz="1000" b="1" u="sng" dirty="0" smtClean="0"/>
          </a:p>
          <a:p>
            <a:r>
              <a:rPr lang="it-IT" dirty="0" smtClean="0"/>
              <a:t>  Le principali tipologie di caldaie:</a:t>
            </a:r>
          </a:p>
          <a:p>
            <a:endParaRPr lang="it-IT" sz="1000" dirty="0" smtClean="0"/>
          </a:p>
          <a:p>
            <a:pPr lvl="1">
              <a:buFont typeface="Arial" pitchFamily="34" charset="0"/>
              <a:buChar char="•"/>
            </a:pPr>
            <a:r>
              <a:rPr lang="it-IT" dirty="0" smtClean="0"/>
              <a:t> </a:t>
            </a:r>
            <a:r>
              <a:rPr lang="it-IT" b="1" dirty="0" smtClean="0"/>
              <a:t>Per combustione di legna in ciocchi</a:t>
            </a:r>
            <a:r>
              <a:rPr lang="en-US" dirty="0" smtClean="0"/>
              <a:t> </a:t>
            </a:r>
          </a:p>
          <a:p>
            <a:pPr lvl="1">
              <a:buFont typeface="Arial" pitchFamily="34" charset="0"/>
              <a:buChar char="•"/>
            </a:pPr>
            <a:r>
              <a:rPr lang="en-US" b="1" dirty="0" smtClean="0"/>
              <a:t> </a:t>
            </a:r>
            <a:r>
              <a:rPr lang="it-IT" b="1" dirty="0" smtClean="0"/>
              <a:t>Per </a:t>
            </a:r>
            <a:r>
              <a:rPr lang="it-IT" b="1" dirty="0" err="1" smtClean="0"/>
              <a:t>cippato</a:t>
            </a:r>
            <a:endParaRPr lang="it-IT" dirty="0" smtClean="0"/>
          </a:p>
          <a:p>
            <a:pPr lvl="1">
              <a:buFont typeface="Arial" pitchFamily="34" charset="0"/>
              <a:buChar char="•"/>
            </a:pPr>
            <a:r>
              <a:rPr lang="it-IT" dirty="0" smtClean="0"/>
              <a:t> </a:t>
            </a:r>
            <a:r>
              <a:rPr lang="it-IT" b="1" dirty="0" smtClean="0"/>
              <a:t>Per </a:t>
            </a:r>
            <a:r>
              <a:rPr lang="it-IT" b="1" dirty="0" err="1" smtClean="0"/>
              <a:t>pellet</a:t>
            </a:r>
            <a:endParaRPr lang="it-IT" b="1" dirty="0" smtClean="0"/>
          </a:p>
        </p:txBody>
      </p:sp>
    </p:spTree>
    <p:extLst>
      <p:ext uri="{BB962C8B-B14F-4D97-AF65-F5344CB8AC3E}">
        <p14:creationId xmlns:p14="http://schemas.microsoft.com/office/powerpoint/2010/main" val="38537385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7545" y="1884893"/>
            <a:ext cx="4320480" cy="830997"/>
          </a:xfrm>
          <a:prstGeom prst="rect">
            <a:avLst/>
          </a:prstGeom>
          <a:noFill/>
        </p:spPr>
        <p:txBody>
          <a:bodyPr wrap="square" rtlCol="0">
            <a:spAutoFit/>
          </a:bodyPr>
          <a:lstStyle/>
          <a:p>
            <a:pPr algn="just"/>
            <a:r>
              <a:rPr lang="it-IT" sz="1600" dirty="0" smtClean="0">
                <a:cs typeface="Times New Roman" pitchFamily="18" charset="0"/>
              </a:rPr>
              <a:t>Fornendo calore la biomassa si riscalda ed inizia ad essiccarsi; questa fase è endotermica e prosegue fino ad una temperatura di circa 150 °C. </a:t>
            </a:r>
          </a:p>
        </p:txBody>
      </p:sp>
      <p:pic>
        <p:nvPicPr>
          <p:cNvPr id="3" name="Picture 43" descr="comb"/>
          <p:cNvPicPr>
            <a:picLocks noChangeAspect="1" noChangeArrowheads="1"/>
          </p:cNvPicPr>
          <p:nvPr/>
        </p:nvPicPr>
        <p:blipFill>
          <a:blip r:embed="rId2" cstate="print"/>
          <a:srcRect/>
          <a:stretch>
            <a:fillRect/>
          </a:stretch>
        </p:blipFill>
        <p:spPr bwMode="auto">
          <a:xfrm>
            <a:off x="4932040" y="1341016"/>
            <a:ext cx="4186238" cy="5040312"/>
          </a:xfrm>
          <a:prstGeom prst="rect">
            <a:avLst/>
          </a:prstGeom>
          <a:noFill/>
        </p:spPr>
      </p:pic>
      <p:sp>
        <p:nvSpPr>
          <p:cNvPr id="4" name="CasellaDiTesto 3"/>
          <p:cNvSpPr txBox="1"/>
          <p:nvPr/>
        </p:nvSpPr>
        <p:spPr>
          <a:xfrm>
            <a:off x="467544" y="2621230"/>
            <a:ext cx="4320480" cy="1815882"/>
          </a:xfrm>
          <a:prstGeom prst="rect">
            <a:avLst/>
          </a:prstGeom>
          <a:noFill/>
        </p:spPr>
        <p:txBody>
          <a:bodyPr wrap="square" rtlCol="0">
            <a:spAutoFit/>
          </a:bodyPr>
          <a:lstStyle/>
          <a:p>
            <a:pPr algn="just"/>
            <a:r>
              <a:rPr lang="it-IT" sz="1600" dirty="0" smtClean="0">
                <a:cs typeface="Times New Roman" pitchFamily="18" charset="0"/>
              </a:rPr>
              <a:t>Continuando a riscaldare la biomassa, si arriva alla devolatilizzazione (225</a:t>
            </a:r>
            <a:r>
              <a:rPr lang="it-IT" sz="1600" dirty="0" smtClean="0">
                <a:cs typeface="Times New Roman" pitchFamily="18" charset="0"/>
                <a:sym typeface="Symbol" pitchFamily="18" charset="2"/>
              </a:rPr>
              <a:t></a:t>
            </a:r>
            <a:r>
              <a:rPr lang="it-IT" sz="1600" dirty="0" smtClean="0">
                <a:cs typeface="Times New Roman" pitchFamily="18" charset="0"/>
              </a:rPr>
              <a:t>500 °C), primo stadio (</a:t>
            </a:r>
            <a:r>
              <a:rPr lang="it-IT" sz="1600" i="1" dirty="0" smtClean="0">
                <a:cs typeface="Times New Roman" pitchFamily="18" charset="0"/>
                <a:sym typeface="Symbol" pitchFamily="18" charset="2"/>
              </a:rPr>
              <a:t>pirolisi:</a:t>
            </a:r>
            <a:r>
              <a:rPr lang="it-IT" sz="1600" dirty="0" smtClean="0">
                <a:cs typeface="Times New Roman" pitchFamily="18" charset="0"/>
                <a:sym typeface="Symbol" pitchFamily="18" charset="2"/>
              </a:rPr>
              <a:t> distillazione distruttiva dei composti carboniosi in assenza di ossigeno), secondo stadio formazione di sostanze gassose (</a:t>
            </a:r>
            <a:r>
              <a:rPr lang="it-IT" sz="1600" i="1" dirty="0" smtClean="0">
                <a:cs typeface="Times New Roman" pitchFamily="18" charset="0"/>
                <a:sym typeface="Symbol" pitchFamily="18" charset="2"/>
              </a:rPr>
              <a:t>gassificazione</a:t>
            </a:r>
            <a:r>
              <a:rPr lang="it-IT" sz="1600" dirty="0" smtClean="0">
                <a:cs typeface="Times New Roman" pitchFamily="18" charset="0"/>
                <a:sym typeface="Symbol" pitchFamily="18" charset="2"/>
              </a:rPr>
              <a:t>) quali CH</a:t>
            </a:r>
            <a:r>
              <a:rPr lang="it-IT" sz="1600" baseline="-30000" dirty="0" smtClean="0">
                <a:cs typeface="Times New Roman" pitchFamily="18" charset="0"/>
                <a:sym typeface="Symbol" pitchFamily="18" charset="2"/>
              </a:rPr>
              <a:t>4</a:t>
            </a:r>
            <a:r>
              <a:rPr lang="it-IT" sz="1600" dirty="0" smtClean="0">
                <a:cs typeface="Times New Roman" pitchFamily="18" charset="0"/>
                <a:sym typeface="Symbol" pitchFamily="18" charset="2"/>
              </a:rPr>
              <a:t>, CO, CO</a:t>
            </a:r>
            <a:r>
              <a:rPr lang="it-IT" sz="1600" baseline="-30000" dirty="0" smtClean="0">
                <a:cs typeface="Times New Roman" pitchFamily="18" charset="0"/>
                <a:sym typeface="Symbol" pitchFamily="18" charset="2"/>
              </a:rPr>
              <a:t>2</a:t>
            </a:r>
            <a:r>
              <a:rPr lang="it-IT" sz="1600" dirty="0" smtClean="0">
                <a:cs typeface="Times New Roman" pitchFamily="18" charset="0"/>
                <a:sym typeface="Symbol" pitchFamily="18" charset="2"/>
              </a:rPr>
              <a:t>, H</a:t>
            </a:r>
            <a:r>
              <a:rPr lang="it-IT" sz="1600" baseline="-30000" dirty="0" smtClean="0">
                <a:cs typeface="Times New Roman" pitchFamily="18" charset="0"/>
                <a:sym typeface="Symbol" pitchFamily="18" charset="2"/>
              </a:rPr>
              <a:t>2</a:t>
            </a:r>
            <a:r>
              <a:rPr lang="it-IT" sz="1600" dirty="0" smtClean="0">
                <a:cs typeface="Times New Roman" pitchFamily="18" charset="0"/>
                <a:sym typeface="Symbol" pitchFamily="18" charset="2"/>
              </a:rPr>
              <a:t>, composti catramosi (</a:t>
            </a:r>
            <a:r>
              <a:rPr lang="it-IT" sz="1600" dirty="0" err="1" smtClean="0">
                <a:cs typeface="Times New Roman" pitchFamily="18" charset="0"/>
                <a:sym typeface="Symbol" pitchFamily="18" charset="2"/>
              </a:rPr>
              <a:t>tar</a:t>
            </a:r>
            <a:r>
              <a:rPr lang="it-IT" sz="1600" dirty="0" smtClean="0">
                <a:cs typeface="Times New Roman" pitchFamily="18" charset="0"/>
                <a:sym typeface="Symbol" pitchFamily="18" charset="2"/>
              </a:rPr>
              <a:t>) e carbonio allo stato quasi puro. </a:t>
            </a:r>
            <a:endParaRPr lang="it-IT" sz="1600" dirty="0"/>
          </a:p>
        </p:txBody>
      </p:sp>
      <p:sp>
        <p:nvSpPr>
          <p:cNvPr id="5" name="CasellaDiTesto 4"/>
          <p:cNvSpPr txBox="1"/>
          <p:nvPr/>
        </p:nvSpPr>
        <p:spPr>
          <a:xfrm>
            <a:off x="467544" y="4319225"/>
            <a:ext cx="4320480" cy="2062103"/>
          </a:xfrm>
          <a:prstGeom prst="rect">
            <a:avLst/>
          </a:prstGeom>
          <a:noFill/>
        </p:spPr>
        <p:txBody>
          <a:bodyPr wrap="square" rtlCol="0">
            <a:spAutoFit/>
          </a:bodyPr>
          <a:lstStyle/>
          <a:p>
            <a:pPr algn="just"/>
            <a:r>
              <a:rPr lang="it-IT" sz="1600" dirty="0" smtClean="0">
                <a:cs typeface="Times New Roman" pitchFamily="18" charset="0"/>
                <a:sym typeface="Symbol" pitchFamily="18" charset="2"/>
              </a:rPr>
              <a:t>Combustione gas non appena si raggiunge la temperatura di ignizione </a:t>
            </a:r>
            <a:r>
              <a:rPr lang="it-IT" sz="1600" dirty="0" smtClean="0">
                <a:sym typeface="Symbol" pitchFamily="18" charset="2"/>
              </a:rPr>
              <a:t>(T circa 500-750 °C)</a:t>
            </a:r>
            <a:r>
              <a:rPr lang="it-IT" sz="1600" dirty="0" smtClean="0">
                <a:cs typeface="Times New Roman" pitchFamily="18" charset="0"/>
                <a:sym typeface="Symbol" pitchFamily="18" charset="2"/>
              </a:rPr>
              <a:t>. La matrice carboniosa brucia lentamente e praticamente senza sviluppo di fiamme; le temperature possono arrivare anche a 1100 °C. </a:t>
            </a:r>
          </a:p>
          <a:p>
            <a:pPr algn="just"/>
            <a:r>
              <a:rPr lang="it-IT" sz="1600" dirty="0" smtClean="0">
                <a:cs typeface="Times New Roman" pitchFamily="18" charset="0"/>
                <a:sym typeface="Symbol" pitchFamily="18" charset="2"/>
              </a:rPr>
              <a:t>A fine combustione oltre ai gas combusti, rimangono le ceneri e una certa quantità di particelle incombuste.</a:t>
            </a:r>
            <a:endParaRPr lang="it-IT" sz="1600" dirty="0"/>
          </a:p>
        </p:txBody>
      </p:sp>
      <p:sp>
        <p:nvSpPr>
          <p:cNvPr id="6" name="CasellaDiTesto 5"/>
          <p:cNvSpPr txBox="1"/>
          <p:nvPr/>
        </p:nvSpPr>
        <p:spPr>
          <a:xfrm>
            <a:off x="467544" y="6290156"/>
            <a:ext cx="5976664" cy="523220"/>
          </a:xfrm>
          <a:prstGeom prst="rect">
            <a:avLst/>
          </a:prstGeom>
          <a:noFill/>
        </p:spPr>
        <p:txBody>
          <a:bodyPr wrap="square" rtlCol="0">
            <a:spAutoFit/>
          </a:bodyPr>
          <a:lstStyle/>
          <a:p>
            <a:r>
              <a:rPr lang="it-IT" sz="1400" i="1" dirty="0" smtClean="0">
                <a:solidFill>
                  <a:srgbClr val="0000FF"/>
                </a:solidFill>
                <a:cs typeface="Times New Roman" pitchFamily="18" charset="0"/>
                <a:sym typeface="Symbol" pitchFamily="18" charset="2"/>
              </a:rPr>
              <a:t>Le varie fasi non sono sequenziali, si sovrappongono</a:t>
            </a:r>
          </a:p>
          <a:p>
            <a:r>
              <a:rPr lang="it-IT" sz="1400" i="1" dirty="0" smtClean="0">
                <a:solidFill>
                  <a:srgbClr val="0000FF"/>
                </a:solidFill>
                <a:cs typeface="Times New Roman" pitchFamily="18" charset="0"/>
                <a:sym typeface="Symbol" pitchFamily="18" charset="2"/>
              </a:rPr>
              <a:t>e sono regolate dalla cinetica delle reazioni.</a:t>
            </a:r>
            <a:endParaRPr lang="it-IT" sz="1400" dirty="0"/>
          </a:p>
        </p:txBody>
      </p:sp>
      <p:sp>
        <p:nvSpPr>
          <p:cNvPr id="7" name="CasellaDiTesto 6"/>
          <p:cNvSpPr txBox="1"/>
          <p:nvPr/>
        </p:nvSpPr>
        <p:spPr>
          <a:xfrm>
            <a:off x="392107" y="346594"/>
            <a:ext cx="4680519" cy="461665"/>
          </a:xfrm>
          <a:prstGeom prst="rect">
            <a:avLst/>
          </a:prstGeom>
          <a:noFill/>
        </p:spPr>
        <p:txBody>
          <a:bodyPr wrap="square" rtlCol="0">
            <a:spAutoFit/>
          </a:bodyPr>
          <a:lstStyle/>
          <a:p>
            <a:pPr algn="just"/>
            <a:r>
              <a:rPr lang="it-IT" sz="2400" b="1" dirty="0" smtClean="0">
                <a:solidFill>
                  <a:srgbClr val="0070C0"/>
                </a:solidFill>
              </a:rPr>
              <a:t>Il </a:t>
            </a:r>
            <a:r>
              <a:rPr lang="it-IT" sz="2400" b="1" dirty="0">
                <a:solidFill>
                  <a:srgbClr val="0070C0"/>
                </a:solidFill>
              </a:rPr>
              <a:t>processo </a:t>
            </a:r>
            <a:r>
              <a:rPr lang="it-IT" sz="2400" b="1" dirty="0" smtClean="0">
                <a:solidFill>
                  <a:srgbClr val="0070C0"/>
                </a:solidFill>
              </a:rPr>
              <a:t>di combustione</a:t>
            </a:r>
            <a:endParaRPr lang="it-IT" sz="2400" dirty="0" smtClean="0">
              <a:solidFill>
                <a:srgbClr val="0070C0"/>
              </a:solidFill>
            </a:endParaRPr>
          </a:p>
        </p:txBody>
      </p:sp>
      <p:sp>
        <p:nvSpPr>
          <p:cNvPr id="8" name="Rettangolo 7"/>
          <p:cNvSpPr/>
          <p:nvPr/>
        </p:nvSpPr>
        <p:spPr>
          <a:xfrm>
            <a:off x="5076056" y="1268760"/>
            <a:ext cx="3960440"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1 14"/>
          <p:cNvCxnSpPr/>
          <p:nvPr/>
        </p:nvCxnSpPr>
        <p:spPr>
          <a:xfrm rot="10800000">
            <a:off x="4788056" y="2348879"/>
            <a:ext cx="288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5076056" y="2780928"/>
            <a:ext cx="3960440"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5076056" y="3933056"/>
            <a:ext cx="3960440" cy="2520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1 24"/>
          <p:cNvCxnSpPr/>
          <p:nvPr/>
        </p:nvCxnSpPr>
        <p:spPr>
          <a:xfrm rot="5400000">
            <a:off x="4499992" y="2276872"/>
            <a:ext cx="57606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34"/>
          <p:cNvCxnSpPr/>
          <p:nvPr/>
        </p:nvCxnSpPr>
        <p:spPr>
          <a:xfrm rot="5400000">
            <a:off x="4014024" y="3482920"/>
            <a:ext cx="1548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1 35"/>
          <p:cNvCxnSpPr/>
          <p:nvPr/>
        </p:nvCxnSpPr>
        <p:spPr>
          <a:xfrm rot="10800000">
            <a:off x="4788024" y="3356992"/>
            <a:ext cx="288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1 36"/>
          <p:cNvCxnSpPr/>
          <p:nvPr/>
        </p:nvCxnSpPr>
        <p:spPr>
          <a:xfrm rot="10800000">
            <a:off x="4788024" y="5013175"/>
            <a:ext cx="288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37"/>
          <p:cNvCxnSpPr/>
          <p:nvPr/>
        </p:nvCxnSpPr>
        <p:spPr>
          <a:xfrm rot="5400000">
            <a:off x="4014024" y="5175280"/>
            <a:ext cx="1548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Segnaposto numero diapositiva 20"/>
          <p:cNvSpPr>
            <a:spLocks noGrp="1"/>
          </p:cNvSpPr>
          <p:nvPr>
            <p:ph type="sldNum" sz="quarter" idx="12"/>
          </p:nvPr>
        </p:nvSpPr>
        <p:spPr>
          <a:xfrm>
            <a:off x="6553200" y="6356350"/>
            <a:ext cx="2133600" cy="365125"/>
          </a:xfrm>
        </p:spPr>
        <p:txBody>
          <a:bodyPr/>
          <a:lstStyle/>
          <a:p>
            <a:fld id="{1E581CF8-6FEE-4F76-938E-512B5FCA7048}" type="slidenum">
              <a:rPr lang="it-IT" smtClean="0"/>
              <a:pPr/>
              <a:t>48</a:t>
            </a:fld>
            <a:endParaRPr lang="it-IT"/>
          </a:p>
        </p:txBody>
      </p:sp>
    </p:spTree>
    <p:extLst>
      <p:ext uri="{BB962C8B-B14F-4D97-AF65-F5344CB8AC3E}">
        <p14:creationId xmlns:p14="http://schemas.microsoft.com/office/powerpoint/2010/main" val="11675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animBg="1"/>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463932" y="1232346"/>
            <a:ext cx="8500559" cy="45009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56368" y="727634"/>
            <a:ext cx="8320088" cy="49159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153736" y="1340774"/>
            <a:ext cx="8810755" cy="43098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323531" y="211410"/>
            <a:ext cx="8590293" cy="6457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755576" y="44624"/>
            <a:ext cx="7704855" cy="67660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51522" y="258063"/>
            <a:ext cx="8712968" cy="62898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7545" y="1491749"/>
            <a:ext cx="4680519" cy="369332"/>
          </a:xfrm>
          <a:prstGeom prst="rect">
            <a:avLst/>
          </a:prstGeom>
          <a:noFill/>
        </p:spPr>
        <p:txBody>
          <a:bodyPr wrap="square" rtlCol="0">
            <a:spAutoFit/>
          </a:bodyPr>
          <a:lstStyle/>
          <a:p>
            <a:pPr algn="just"/>
            <a:r>
              <a:rPr lang="it-IT" b="1" u="sng" dirty="0" smtClean="0"/>
              <a:t>Combustione – Il processo</a:t>
            </a:r>
            <a:endParaRPr lang="it-IT" dirty="0" smtClean="0"/>
          </a:p>
        </p:txBody>
      </p:sp>
      <p:pic>
        <p:nvPicPr>
          <p:cNvPr id="3" name="Picture 4" descr="temp"/>
          <p:cNvPicPr>
            <a:picLocks noChangeAspect="1" noChangeArrowheads="1"/>
          </p:cNvPicPr>
          <p:nvPr/>
        </p:nvPicPr>
        <p:blipFill>
          <a:blip r:embed="rId3" cstate="print"/>
          <a:srcRect/>
          <a:stretch>
            <a:fillRect/>
          </a:stretch>
        </p:blipFill>
        <p:spPr bwMode="auto">
          <a:xfrm>
            <a:off x="574675" y="2597894"/>
            <a:ext cx="4573588" cy="2127250"/>
          </a:xfrm>
          <a:prstGeom prst="rect">
            <a:avLst/>
          </a:prstGeom>
          <a:noFill/>
        </p:spPr>
      </p:pic>
      <p:sp>
        <p:nvSpPr>
          <p:cNvPr id="4" name="Line 7"/>
          <p:cNvSpPr>
            <a:spLocks noChangeShapeType="1"/>
          </p:cNvSpPr>
          <p:nvPr/>
        </p:nvSpPr>
        <p:spPr bwMode="auto">
          <a:xfrm flipV="1">
            <a:off x="5884863" y="2314550"/>
            <a:ext cx="0" cy="2808288"/>
          </a:xfrm>
          <a:prstGeom prst="line">
            <a:avLst/>
          </a:prstGeom>
          <a:noFill/>
          <a:ln w="9525">
            <a:solidFill>
              <a:schemeClr val="tx1"/>
            </a:solidFill>
            <a:round/>
            <a:headEnd/>
            <a:tailEnd type="triangle" w="med" len="med"/>
          </a:ln>
          <a:effectLst/>
        </p:spPr>
        <p:txBody>
          <a:bodyPr/>
          <a:lstStyle/>
          <a:p>
            <a:endParaRPr lang="it-IT"/>
          </a:p>
        </p:txBody>
      </p:sp>
      <p:sp>
        <p:nvSpPr>
          <p:cNvPr id="5" name="Line 8"/>
          <p:cNvSpPr>
            <a:spLocks noChangeShapeType="1"/>
          </p:cNvSpPr>
          <p:nvPr/>
        </p:nvSpPr>
        <p:spPr bwMode="auto">
          <a:xfrm>
            <a:off x="5884863" y="5122838"/>
            <a:ext cx="2520950" cy="0"/>
          </a:xfrm>
          <a:prstGeom prst="line">
            <a:avLst/>
          </a:prstGeom>
          <a:noFill/>
          <a:ln w="9525">
            <a:solidFill>
              <a:schemeClr val="tx1"/>
            </a:solidFill>
            <a:round/>
            <a:headEnd/>
            <a:tailEnd type="triangle" w="med" len="med"/>
          </a:ln>
          <a:effectLst/>
        </p:spPr>
        <p:txBody>
          <a:bodyPr/>
          <a:lstStyle/>
          <a:p>
            <a:endParaRPr lang="it-IT"/>
          </a:p>
        </p:txBody>
      </p:sp>
      <p:sp>
        <p:nvSpPr>
          <p:cNvPr id="6" name="Freeform 9"/>
          <p:cNvSpPr>
            <a:spLocks/>
          </p:cNvSpPr>
          <p:nvPr/>
        </p:nvSpPr>
        <p:spPr bwMode="auto">
          <a:xfrm>
            <a:off x="5884863" y="2601888"/>
            <a:ext cx="2008187" cy="2311400"/>
          </a:xfrm>
          <a:custGeom>
            <a:avLst/>
            <a:gdLst/>
            <a:ahLst/>
            <a:cxnLst>
              <a:cxn ang="0">
                <a:pos x="0" y="1452"/>
              </a:cxn>
              <a:cxn ang="0">
                <a:pos x="262" y="1445"/>
              </a:cxn>
              <a:cxn ang="0">
                <a:pos x="462" y="1387"/>
              </a:cxn>
              <a:cxn ang="0">
                <a:pos x="598" y="1141"/>
              </a:cxn>
              <a:cxn ang="0">
                <a:pos x="680" y="318"/>
              </a:cxn>
              <a:cxn ang="0">
                <a:pos x="726" y="45"/>
              </a:cxn>
              <a:cxn ang="0">
                <a:pos x="771" y="45"/>
              </a:cxn>
              <a:cxn ang="0">
                <a:pos x="817" y="136"/>
              </a:cxn>
              <a:cxn ang="0">
                <a:pos x="935" y="293"/>
              </a:cxn>
              <a:cxn ang="0">
                <a:pos x="1122" y="357"/>
              </a:cxn>
              <a:cxn ang="0">
                <a:pos x="1265" y="370"/>
              </a:cxn>
            </a:cxnLst>
            <a:rect l="0" t="0" r="r" b="b"/>
            <a:pathLst>
              <a:path w="1265" h="1456">
                <a:moveTo>
                  <a:pt x="0" y="1452"/>
                </a:moveTo>
                <a:cubicBezTo>
                  <a:pt x="44" y="1451"/>
                  <a:pt x="185" y="1456"/>
                  <a:pt x="262" y="1445"/>
                </a:cubicBezTo>
                <a:cubicBezTo>
                  <a:pt x="339" y="1434"/>
                  <a:pt x="406" y="1438"/>
                  <a:pt x="462" y="1387"/>
                </a:cubicBezTo>
                <a:cubicBezTo>
                  <a:pt x="518" y="1336"/>
                  <a:pt x="562" y="1319"/>
                  <a:pt x="598" y="1141"/>
                </a:cubicBezTo>
                <a:cubicBezTo>
                  <a:pt x="634" y="963"/>
                  <a:pt x="659" y="501"/>
                  <a:pt x="680" y="318"/>
                </a:cubicBezTo>
                <a:cubicBezTo>
                  <a:pt x="701" y="135"/>
                  <a:pt x="711" y="90"/>
                  <a:pt x="726" y="45"/>
                </a:cubicBezTo>
                <a:cubicBezTo>
                  <a:pt x="741" y="0"/>
                  <a:pt x="756" y="30"/>
                  <a:pt x="771" y="45"/>
                </a:cubicBezTo>
                <a:cubicBezTo>
                  <a:pt x="786" y="60"/>
                  <a:pt x="790" y="95"/>
                  <a:pt x="817" y="136"/>
                </a:cubicBezTo>
                <a:cubicBezTo>
                  <a:pt x="844" y="177"/>
                  <a:pt x="884" y="256"/>
                  <a:pt x="935" y="293"/>
                </a:cubicBezTo>
                <a:cubicBezTo>
                  <a:pt x="986" y="330"/>
                  <a:pt x="1067" y="344"/>
                  <a:pt x="1122" y="357"/>
                </a:cubicBezTo>
                <a:cubicBezTo>
                  <a:pt x="1177" y="370"/>
                  <a:pt x="1235" y="367"/>
                  <a:pt x="1265" y="370"/>
                </a:cubicBezTo>
              </a:path>
            </a:pathLst>
          </a:custGeom>
          <a:noFill/>
          <a:ln w="9525">
            <a:solidFill>
              <a:srgbClr val="FF0000"/>
            </a:solidFill>
            <a:round/>
            <a:headEnd/>
            <a:tailEnd/>
          </a:ln>
          <a:effectLst/>
        </p:spPr>
        <p:txBody>
          <a:bodyPr/>
          <a:lstStyle/>
          <a:p>
            <a:endParaRPr lang="it-IT"/>
          </a:p>
        </p:txBody>
      </p:sp>
      <p:sp>
        <p:nvSpPr>
          <p:cNvPr id="7" name="Text Box 10"/>
          <p:cNvSpPr txBox="1">
            <a:spLocks noChangeArrowheads="1"/>
          </p:cNvSpPr>
          <p:nvPr/>
        </p:nvSpPr>
        <p:spPr bwMode="auto">
          <a:xfrm>
            <a:off x="5524500" y="2170088"/>
            <a:ext cx="288925" cy="274637"/>
          </a:xfrm>
          <a:prstGeom prst="rect">
            <a:avLst/>
          </a:prstGeom>
          <a:noFill/>
          <a:ln w="9525">
            <a:noFill/>
            <a:miter lim="800000"/>
            <a:headEnd/>
            <a:tailEnd/>
          </a:ln>
          <a:effectLst/>
        </p:spPr>
        <p:txBody>
          <a:bodyPr>
            <a:spAutoFit/>
          </a:bodyPr>
          <a:lstStyle/>
          <a:p>
            <a:pPr>
              <a:spcBef>
                <a:spcPct val="50000"/>
              </a:spcBef>
            </a:pPr>
            <a:r>
              <a:rPr lang="it-IT" sz="1200" b="1" dirty="0"/>
              <a:t>T</a:t>
            </a:r>
          </a:p>
        </p:txBody>
      </p:sp>
      <p:sp>
        <p:nvSpPr>
          <p:cNvPr id="8" name="Text Box 11"/>
          <p:cNvSpPr txBox="1">
            <a:spLocks noChangeArrowheads="1"/>
          </p:cNvSpPr>
          <p:nvPr/>
        </p:nvSpPr>
        <p:spPr bwMode="auto">
          <a:xfrm>
            <a:off x="8396288" y="4954563"/>
            <a:ext cx="288925" cy="274637"/>
          </a:xfrm>
          <a:prstGeom prst="rect">
            <a:avLst/>
          </a:prstGeom>
          <a:noFill/>
          <a:ln w="9525">
            <a:noFill/>
            <a:miter lim="800000"/>
            <a:headEnd/>
            <a:tailEnd/>
          </a:ln>
          <a:effectLst/>
        </p:spPr>
        <p:txBody>
          <a:bodyPr>
            <a:spAutoFit/>
          </a:bodyPr>
          <a:lstStyle/>
          <a:p>
            <a:pPr>
              <a:spcBef>
                <a:spcPct val="50000"/>
              </a:spcBef>
            </a:pPr>
            <a:r>
              <a:rPr lang="it-IT" sz="1200" b="1"/>
              <a:t>t</a:t>
            </a:r>
          </a:p>
        </p:txBody>
      </p:sp>
      <p:graphicFrame>
        <p:nvGraphicFramePr>
          <p:cNvPr id="9" name="Object 12"/>
          <p:cNvGraphicFramePr>
            <a:graphicFrameLocks noChangeAspect="1"/>
          </p:cNvGraphicFramePr>
          <p:nvPr/>
        </p:nvGraphicFramePr>
        <p:xfrm>
          <a:off x="5524500" y="4795813"/>
          <a:ext cx="317500" cy="252412"/>
        </p:xfrm>
        <a:graphic>
          <a:graphicData uri="http://schemas.openxmlformats.org/presentationml/2006/ole">
            <mc:AlternateContent xmlns:mc="http://schemas.openxmlformats.org/markup-compatibility/2006">
              <mc:Choice xmlns:v="urn:schemas-microsoft-com:vml" Requires="v">
                <p:oleObj spid="_x0000_s2226" name="Equation" r:id="rId4" imgW="317160" imgH="253800" progId="">
                  <p:embed/>
                </p:oleObj>
              </mc:Choice>
              <mc:Fallback>
                <p:oleObj name="Equation" r:id="rId4" imgW="317160" imgH="253800" progId="">
                  <p:embed/>
                  <p:pic>
                    <p:nvPicPr>
                      <p:cNvPr id="71"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500" y="4795813"/>
                        <a:ext cx="317500" cy="252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Line 13"/>
          <p:cNvSpPr>
            <a:spLocks noChangeShapeType="1"/>
          </p:cNvSpPr>
          <p:nvPr/>
        </p:nvSpPr>
        <p:spPr bwMode="auto">
          <a:xfrm flipH="1">
            <a:off x="5884863" y="4691038"/>
            <a:ext cx="863600" cy="0"/>
          </a:xfrm>
          <a:prstGeom prst="line">
            <a:avLst/>
          </a:prstGeom>
          <a:noFill/>
          <a:ln w="9525">
            <a:solidFill>
              <a:schemeClr val="tx1"/>
            </a:solidFill>
            <a:prstDash val="dash"/>
            <a:round/>
            <a:headEnd/>
            <a:tailEnd/>
          </a:ln>
          <a:effectLst/>
        </p:spPr>
        <p:txBody>
          <a:bodyPr/>
          <a:lstStyle/>
          <a:p>
            <a:endParaRPr lang="it-IT"/>
          </a:p>
        </p:txBody>
      </p:sp>
      <p:graphicFrame>
        <p:nvGraphicFramePr>
          <p:cNvPr id="11" name="Object 14"/>
          <p:cNvGraphicFramePr>
            <a:graphicFrameLocks noChangeAspect="1"/>
          </p:cNvGraphicFramePr>
          <p:nvPr/>
        </p:nvGraphicFramePr>
        <p:xfrm>
          <a:off x="5364163" y="4546575"/>
          <a:ext cx="520700" cy="203200"/>
        </p:xfrm>
        <a:graphic>
          <a:graphicData uri="http://schemas.openxmlformats.org/presentationml/2006/ole">
            <mc:AlternateContent xmlns:mc="http://schemas.openxmlformats.org/markup-compatibility/2006">
              <mc:Choice xmlns:v="urn:schemas-microsoft-com:vml" Requires="v">
                <p:oleObj spid="_x0000_s2227" name="Equation" r:id="rId6" imgW="520560" imgH="203040" progId="">
                  <p:embed/>
                </p:oleObj>
              </mc:Choice>
              <mc:Fallback>
                <p:oleObj name="Equation" r:id="rId6" imgW="520560" imgH="203040" progId="">
                  <p:embed/>
                  <p:pic>
                    <p:nvPicPr>
                      <p:cNvPr id="73"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163" y="4546575"/>
                        <a:ext cx="52070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5"/>
          <p:cNvGraphicFramePr>
            <a:graphicFrameLocks noChangeAspect="1"/>
          </p:cNvGraphicFramePr>
          <p:nvPr/>
        </p:nvGraphicFramePr>
        <p:xfrm>
          <a:off x="5446713" y="2457425"/>
          <a:ext cx="330200" cy="252413"/>
        </p:xfrm>
        <a:graphic>
          <a:graphicData uri="http://schemas.openxmlformats.org/presentationml/2006/ole">
            <mc:AlternateContent xmlns:mc="http://schemas.openxmlformats.org/markup-compatibility/2006">
              <mc:Choice xmlns:v="urn:schemas-microsoft-com:vml" Requires="v">
                <p:oleObj spid="_x0000_s2228" name="Equation" r:id="rId8" imgW="330120" imgH="253800" progId="">
                  <p:embed/>
                </p:oleObj>
              </mc:Choice>
              <mc:Fallback>
                <p:oleObj name="Equation" r:id="rId8" imgW="330120" imgH="253800" progId="">
                  <p:embed/>
                  <p:pic>
                    <p:nvPicPr>
                      <p:cNvPr id="74"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6713" y="2457425"/>
                        <a:ext cx="330200" cy="252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Line 16"/>
          <p:cNvSpPr>
            <a:spLocks noChangeShapeType="1"/>
          </p:cNvSpPr>
          <p:nvPr/>
        </p:nvSpPr>
        <p:spPr bwMode="auto">
          <a:xfrm flipH="1">
            <a:off x="5884863" y="2639988"/>
            <a:ext cx="1152525" cy="0"/>
          </a:xfrm>
          <a:prstGeom prst="line">
            <a:avLst/>
          </a:prstGeom>
          <a:noFill/>
          <a:ln w="9525">
            <a:solidFill>
              <a:schemeClr val="tx1"/>
            </a:solidFill>
            <a:prstDash val="dash"/>
            <a:round/>
            <a:headEnd/>
            <a:tailEnd/>
          </a:ln>
          <a:effectLst/>
        </p:spPr>
        <p:txBody>
          <a:bodyPr/>
          <a:lstStyle/>
          <a:p>
            <a:endParaRPr lang="it-IT"/>
          </a:p>
        </p:txBody>
      </p:sp>
      <p:sp>
        <p:nvSpPr>
          <p:cNvPr id="14" name="Line 17"/>
          <p:cNvSpPr>
            <a:spLocks noChangeShapeType="1"/>
          </p:cNvSpPr>
          <p:nvPr/>
        </p:nvSpPr>
        <p:spPr bwMode="auto">
          <a:xfrm flipH="1">
            <a:off x="5870575" y="3230538"/>
            <a:ext cx="2016125" cy="0"/>
          </a:xfrm>
          <a:prstGeom prst="line">
            <a:avLst/>
          </a:prstGeom>
          <a:noFill/>
          <a:ln w="9525">
            <a:solidFill>
              <a:schemeClr val="tx1"/>
            </a:solidFill>
            <a:prstDash val="dash"/>
            <a:round/>
            <a:headEnd/>
            <a:tailEnd/>
          </a:ln>
          <a:effectLst/>
        </p:spPr>
        <p:txBody>
          <a:bodyPr/>
          <a:lstStyle/>
          <a:p>
            <a:endParaRPr lang="it-IT"/>
          </a:p>
        </p:txBody>
      </p:sp>
      <p:graphicFrame>
        <p:nvGraphicFramePr>
          <p:cNvPr id="15" name="Object 18"/>
          <p:cNvGraphicFramePr>
            <a:graphicFrameLocks noChangeAspect="1"/>
          </p:cNvGraphicFramePr>
          <p:nvPr/>
        </p:nvGraphicFramePr>
        <p:xfrm>
          <a:off x="5446713" y="3106713"/>
          <a:ext cx="342900" cy="252412"/>
        </p:xfrm>
        <a:graphic>
          <a:graphicData uri="http://schemas.openxmlformats.org/presentationml/2006/ole">
            <mc:AlternateContent xmlns:mc="http://schemas.openxmlformats.org/markup-compatibility/2006">
              <mc:Choice xmlns:v="urn:schemas-microsoft-com:vml" Requires="v">
                <p:oleObj spid="_x0000_s2229" name="Equation" r:id="rId10" imgW="342720" imgH="253800" progId="">
                  <p:embed/>
                </p:oleObj>
              </mc:Choice>
              <mc:Fallback>
                <p:oleObj name="Equation" r:id="rId10" imgW="342720" imgH="253800" progId="">
                  <p:embed/>
                  <p:pic>
                    <p:nvPicPr>
                      <p:cNvPr id="77" name="Object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46713" y="3106713"/>
                        <a:ext cx="342900" cy="252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Oval 19"/>
          <p:cNvSpPr>
            <a:spLocks noChangeArrowheads="1"/>
          </p:cNvSpPr>
          <p:nvPr/>
        </p:nvSpPr>
        <p:spPr bwMode="auto">
          <a:xfrm>
            <a:off x="5740400" y="4579913"/>
            <a:ext cx="1152525" cy="431800"/>
          </a:xfrm>
          <a:prstGeom prst="ellipse">
            <a:avLst/>
          </a:prstGeom>
          <a:noFill/>
          <a:ln w="9525">
            <a:solidFill>
              <a:schemeClr val="tx1"/>
            </a:solidFill>
            <a:round/>
            <a:headEnd/>
            <a:tailEnd/>
          </a:ln>
          <a:effectLst/>
        </p:spPr>
        <p:txBody>
          <a:bodyPr wrap="none" anchor="ctr"/>
          <a:lstStyle/>
          <a:p>
            <a:endParaRPr lang="it-IT"/>
          </a:p>
        </p:txBody>
      </p:sp>
      <p:sp>
        <p:nvSpPr>
          <p:cNvPr id="17" name="Oval 20"/>
          <p:cNvSpPr>
            <a:spLocks noChangeArrowheads="1"/>
          </p:cNvSpPr>
          <p:nvPr/>
        </p:nvSpPr>
        <p:spPr bwMode="auto">
          <a:xfrm rot="405031">
            <a:off x="6523038" y="2454250"/>
            <a:ext cx="792162" cy="2306638"/>
          </a:xfrm>
          <a:prstGeom prst="ellipse">
            <a:avLst/>
          </a:prstGeom>
          <a:noFill/>
          <a:ln w="9525">
            <a:solidFill>
              <a:schemeClr val="tx1"/>
            </a:solidFill>
            <a:round/>
            <a:headEnd/>
            <a:tailEnd/>
          </a:ln>
          <a:effectLst/>
        </p:spPr>
        <p:txBody>
          <a:bodyPr wrap="none" anchor="ctr"/>
          <a:lstStyle/>
          <a:p>
            <a:endParaRPr lang="it-IT"/>
          </a:p>
        </p:txBody>
      </p:sp>
      <p:sp>
        <p:nvSpPr>
          <p:cNvPr id="18" name="Oval 21"/>
          <p:cNvSpPr>
            <a:spLocks noChangeArrowheads="1"/>
          </p:cNvSpPr>
          <p:nvPr/>
        </p:nvSpPr>
        <p:spPr bwMode="auto">
          <a:xfrm>
            <a:off x="7181850" y="2890813"/>
            <a:ext cx="935038" cy="503237"/>
          </a:xfrm>
          <a:prstGeom prst="ellipse">
            <a:avLst/>
          </a:prstGeom>
          <a:noFill/>
          <a:ln w="9525">
            <a:solidFill>
              <a:schemeClr val="tx1"/>
            </a:solidFill>
            <a:round/>
            <a:headEnd/>
            <a:tailEnd/>
          </a:ln>
          <a:effectLst/>
        </p:spPr>
        <p:txBody>
          <a:bodyPr wrap="none" anchor="ctr"/>
          <a:lstStyle/>
          <a:p>
            <a:endParaRPr lang="it-IT"/>
          </a:p>
        </p:txBody>
      </p:sp>
      <p:sp>
        <p:nvSpPr>
          <p:cNvPr id="19" name="Text Box 23"/>
          <p:cNvSpPr txBox="1">
            <a:spLocks noChangeArrowheads="1"/>
          </p:cNvSpPr>
          <p:nvPr/>
        </p:nvSpPr>
        <p:spPr bwMode="auto">
          <a:xfrm>
            <a:off x="6888163" y="4724375"/>
            <a:ext cx="1296987" cy="244475"/>
          </a:xfrm>
          <a:prstGeom prst="rect">
            <a:avLst/>
          </a:prstGeom>
          <a:noFill/>
          <a:ln w="9525">
            <a:noFill/>
            <a:miter lim="800000"/>
            <a:headEnd/>
            <a:tailEnd/>
          </a:ln>
          <a:effectLst/>
        </p:spPr>
        <p:txBody>
          <a:bodyPr>
            <a:spAutoFit/>
          </a:bodyPr>
          <a:lstStyle/>
          <a:p>
            <a:pPr>
              <a:spcBef>
                <a:spcPct val="50000"/>
              </a:spcBef>
            </a:pPr>
            <a:r>
              <a:rPr lang="it-IT" sz="1000">
                <a:solidFill>
                  <a:srgbClr val="3333FF"/>
                </a:solidFill>
              </a:rPr>
              <a:t>Essiccazione</a:t>
            </a:r>
          </a:p>
        </p:txBody>
      </p:sp>
      <p:sp>
        <p:nvSpPr>
          <p:cNvPr id="20" name="Text Box 24"/>
          <p:cNvSpPr txBox="1">
            <a:spLocks noChangeArrowheads="1"/>
          </p:cNvSpPr>
          <p:nvPr/>
        </p:nvSpPr>
        <p:spPr bwMode="auto">
          <a:xfrm>
            <a:off x="6580188" y="3870300"/>
            <a:ext cx="1296987" cy="396875"/>
          </a:xfrm>
          <a:prstGeom prst="rect">
            <a:avLst/>
          </a:prstGeom>
          <a:noFill/>
          <a:ln w="9525">
            <a:noFill/>
            <a:miter lim="800000"/>
            <a:headEnd/>
            <a:tailEnd/>
          </a:ln>
          <a:effectLst/>
        </p:spPr>
        <p:txBody>
          <a:bodyPr>
            <a:spAutoFit/>
          </a:bodyPr>
          <a:lstStyle/>
          <a:p>
            <a:pPr algn="ctr">
              <a:spcBef>
                <a:spcPct val="50000"/>
              </a:spcBef>
            </a:pPr>
            <a:r>
              <a:rPr lang="it-IT" sz="1000" dirty="0">
                <a:solidFill>
                  <a:srgbClr val="3333FF"/>
                </a:solidFill>
              </a:rPr>
              <a:t>Devolatilizzazione (200-450°C)</a:t>
            </a:r>
          </a:p>
        </p:txBody>
      </p:sp>
      <p:sp>
        <p:nvSpPr>
          <p:cNvPr id="21" name="Text Box 25"/>
          <p:cNvSpPr txBox="1">
            <a:spLocks noChangeArrowheads="1"/>
          </p:cNvSpPr>
          <p:nvPr/>
        </p:nvSpPr>
        <p:spPr bwMode="auto">
          <a:xfrm>
            <a:off x="6172200" y="3024163"/>
            <a:ext cx="1296988" cy="396875"/>
          </a:xfrm>
          <a:prstGeom prst="rect">
            <a:avLst/>
          </a:prstGeom>
          <a:noFill/>
          <a:ln w="9525">
            <a:noFill/>
            <a:miter lim="800000"/>
            <a:headEnd/>
            <a:tailEnd/>
          </a:ln>
          <a:effectLst/>
        </p:spPr>
        <p:txBody>
          <a:bodyPr>
            <a:spAutoFit/>
          </a:bodyPr>
          <a:lstStyle/>
          <a:p>
            <a:pPr>
              <a:spcBef>
                <a:spcPct val="50000"/>
              </a:spcBef>
            </a:pPr>
            <a:r>
              <a:rPr lang="it-IT" sz="1000">
                <a:solidFill>
                  <a:srgbClr val="3333FF"/>
                </a:solidFill>
              </a:rPr>
              <a:t>Combustione    sost. volatili</a:t>
            </a:r>
          </a:p>
        </p:txBody>
      </p:sp>
      <p:sp>
        <p:nvSpPr>
          <p:cNvPr id="22" name="Text Box 26"/>
          <p:cNvSpPr txBox="1">
            <a:spLocks noChangeArrowheads="1"/>
          </p:cNvSpPr>
          <p:nvPr/>
        </p:nvSpPr>
        <p:spPr bwMode="auto">
          <a:xfrm>
            <a:off x="7451725" y="2563788"/>
            <a:ext cx="1296988" cy="396875"/>
          </a:xfrm>
          <a:prstGeom prst="rect">
            <a:avLst/>
          </a:prstGeom>
          <a:noFill/>
          <a:ln w="9525">
            <a:noFill/>
            <a:miter lim="800000"/>
            <a:headEnd/>
            <a:tailEnd/>
          </a:ln>
          <a:effectLst/>
        </p:spPr>
        <p:txBody>
          <a:bodyPr>
            <a:spAutoFit/>
          </a:bodyPr>
          <a:lstStyle/>
          <a:p>
            <a:pPr algn="ctr">
              <a:spcBef>
                <a:spcPct val="50000"/>
              </a:spcBef>
            </a:pPr>
            <a:r>
              <a:rPr lang="it-IT" sz="1000" dirty="0">
                <a:solidFill>
                  <a:srgbClr val="3333FF"/>
                </a:solidFill>
              </a:rPr>
              <a:t>Combustione </a:t>
            </a:r>
            <a:r>
              <a:rPr lang="it-IT" sz="1000" dirty="0" err="1">
                <a:solidFill>
                  <a:srgbClr val="3333FF"/>
                </a:solidFill>
              </a:rPr>
              <a:t>char</a:t>
            </a:r>
            <a:r>
              <a:rPr lang="it-IT" sz="1000" dirty="0">
                <a:solidFill>
                  <a:srgbClr val="3333FF"/>
                </a:solidFill>
              </a:rPr>
              <a:t> (600-700°C)</a:t>
            </a:r>
          </a:p>
        </p:txBody>
      </p:sp>
      <p:sp>
        <p:nvSpPr>
          <p:cNvPr id="23" name="Text Box 27"/>
          <p:cNvSpPr txBox="1">
            <a:spLocks noChangeArrowheads="1"/>
          </p:cNvSpPr>
          <p:nvPr/>
        </p:nvSpPr>
        <p:spPr bwMode="auto">
          <a:xfrm>
            <a:off x="5956300" y="2385988"/>
            <a:ext cx="936625" cy="244475"/>
          </a:xfrm>
          <a:prstGeom prst="rect">
            <a:avLst/>
          </a:prstGeom>
          <a:noFill/>
          <a:ln w="9525">
            <a:noFill/>
            <a:miter lim="800000"/>
            <a:headEnd/>
            <a:tailEnd/>
          </a:ln>
          <a:effectLst/>
        </p:spPr>
        <p:txBody>
          <a:bodyPr>
            <a:spAutoFit/>
          </a:bodyPr>
          <a:lstStyle/>
          <a:p>
            <a:pPr algn="ctr">
              <a:spcBef>
                <a:spcPct val="50000"/>
              </a:spcBef>
            </a:pPr>
            <a:r>
              <a:rPr lang="it-IT" sz="1000">
                <a:solidFill>
                  <a:srgbClr val="3333FF"/>
                </a:solidFill>
              </a:rPr>
              <a:t>1000-1200°C</a:t>
            </a:r>
          </a:p>
        </p:txBody>
      </p:sp>
    </p:spTree>
    <p:extLst>
      <p:ext uri="{BB962C8B-B14F-4D97-AF65-F5344CB8AC3E}">
        <p14:creationId xmlns:p14="http://schemas.microsoft.com/office/powerpoint/2010/main" val="119507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0"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0"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par>
                                <p:cTn id="76" presetID="10" presetClass="entr" presetSubtype="0"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10" grpId="0" animBg="1"/>
      <p:bldP spid="13" grpId="0" animBg="1"/>
      <p:bldP spid="14" grpId="0" animBg="1"/>
      <p:bldP spid="16" grpId="0" animBg="1"/>
      <p:bldP spid="17" grpId="0" animBg="1"/>
      <p:bldP spid="18" grpId="0" animBg="1"/>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87" descr="Mattoni orizzontali"/>
          <p:cNvSpPr>
            <a:spLocks noChangeAspect="1" noChangeArrowheads="1"/>
          </p:cNvSpPr>
          <p:nvPr/>
        </p:nvSpPr>
        <p:spPr bwMode="auto">
          <a:xfrm>
            <a:off x="1043608" y="2276871"/>
            <a:ext cx="4456907" cy="2334103"/>
          </a:xfrm>
          <a:prstGeom prst="rect">
            <a:avLst/>
          </a:prstGeom>
          <a:pattFill prst="horzBrick">
            <a:fgClr>
              <a:srgbClr val="C0C0C0">
                <a:alpha val="70000"/>
              </a:srgbClr>
            </a:fgClr>
            <a:bgClr>
              <a:srgbClr val="FF6600">
                <a:alpha val="70000"/>
              </a:srgbClr>
            </a:bgClr>
          </a:pattFill>
          <a:ln w="9525">
            <a:noFill/>
            <a:miter lim="800000"/>
            <a:headEnd/>
            <a:tailEnd/>
          </a:ln>
          <a:effectLst/>
        </p:spPr>
        <p:txBody>
          <a:bodyPr wrap="none" anchor="ctr"/>
          <a:lstStyle/>
          <a:p>
            <a:endParaRPr lang="it-IT"/>
          </a:p>
        </p:txBody>
      </p:sp>
      <p:pic>
        <p:nvPicPr>
          <p:cNvPr id="3" name="Picture 5"/>
          <p:cNvPicPr preferRelativeResize="0">
            <a:picLocks noChangeAspect="1" noChangeArrowheads="1"/>
          </p:cNvPicPr>
          <p:nvPr/>
        </p:nvPicPr>
        <p:blipFill>
          <a:blip r:embed="rId2" cstate="print"/>
          <a:srcRect t="32135"/>
          <a:stretch>
            <a:fillRect/>
          </a:stretch>
        </p:blipFill>
        <p:spPr bwMode="auto">
          <a:xfrm>
            <a:off x="7712238" y="2492896"/>
            <a:ext cx="1108234" cy="2953226"/>
          </a:xfrm>
          <a:prstGeom prst="rect">
            <a:avLst/>
          </a:prstGeom>
          <a:noFill/>
          <a:ln w="9525">
            <a:noFill/>
            <a:miter lim="800000"/>
            <a:headEnd/>
            <a:tailEnd/>
          </a:ln>
        </p:spPr>
      </p:pic>
      <p:sp>
        <p:nvSpPr>
          <p:cNvPr id="4" name="AutoShape 112"/>
          <p:cNvSpPr>
            <a:spLocks noChangeAspect="1" noChangeArrowheads="1"/>
          </p:cNvSpPr>
          <p:nvPr/>
        </p:nvSpPr>
        <p:spPr bwMode="auto">
          <a:xfrm>
            <a:off x="787863" y="2505472"/>
            <a:ext cx="6568917" cy="3446463"/>
          </a:xfrm>
          <a:prstGeom prst="rect">
            <a:avLst/>
          </a:prstGeom>
          <a:noFill/>
          <a:ln w="9525">
            <a:noFill/>
            <a:miter lim="800000"/>
            <a:headEnd/>
            <a:tailEnd/>
          </a:ln>
        </p:spPr>
        <p:txBody>
          <a:bodyPr/>
          <a:lstStyle/>
          <a:p>
            <a:endParaRPr lang="it-IT"/>
          </a:p>
        </p:txBody>
      </p:sp>
      <p:sp>
        <p:nvSpPr>
          <p:cNvPr id="5" name="Text Box 114"/>
          <p:cNvSpPr txBox="1">
            <a:spLocks noChangeAspect="1" noChangeArrowheads="1"/>
          </p:cNvSpPr>
          <p:nvPr/>
        </p:nvSpPr>
        <p:spPr bwMode="auto">
          <a:xfrm>
            <a:off x="4801559" y="5042993"/>
            <a:ext cx="1096747" cy="690263"/>
          </a:xfrm>
          <a:prstGeom prst="rect">
            <a:avLst/>
          </a:prstGeom>
          <a:noFill/>
          <a:ln w="9525">
            <a:noFill/>
            <a:miter lim="800000"/>
            <a:headEnd/>
            <a:tailEnd/>
          </a:ln>
        </p:spPr>
        <p:txBody>
          <a:bodyPr lIns="0" tIns="0" rIns="0" bIns="0"/>
          <a:lstStyle/>
          <a:p>
            <a:pPr algn="ctr"/>
            <a:r>
              <a:rPr lang="it-IT" sz="1200" dirty="0">
                <a:solidFill>
                  <a:srgbClr val="000000"/>
                </a:solidFill>
              </a:rPr>
              <a:t>al raccoglitore di </a:t>
            </a:r>
          </a:p>
          <a:p>
            <a:pPr algn="ctr"/>
            <a:r>
              <a:rPr lang="it-IT" sz="1200" dirty="0">
                <a:solidFill>
                  <a:srgbClr val="000000"/>
                </a:solidFill>
              </a:rPr>
              <a:t>cenere</a:t>
            </a:r>
            <a:endParaRPr lang="it-IT" sz="1200" dirty="0"/>
          </a:p>
        </p:txBody>
      </p:sp>
      <p:grpSp>
        <p:nvGrpSpPr>
          <p:cNvPr id="6" name="Group 115"/>
          <p:cNvGrpSpPr>
            <a:grpSpLocks/>
          </p:cNvGrpSpPr>
          <p:nvPr/>
        </p:nvGrpSpPr>
        <p:grpSpPr bwMode="auto">
          <a:xfrm>
            <a:off x="1277877" y="4636454"/>
            <a:ext cx="3519476" cy="133004"/>
            <a:chOff x="2885" y="5700"/>
            <a:chExt cx="4500" cy="180"/>
          </a:xfrm>
        </p:grpSpPr>
        <p:sp>
          <p:nvSpPr>
            <p:cNvPr id="7" name="AutoShape 116"/>
            <p:cNvSpPr>
              <a:spLocks noChangeArrowheads="1"/>
            </p:cNvSpPr>
            <p:nvPr/>
          </p:nvSpPr>
          <p:spPr bwMode="auto">
            <a:xfrm>
              <a:off x="648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8" name="AutoShape 117"/>
            <p:cNvSpPr>
              <a:spLocks noChangeArrowheads="1"/>
            </p:cNvSpPr>
            <p:nvPr/>
          </p:nvSpPr>
          <p:spPr bwMode="auto">
            <a:xfrm>
              <a:off x="432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9" name="AutoShape 118"/>
            <p:cNvSpPr>
              <a:spLocks noChangeArrowheads="1"/>
            </p:cNvSpPr>
            <p:nvPr/>
          </p:nvSpPr>
          <p:spPr bwMode="auto">
            <a:xfrm>
              <a:off x="720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0" name="AutoShape 119"/>
            <p:cNvSpPr>
              <a:spLocks noChangeArrowheads="1"/>
            </p:cNvSpPr>
            <p:nvPr/>
          </p:nvSpPr>
          <p:spPr bwMode="auto">
            <a:xfrm>
              <a:off x="360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1" name="AutoShape 120"/>
            <p:cNvSpPr>
              <a:spLocks noChangeArrowheads="1"/>
            </p:cNvSpPr>
            <p:nvPr/>
          </p:nvSpPr>
          <p:spPr bwMode="auto">
            <a:xfrm>
              <a:off x="396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2" name="AutoShape 121"/>
            <p:cNvSpPr>
              <a:spLocks noChangeArrowheads="1"/>
            </p:cNvSpPr>
            <p:nvPr/>
          </p:nvSpPr>
          <p:spPr bwMode="auto">
            <a:xfrm>
              <a:off x="576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3" name="AutoShape 122"/>
            <p:cNvSpPr>
              <a:spLocks noChangeArrowheads="1"/>
            </p:cNvSpPr>
            <p:nvPr/>
          </p:nvSpPr>
          <p:spPr bwMode="auto">
            <a:xfrm>
              <a:off x="540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4" name="AutoShape 123"/>
            <p:cNvSpPr>
              <a:spLocks noChangeArrowheads="1"/>
            </p:cNvSpPr>
            <p:nvPr/>
          </p:nvSpPr>
          <p:spPr bwMode="auto">
            <a:xfrm>
              <a:off x="468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5" name="AutoShape 124"/>
            <p:cNvSpPr>
              <a:spLocks noChangeArrowheads="1"/>
            </p:cNvSpPr>
            <p:nvPr/>
          </p:nvSpPr>
          <p:spPr bwMode="auto">
            <a:xfrm>
              <a:off x="504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6" name="AutoShape 125"/>
            <p:cNvSpPr>
              <a:spLocks noChangeArrowheads="1"/>
            </p:cNvSpPr>
            <p:nvPr/>
          </p:nvSpPr>
          <p:spPr bwMode="auto">
            <a:xfrm>
              <a:off x="612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7" name="AutoShape 126"/>
            <p:cNvSpPr>
              <a:spLocks noChangeArrowheads="1"/>
            </p:cNvSpPr>
            <p:nvPr/>
          </p:nvSpPr>
          <p:spPr bwMode="auto">
            <a:xfrm>
              <a:off x="684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8" name="AutoShape 127"/>
            <p:cNvSpPr>
              <a:spLocks noChangeArrowheads="1"/>
            </p:cNvSpPr>
            <p:nvPr/>
          </p:nvSpPr>
          <p:spPr bwMode="auto">
            <a:xfrm>
              <a:off x="288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9" name="AutoShape 128"/>
            <p:cNvSpPr>
              <a:spLocks noChangeArrowheads="1"/>
            </p:cNvSpPr>
            <p:nvPr/>
          </p:nvSpPr>
          <p:spPr bwMode="auto">
            <a:xfrm>
              <a:off x="3245" y="5700"/>
              <a:ext cx="180" cy="180"/>
            </a:xfrm>
            <a:prstGeom prst="octagon">
              <a:avLst>
                <a:gd name="adj" fmla="val 29287"/>
              </a:avLst>
            </a:prstGeom>
            <a:solidFill>
              <a:srgbClr val="000000"/>
            </a:solidFill>
            <a:ln w="9525">
              <a:noFill/>
              <a:miter lim="800000"/>
              <a:headEnd/>
              <a:tailEnd/>
            </a:ln>
          </p:spPr>
          <p:txBody>
            <a:bodyPr/>
            <a:lstStyle/>
            <a:p>
              <a:endParaRPr lang="it-IT"/>
            </a:p>
          </p:txBody>
        </p:sp>
      </p:grpSp>
      <p:sp>
        <p:nvSpPr>
          <p:cNvPr id="20" name="Rectangle 129"/>
          <p:cNvSpPr>
            <a:spLocks noChangeArrowheads="1"/>
          </p:cNvSpPr>
          <p:nvPr/>
        </p:nvSpPr>
        <p:spPr bwMode="auto">
          <a:xfrm>
            <a:off x="1220042" y="3705423"/>
            <a:ext cx="281810" cy="931030"/>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21" name="Rectangle 130"/>
          <p:cNvSpPr>
            <a:spLocks noChangeArrowheads="1"/>
          </p:cNvSpPr>
          <p:nvPr/>
        </p:nvSpPr>
        <p:spPr bwMode="auto">
          <a:xfrm>
            <a:off x="4577582" y="4322874"/>
            <a:ext cx="281810" cy="313580"/>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22" name="Rectangle 131"/>
          <p:cNvSpPr>
            <a:spLocks noChangeArrowheads="1"/>
          </p:cNvSpPr>
          <p:nvPr/>
        </p:nvSpPr>
        <p:spPr bwMode="auto">
          <a:xfrm>
            <a:off x="1526038" y="3864640"/>
            <a:ext cx="280759" cy="771813"/>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23" name="Rectangle 132"/>
          <p:cNvSpPr>
            <a:spLocks noChangeArrowheads="1"/>
          </p:cNvSpPr>
          <p:nvPr/>
        </p:nvSpPr>
        <p:spPr bwMode="auto">
          <a:xfrm>
            <a:off x="1526038" y="3709307"/>
            <a:ext cx="280759" cy="155334"/>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24" name="Rectangle 133"/>
          <p:cNvSpPr>
            <a:spLocks noChangeArrowheads="1"/>
          </p:cNvSpPr>
          <p:nvPr/>
        </p:nvSpPr>
        <p:spPr bwMode="auto">
          <a:xfrm>
            <a:off x="1830982" y="3997645"/>
            <a:ext cx="282862" cy="638809"/>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25" name="Rectangle 134"/>
          <p:cNvSpPr>
            <a:spLocks noChangeArrowheads="1"/>
          </p:cNvSpPr>
          <p:nvPr/>
        </p:nvSpPr>
        <p:spPr bwMode="auto">
          <a:xfrm>
            <a:off x="1830982" y="3708336"/>
            <a:ext cx="282862" cy="289309"/>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26" name="Rectangle 135"/>
          <p:cNvSpPr>
            <a:spLocks noChangeArrowheads="1"/>
          </p:cNvSpPr>
          <p:nvPr/>
        </p:nvSpPr>
        <p:spPr bwMode="auto">
          <a:xfrm>
            <a:off x="2136978" y="4130649"/>
            <a:ext cx="281810" cy="505805"/>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27" name="Rectangle 136"/>
          <p:cNvSpPr>
            <a:spLocks noChangeArrowheads="1"/>
          </p:cNvSpPr>
          <p:nvPr/>
        </p:nvSpPr>
        <p:spPr bwMode="auto">
          <a:xfrm>
            <a:off x="2136978" y="3836486"/>
            <a:ext cx="281810" cy="294163"/>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28" name="Rectangle 137"/>
          <p:cNvSpPr>
            <a:spLocks noChangeArrowheads="1"/>
          </p:cNvSpPr>
          <p:nvPr/>
        </p:nvSpPr>
        <p:spPr bwMode="auto">
          <a:xfrm>
            <a:off x="2136978" y="3705423"/>
            <a:ext cx="281810" cy="133975"/>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29" name="Rectangle 138"/>
          <p:cNvSpPr>
            <a:spLocks noChangeArrowheads="1"/>
          </p:cNvSpPr>
          <p:nvPr/>
        </p:nvSpPr>
        <p:spPr bwMode="auto">
          <a:xfrm>
            <a:off x="2444025" y="4302487"/>
            <a:ext cx="281810" cy="335909"/>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30" name="Rectangle 139"/>
          <p:cNvSpPr>
            <a:spLocks noChangeArrowheads="1"/>
          </p:cNvSpPr>
          <p:nvPr/>
        </p:nvSpPr>
        <p:spPr bwMode="auto">
          <a:xfrm>
            <a:off x="2444025" y="4011236"/>
            <a:ext cx="281810" cy="293192"/>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31" name="Rectangle 140"/>
          <p:cNvSpPr>
            <a:spLocks noChangeArrowheads="1"/>
          </p:cNvSpPr>
          <p:nvPr/>
        </p:nvSpPr>
        <p:spPr bwMode="auto">
          <a:xfrm>
            <a:off x="2444025" y="3801536"/>
            <a:ext cx="281810" cy="209700"/>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32" name="Rectangle 141"/>
          <p:cNvSpPr>
            <a:spLocks noChangeArrowheads="1"/>
          </p:cNvSpPr>
          <p:nvPr/>
        </p:nvSpPr>
        <p:spPr bwMode="auto">
          <a:xfrm>
            <a:off x="2745815" y="4396658"/>
            <a:ext cx="281810" cy="239796"/>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33" name="Rectangle 142"/>
          <p:cNvSpPr>
            <a:spLocks noChangeArrowheads="1"/>
          </p:cNvSpPr>
          <p:nvPr/>
        </p:nvSpPr>
        <p:spPr bwMode="auto">
          <a:xfrm>
            <a:off x="2745815" y="4103466"/>
            <a:ext cx="281810" cy="293192"/>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34" name="Rectangle 143"/>
          <p:cNvSpPr>
            <a:spLocks noChangeArrowheads="1"/>
          </p:cNvSpPr>
          <p:nvPr/>
        </p:nvSpPr>
        <p:spPr bwMode="auto">
          <a:xfrm>
            <a:off x="2745815" y="3894736"/>
            <a:ext cx="281810" cy="209700"/>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35" name="Rectangle 144"/>
          <p:cNvSpPr>
            <a:spLocks noChangeArrowheads="1"/>
          </p:cNvSpPr>
          <p:nvPr/>
        </p:nvSpPr>
        <p:spPr bwMode="auto">
          <a:xfrm>
            <a:off x="3664853" y="4396658"/>
            <a:ext cx="280759" cy="237854"/>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36" name="Rectangle 145"/>
          <p:cNvSpPr>
            <a:spLocks noChangeArrowheads="1"/>
          </p:cNvSpPr>
          <p:nvPr/>
        </p:nvSpPr>
        <p:spPr bwMode="auto">
          <a:xfrm>
            <a:off x="3664853" y="4146182"/>
            <a:ext cx="280759" cy="250475"/>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37" name="Rectangle 146"/>
          <p:cNvSpPr>
            <a:spLocks noChangeArrowheads="1"/>
          </p:cNvSpPr>
          <p:nvPr/>
        </p:nvSpPr>
        <p:spPr bwMode="auto">
          <a:xfrm>
            <a:off x="3965591" y="4480149"/>
            <a:ext cx="282862" cy="156304"/>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38" name="Rectangle 147"/>
          <p:cNvSpPr>
            <a:spLocks noChangeArrowheads="1"/>
          </p:cNvSpPr>
          <p:nvPr/>
        </p:nvSpPr>
        <p:spPr bwMode="auto">
          <a:xfrm>
            <a:off x="3965591" y="4226762"/>
            <a:ext cx="282862" cy="251446"/>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39" name="Rectangle 148"/>
          <p:cNvSpPr>
            <a:spLocks noChangeArrowheads="1"/>
          </p:cNvSpPr>
          <p:nvPr/>
        </p:nvSpPr>
        <p:spPr bwMode="auto">
          <a:xfrm>
            <a:off x="4271587" y="4505391"/>
            <a:ext cx="281810" cy="133004"/>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40" name="Rectangle 149"/>
          <p:cNvSpPr>
            <a:spLocks noChangeArrowheads="1"/>
          </p:cNvSpPr>
          <p:nvPr/>
        </p:nvSpPr>
        <p:spPr bwMode="auto">
          <a:xfrm>
            <a:off x="4271587" y="4254916"/>
            <a:ext cx="281810" cy="250475"/>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41" name="Rectangle 150"/>
          <p:cNvSpPr>
            <a:spLocks noChangeArrowheads="1"/>
          </p:cNvSpPr>
          <p:nvPr/>
        </p:nvSpPr>
        <p:spPr bwMode="auto">
          <a:xfrm>
            <a:off x="3050759" y="4505391"/>
            <a:ext cx="282862" cy="133004"/>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42" name="Rectangle 151"/>
          <p:cNvSpPr>
            <a:spLocks noChangeArrowheads="1"/>
          </p:cNvSpPr>
          <p:nvPr/>
        </p:nvSpPr>
        <p:spPr bwMode="auto">
          <a:xfrm>
            <a:off x="3050759" y="3960753"/>
            <a:ext cx="282862" cy="251446"/>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43" name="Rectangle 152"/>
          <p:cNvSpPr>
            <a:spLocks noChangeArrowheads="1"/>
          </p:cNvSpPr>
          <p:nvPr/>
        </p:nvSpPr>
        <p:spPr bwMode="auto">
          <a:xfrm>
            <a:off x="3050759" y="4212199"/>
            <a:ext cx="282862" cy="293192"/>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44" name="Rectangle 153"/>
          <p:cNvSpPr>
            <a:spLocks noChangeArrowheads="1"/>
          </p:cNvSpPr>
          <p:nvPr/>
        </p:nvSpPr>
        <p:spPr bwMode="auto">
          <a:xfrm>
            <a:off x="3357806" y="4596650"/>
            <a:ext cx="280759" cy="39804"/>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45" name="Rectangle 154"/>
          <p:cNvSpPr>
            <a:spLocks noChangeArrowheads="1"/>
          </p:cNvSpPr>
          <p:nvPr/>
        </p:nvSpPr>
        <p:spPr bwMode="auto">
          <a:xfrm>
            <a:off x="3357806" y="4052982"/>
            <a:ext cx="280759" cy="251446"/>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46" name="Rectangle 155"/>
          <p:cNvSpPr>
            <a:spLocks noChangeArrowheads="1"/>
          </p:cNvSpPr>
          <p:nvPr/>
        </p:nvSpPr>
        <p:spPr bwMode="auto">
          <a:xfrm>
            <a:off x="3357806" y="4302487"/>
            <a:ext cx="280759" cy="294163"/>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47" name="AutoShape 156"/>
          <p:cNvSpPr>
            <a:spLocks noChangeArrowheads="1"/>
          </p:cNvSpPr>
          <p:nvPr/>
        </p:nvSpPr>
        <p:spPr bwMode="auto">
          <a:xfrm rot="16200000">
            <a:off x="1772907" y="5023163"/>
            <a:ext cx="399013" cy="14090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CCFF"/>
          </a:solidFill>
          <a:ln w="6350">
            <a:solidFill>
              <a:srgbClr val="3366FF"/>
            </a:solidFill>
            <a:miter lim="800000"/>
            <a:headEnd/>
            <a:tailEnd/>
          </a:ln>
        </p:spPr>
        <p:txBody>
          <a:bodyPr/>
          <a:lstStyle/>
          <a:p>
            <a:endParaRPr lang="it-IT"/>
          </a:p>
        </p:txBody>
      </p:sp>
      <p:sp>
        <p:nvSpPr>
          <p:cNvPr id="48" name="AutoShape 157"/>
          <p:cNvSpPr>
            <a:spLocks noChangeArrowheads="1"/>
          </p:cNvSpPr>
          <p:nvPr/>
        </p:nvSpPr>
        <p:spPr bwMode="auto">
          <a:xfrm rot="16200000">
            <a:off x="2334424" y="5023163"/>
            <a:ext cx="399013" cy="14090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CCFF"/>
          </a:solidFill>
          <a:ln w="6350">
            <a:solidFill>
              <a:srgbClr val="3366FF"/>
            </a:solidFill>
            <a:miter lim="800000"/>
            <a:headEnd/>
            <a:tailEnd/>
          </a:ln>
        </p:spPr>
        <p:txBody>
          <a:bodyPr/>
          <a:lstStyle/>
          <a:p>
            <a:endParaRPr lang="it-IT"/>
          </a:p>
        </p:txBody>
      </p:sp>
      <p:sp>
        <p:nvSpPr>
          <p:cNvPr id="49" name="AutoShape 158"/>
          <p:cNvSpPr>
            <a:spLocks noChangeArrowheads="1"/>
          </p:cNvSpPr>
          <p:nvPr/>
        </p:nvSpPr>
        <p:spPr bwMode="auto">
          <a:xfrm rot="16200000">
            <a:off x="2898045" y="5023163"/>
            <a:ext cx="399013" cy="14090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CCFF"/>
          </a:solidFill>
          <a:ln w="6350">
            <a:solidFill>
              <a:srgbClr val="3366FF"/>
            </a:solidFill>
            <a:miter lim="800000"/>
            <a:headEnd/>
            <a:tailEnd/>
          </a:ln>
        </p:spPr>
        <p:txBody>
          <a:bodyPr/>
          <a:lstStyle/>
          <a:p>
            <a:endParaRPr lang="it-IT"/>
          </a:p>
        </p:txBody>
      </p:sp>
      <p:sp>
        <p:nvSpPr>
          <p:cNvPr id="50" name="AutoShape 159"/>
          <p:cNvSpPr>
            <a:spLocks noChangeArrowheads="1"/>
          </p:cNvSpPr>
          <p:nvPr/>
        </p:nvSpPr>
        <p:spPr bwMode="auto">
          <a:xfrm rot="16200000">
            <a:off x="3461666" y="5023163"/>
            <a:ext cx="399013" cy="14090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CCFF"/>
          </a:solidFill>
          <a:ln w="6350">
            <a:solidFill>
              <a:srgbClr val="3366FF"/>
            </a:solidFill>
            <a:miter lim="800000"/>
            <a:headEnd/>
            <a:tailEnd/>
          </a:ln>
        </p:spPr>
        <p:txBody>
          <a:bodyPr/>
          <a:lstStyle/>
          <a:p>
            <a:endParaRPr lang="it-IT"/>
          </a:p>
        </p:txBody>
      </p:sp>
      <p:sp>
        <p:nvSpPr>
          <p:cNvPr id="51" name="AutoShape 160"/>
          <p:cNvSpPr>
            <a:spLocks noChangeArrowheads="1"/>
          </p:cNvSpPr>
          <p:nvPr/>
        </p:nvSpPr>
        <p:spPr bwMode="auto">
          <a:xfrm rot="16200000">
            <a:off x="4166192" y="5022151"/>
            <a:ext cx="399013" cy="14195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CCFF"/>
          </a:solidFill>
          <a:ln w="6350">
            <a:solidFill>
              <a:srgbClr val="3366FF"/>
            </a:solidFill>
            <a:miter lim="800000"/>
            <a:headEnd/>
            <a:tailEnd/>
          </a:ln>
        </p:spPr>
        <p:txBody>
          <a:bodyPr/>
          <a:lstStyle/>
          <a:p>
            <a:endParaRPr lang="it-IT"/>
          </a:p>
        </p:txBody>
      </p:sp>
      <p:sp>
        <p:nvSpPr>
          <p:cNvPr id="52" name="AutoShape 161"/>
          <p:cNvSpPr>
            <a:spLocks noChangeArrowheads="1"/>
          </p:cNvSpPr>
          <p:nvPr/>
        </p:nvSpPr>
        <p:spPr bwMode="auto">
          <a:xfrm rot="6594350">
            <a:off x="2053666" y="2904944"/>
            <a:ext cx="399013" cy="13985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9900"/>
              </a:gs>
              <a:gs pos="100000">
                <a:srgbClr val="FF0000"/>
              </a:gs>
            </a:gsLst>
            <a:lin ang="2700000" scaled="1"/>
          </a:gradFill>
          <a:ln w="6350">
            <a:solidFill>
              <a:srgbClr val="FF0000"/>
            </a:solidFill>
            <a:miter lim="800000"/>
            <a:headEnd/>
            <a:tailEnd/>
          </a:ln>
        </p:spPr>
        <p:txBody>
          <a:bodyPr/>
          <a:lstStyle/>
          <a:p>
            <a:endParaRPr lang="it-IT"/>
          </a:p>
        </p:txBody>
      </p:sp>
      <p:sp>
        <p:nvSpPr>
          <p:cNvPr id="53" name="AutoShape 162"/>
          <p:cNvSpPr>
            <a:spLocks noChangeArrowheads="1"/>
          </p:cNvSpPr>
          <p:nvPr/>
        </p:nvSpPr>
        <p:spPr bwMode="auto">
          <a:xfrm rot="6594350">
            <a:off x="2616235" y="2904903"/>
            <a:ext cx="399013" cy="14090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9900"/>
              </a:gs>
              <a:gs pos="100000">
                <a:srgbClr val="FF0000"/>
              </a:gs>
            </a:gsLst>
            <a:lin ang="2700000" scaled="1"/>
          </a:gradFill>
          <a:ln w="6350">
            <a:solidFill>
              <a:srgbClr val="FF0000"/>
            </a:solidFill>
            <a:miter lim="800000"/>
            <a:headEnd/>
            <a:tailEnd/>
          </a:ln>
        </p:spPr>
        <p:txBody>
          <a:bodyPr/>
          <a:lstStyle/>
          <a:p>
            <a:endParaRPr lang="it-IT"/>
          </a:p>
        </p:txBody>
      </p:sp>
      <p:sp>
        <p:nvSpPr>
          <p:cNvPr id="54" name="AutoShape 163"/>
          <p:cNvSpPr>
            <a:spLocks noChangeArrowheads="1"/>
          </p:cNvSpPr>
          <p:nvPr/>
        </p:nvSpPr>
        <p:spPr bwMode="auto">
          <a:xfrm rot="6594350">
            <a:off x="3179856" y="2904903"/>
            <a:ext cx="399013" cy="14090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9900"/>
              </a:gs>
              <a:gs pos="100000">
                <a:srgbClr val="FF0000"/>
              </a:gs>
            </a:gsLst>
            <a:lin ang="2700000" scaled="1"/>
          </a:gradFill>
          <a:ln w="6350">
            <a:solidFill>
              <a:srgbClr val="FF0000"/>
            </a:solidFill>
            <a:miter lim="800000"/>
            <a:headEnd/>
            <a:tailEnd/>
          </a:ln>
        </p:spPr>
        <p:txBody>
          <a:bodyPr/>
          <a:lstStyle/>
          <a:p>
            <a:endParaRPr lang="it-IT"/>
          </a:p>
        </p:txBody>
      </p:sp>
      <p:sp>
        <p:nvSpPr>
          <p:cNvPr id="55" name="AutoShape 164"/>
          <p:cNvSpPr>
            <a:spLocks noChangeArrowheads="1"/>
          </p:cNvSpPr>
          <p:nvPr/>
        </p:nvSpPr>
        <p:spPr bwMode="auto">
          <a:xfrm rot="6594350">
            <a:off x="3743477" y="2903892"/>
            <a:ext cx="399013" cy="14195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9900"/>
              </a:gs>
              <a:gs pos="100000">
                <a:srgbClr val="FF0000"/>
              </a:gs>
            </a:gsLst>
            <a:lin ang="2700000" scaled="1"/>
          </a:gradFill>
          <a:ln w="6350">
            <a:solidFill>
              <a:srgbClr val="FF0000"/>
            </a:solidFill>
            <a:miter lim="800000"/>
            <a:headEnd/>
            <a:tailEnd/>
          </a:ln>
        </p:spPr>
        <p:txBody>
          <a:bodyPr/>
          <a:lstStyle/>
          <a:p>
            <a:endParaRPr lang="it-IT"/>
          </a:p>
        </p:txBody>
      </p:sp>
      <p:sp>
        <p:nvSpPr>
          <p:cNvPr id="56" name="Text Box 165"/>
          <p:cNvSpPr txBox="1">
            <a:spLocks noChangeArrowheads="1"/>
          </p:cNvSpPr>
          <p:nvPr/>
        </p:nvSpPr>
        <p:spPr bwMode="auto">
          <a:xfrm>
            <a:off x="2464004" y="2775364"/>
            <a:ext cx="1268147" cy="399013"/>
          </a:xfrm>
          <a:prstGeom prst="rect">
            <a:avLst/>
          </a:prstGeom>
          <a:noFill/>
          <a:ln w="9525">
            <a:noFill/>
            <a:miter lim="800000"/>
            <a:headEnd/>
            <a:tailEnd/>
          </a:ln>
        </p:spPr>
        <p:txBody>
          <a:bodyPr lIns="87782" tIns="43891" rIns="87782" bIns="43891"/>
          <a:lstStyle/>
          <a:p>
            <a:pPr algn="ctr"/>
            <a:r>
              <a:rPr lang="it-IT" sz="1000"/>
              <a:t>calore radiante</a:t>
            </a:r>
          </a:p>
        </p:txBody>
      </p:sp>
      <p:sp>
        <p:nvSpPr>
          <p:cNvPr id="57" name="Rectangle 166"/>
          <p:cNvSpPr>
            <a:spLocks noChangeArrowheads="1"/>
          </p:cNvSpPr>
          <p:nvPr/>
        </p:nvSpPr>
        <p:spPr bwMode="auto">
          <a:xfrm>
            <a:off x="3872005" y="3428736"/>
            <a:ext cx="282862" cy="133004"/>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58" name="Rectangle 167"/>
          <p:cNvSpPr>
            <a:spLocks noChangeArrowheads="1"/>
          </p:cNvSpPr>
          <p:nvPr/>
        </p:nvSpPr>
        <p:spPr bwMode="auto">
          <a:xfrm>
            <a:off x="3872005" y="3274373"/>
            <a:ext cx="282862" cy="132033"/>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59" name="Rectangle 168"/>
          <p:cNvSpPr>
            <a:spLocks noChangeArrowheads="1"/>
          </p:cNvSpPr>
          <p:nvPr/>
        </p:nvSpPr>
        <p:spPr bwMode="auto">
          <a:xfrm>
            <a:off x="3872005" y="3584069"/>
            <a:ext cx="282862" cy="125238"/>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60" name="Text Box 169"/>
          <p:cNvSpPr txBox="1">
            <a:spLocks noChangeArrowheads="1"/>
          </p:cNvSpPr>
          <p:nvPr/>
        </p:nvSpPr>
        <p:spPr bwMode="auto">
          <a:xfrm>
            <a:off x="4154867" y="3171464"/>
            <a:ext cx="1408001" cy="665022"/>
          </a:xfrm>
          <a:prstGeom prst="rect">
            <a:avLst/>
          </a:prstGeom>
          <a:noFill/>
          <a:ln w="9525">
            <a:noFill/>
            <a:miter lim="800000"/>
            <a:headEnd/>
            <a:tailEnd/>
          </a:ln>
        </p:spPr>
        <p:txBody>
          <a:bodyPr lIns="0" tIns="0" rIns="0" bIns="0"/>
          <a:lstStyle/>
          <a:p>
            <a:r>
              <a:rPr lang="it-IT" sz="1000"/>
              <a:t> cenere</a:t>
            </a:r>
            <a:endParaRPr lang="it-IT" sz="100"/>
          </a:p>
          <a:p>
            <a:r>
              <a:rPr lang="it-IT" sz="1000"/>
              <a:t> combustione</a:t>
            </a:r>
          </a:p>
          <a:p>
            <a:r>
              <a:rPr lang="it-IT" sz="1000"/>
              <a:t> comb. vergine</a:t>
            </a:r>
          </a:p>
        </p:txBody>
      </p:sp>
      <p:sp>
        <p:nvSpPr>
          <p:cNvPr id="61" name="AutoShape 170"/>
          <p:cNvSpPr>
            <a:spLocks noChangeArrowheads="1"/>
          </p:cNvSpPr>
          <p:nvPr/>
        </p:nvSpPr>
        <p:spPr bwMode="auto">
          <a:xfrm rot="5400000">
            <a:off x="4886949" y="4478187"/>
            <a:ext cx="503251" cy="422716"/>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99CC00"/>
          </a:solidFill>
          <a:ln w="9525">
            <a:solidFill>
              <a:srgbClr val="339966"/>
            </a:solidFill>
            <a:miter lim="800000"/>
            <a:headEnd/>
            <a:tailEnd/>
          </a:ln>
        </p:spPr>
        <p:txBody>
          <a:bodyPr/>
          <a:lstStyle/>
          <a:p>
            <a:endParaRPr lang="it-IT"/>
          </a:p>
        </p:txBody>
      </p:sp>
      <p:sp>
        <p:nvSpPr>
          <p:cNvPr id="62" name="Freeform 171"/>
          <p:cNvSpPr>
            <a:spLocks noChangeAspect="1"/>
          </p:cNvSpPr>
          <p:nvPr/>
        </p:nvSpPr>
        <p:spPr bwMode="auto">
          <a:xfrm>
            <a:off x="1338865" y="4787905"/>
            <a:ext cx="280807" cy="441296"/>
          </a:xfrm>
          <a:custGeom>
            <a:avLst/>
            <a:gdLst/>
            <a:ahLst/>
            <a:cxnLst>
              <a:cxn ang="0">
                <a:pos x="0" y="720"/>
              </a:cxn>
              <a:cxn ang="0">
                <a:pos x="360" y="720"/>
              </a:cxn>
              <a:cxn ang="0">
                <a:pos x="180" y="360"/>
              </a:cxn>
              <a:cxn ang="0">
                <a:pos x="360" y="0"/>
              </a:cxn>
            </a:cxnLst>
            <a:rect l="0" t="0" r="r" b="b"/>
            <a:pathLst>
              <a:path w="390" h="780">
                <a:moveTo>
                  <a:pt x="0" y="720"/>
                </a:moveTo>
                <a:cubicBezTo>
                  <a:pt x="165" y="750"/>
                  <a:pt x="330" y="780"/>
                  <a:pt x="360" y="720"/>
                </a:cubicBezTo>
                <a:cubicBezTo>
                  <a:pt x="390" y="660"/>
                  <a:pt x="180" y="480"/>
                  <a:pt x="180" y="360"/>
                </a:cubicBezTo>
                <a:cubicBezTo>
                  <a:pt x="180" y="240"/>
                  <a:pt x="330" y="60"/>
                  <a:pt x="360" y="0"/>
                </a:cubicBezTo>
              </a:path>
            </a:pathLst>
          </a:custGeom>
          <a:noFill/>
          <a:ln w="9525">
            <a:solidFill>
              <a:srgbClr val="000000"/>
            </a:solidFill>
            <a:round/>
            <a:headEnd/>
            <a:tailEnd type="stealth" w="med" len="med"/>
          </a:ln>
        </p:spPr>
        <p:txBody>
          <a:bodyPr/>
          <a:lstStyle/>
          <a:p>
            <a:endParaRPr lang="it-IT"/>
          </a:p>
        </p:txBody>
      </p:sp>
      <p:sp>
        <p:nvSpPr>
          <p:cNvPr id="63" name="Text Box 172"/>
          <p:cNvSpPr txBox="1">
            <a:spLocks noChangeAspect="1" noChangeArrowheads="1"/>
          </p:cNvSpPr>
          <p:nvPr/>
        </p:nvSpPr>
        <p:spPr bwMode="auto">
          <a:xfrm>
            <a:off x="632832" y="5027599"/>
            <a:ext cx="914832" cy="345617"/>
          </a:xfrm>
          <a:prstGeom prst="rect">
            <a:avLst/>
          </a:prstGeom>
          <a:noFill/>
          <a:ln w="9525">
            <a:noFill/>
            <a:miter lim="800000"/>
            <a:headEnd/>
            <a:tailEnd/>
          </a:ln>
        </p:spPr>
        <p:txBody>
          <a:bodyPr lIns="87782" tIns="43891" rIns="87782" bIns="43891"/>
          <a:lstStyle/>
          <a:p>
            <a:pPr algn="ctr"/>
            <a:r>
              <a:rPr lang="it-IT" sz="1200" dirty="0">
                <a:solidFill>
                  <a:srgbClr val="000000"/>
                </a:solidFill>
              </a:rPr>
              <a:t>griglia</a:t>
            </a:r>
            <a:endParaRPr lang="it-IT" sz="1200" dirty="0"/>
          </a:p>
        </p:txBody>
      </p:sp>
      <p:sp>
        <p:nvSpPr>
          <p:cNvPr id="64" name="Rectangle 173"/>
          <p:cNvSpPr>
            <a:spLocks noChangeArrowheads="1"/>
          </p:cNvSpPr>
          <p:nvPr/>
        </p:nvSpPr>
        <p:spPr bwMode="auto">
          <a:xfrm>
            <a:off x="6345207" y="2505472"/>
            <a:ext cx="1007367" cy="798026"/>
          </a:xfrm>
          <a:prstGeom prst="rect">
            <a:avLst/>
          </a:prstGeom>
          <a:solidFill>
            <a:srgbClr val="FFFFFF"/>
          </a:solidFill>
          <a:ln w="9525">
            <a:solidFill>
              <a:srgbClr val="000000"/>
            </a:solidFill>
            <a:prstDash val="dash"/>
            <a:miter lim="800000"/>
            <a:headEnd/>
            <a:tailEnd/>
          </a:ln>
        </p:spPr>
        <p:txBody>
          <a:bodyPr lIns="87782" tIns="43891" rIns="87782" bIns="43891"/>
          <a:lstStyle/>
          <a:p>
            <a:pPr algn="ctr"/>
            <a:endParaRPr lang="it-IT" sz="700">
              <a:solidFill>
                <a:srgbClr val="000000"/>
              </a:solidFill>
            </a:endParaRPr>
          </a:p>
          <a:p>
            <a:pPr algn="ctr"/>
            <a:r>
              <a:rPr lang="it-IT" sz="700">
                <a:solidFill>
                  <a:srgbClr val="000000"/>
                </a:solidFill>
              </a:rPr>
              <a:t>gas </a:t>
            </a:r>
          </a:p>
          <a:p>
            <a:pPr algn="ctr"/>
            <a:r>
              <a:rPr lang="it-IT" sz="700">
                <a:solidFill>
                  <a:srgbClr val="000000"/>
                </a:solidFill>
              </a:rPr>
              <a:t>combusti</a:t>
            </a:r>
            <a:endParaRPr lang="it-IT"/>
          </a:p>
        </p:txBody>
      </p:sp>
      <p:sp>
        <p:nvSpPr>
          <p:cNvPr id="65" name="Freeform 174"/>
          <p:cNvSpPr>
            <a:spLocks/>
          </p:cNvSpPr>
          <p:nvPr/>
        </p:nvSpPr>
        <p:spPr bwMode="auto">
          <a:xfrm>
            <a:off x="3363064" y="3457861"/>
            <a:ext cx="2957958" cy="665022"/>
          </a:xfrm>
          <a:custGeom>
            <a:avLst/>
            <a:gdLst/>
            <a:ahLst/>
            <a:cxnLst>
              <a:cxn ang="0">
                <a:pos x="0" y="360"/>
              </a:cxn>
              <a:cxn ang="0">
                <a:pos x="360" y="0"/>
              </a:cxn>
              <a:cxn ang="0">
                <a:pos x="1260" y="360"/>
              </a:cxn>
              <a:cxn ang="0">
                <a:pos x="2880" y="180"/>
              </a:cxn>
              <a:cxn ang="0">
                <a:pos x="2700" y="540"/>
              </a:cxn>
              <a:cxn ang="0">
                <a:pos x="3600" y="540"/>
              </a:cxn>
            </a:cxnLst>
            <a:rect l="0" t="0" r="r" b="b"/>
            <a:pathLst>
              <a:path w="3600" h="600">
                <a:moveTo>
                  <a:pt x="0" y="360"/>
                </a:moveTo>
                <a:cubicBezTo>
                  <a:pt x="75" y="180"/>
                  <a:pt x="150" y="0"/>
                  <a:pt x="360" y="0"/>
                </a:cubicBezTo>
                <a:cubicBezTo>
                  <a:pt x="570" y="0"/>
                  <a:pt x="840" y="330"/>
                  <a:pt x="1260" y="360"/>
                </a:cubicBezTo>
                <a:cubicBezTo>
                  <a:pt x="1680" y="390"/>
                  <a:pt x="2640" y="150"/>
                  <a:pt x="2880" y="180"/>
                </a:cubicBezTo>
                <a:cubicBezTo>
                  <a:pt x="3120" y="210"/>
                  <a:pt x="2580" y="480"/>
                  <a:pt x="2700" y="540"/>
                </a:cubicBezTo>
                <a:cubicBezTo>
                  <a:pt x="2820" y="600"/>
                  <a:pt x="3210" y="570"/>
                  <a:pt x="3600" y="540"/>
                </a:cubicBezTo>
              </a:path>
            </a:pathLst>
          </a:custGeom>
          <a:noFill/>
          <a:ln w="9525" cap="flat">
            <a:solidFill>
              <a:srgbClr val="000000"/>
            </a:solidFill>
            <a:prstDash val="dash"/>
            <a:round/>
            <a:headEnd/>
            <a:tailEnd type="stealth" w="med" len="med"/>
          </a:ln>
        </p:spPr>
        <p:txBody>
          <a:bodyPr/>
          <a:lstStyle/>
          <a:p>
            <a:endParaRPr lang="it-IT"/>
          </a:p>
        </p:txBody>
      </p:sp>
      <p:grpSp>
        <p:nvGrpSpPr>
          <p:cNvPr id="66" name="Group 175"/>
          <p:cNvGrpSpPr>
            <a:grpSpLocks/>
          </p:cNvGrpSpPr>
          <p:nvPr/>
        </p:nvGrpSpPr>
        <p:grpSpPr bwMode="auto">
          <a:xfrm>
            <a:off x="6348361" y="4500537"/>
            <a:ext cx="1008419" cy="930059"/>
            <a:chOff x="10314" y="3934"/>
            <a:chExt cx="1080" cy="1260"/>
          </a:xfrm>
        </p:grpSpPr>
        <p:sp>
          <p:nvSpPr>
            <p:cNvPr id="67" name="Rectangle 176"/>
            <p:cNvSpPr>
              <a:spLocks noChangeArrowheads="1"/>
            </p:cNvSpPr>
            <p:nvPr/>
          </p:nvSpPr>
          <p:spPr bwMode="auto">
            <a:xfrm>
              <a:off x="10314" y="3934"/>
              <a:ext cx="1080" cy="1260"/>
            </a:xfrm>
            <a:prstGeom prst="rect">
              <a:avLst/>
            </a:prstGeom>
            <a:gradFill rotWithShape="1">
              <a:gsLst>
                <a:gs pos="0">
                  <a:srgbClr val="FF9900"/>
                </a:gs>
                <a:gs pos="100000">
                  <a:srgbClr val="800000"/>
                </a:gs>
              </a:gsLst>
              <a:lin ang="5400000" scaled="1"/>
            </a:gradFill>
            <a:ln w="9525">
              <a:noFill/>
              <a:miter lim="800000"/>
              <a:headEnd/>
              <a:tailEnd/>
            </a:ln>
          </p:spPr>
          <p:txBody>
            <a:bodyPr lIns="0" tIns="0" rIns="0" bIns="0"/>
            <a:lstStyle/>
            <a:p>
              <a:pPr algn="ctr"/>
              <a:r>
                <a:rPr lang="it-IT" sz="700">
                  <a:solidFill>
                    <a:srgbClr val="000000"/>
                  </a:solidFill>
                </a:rPr>
                <a:t>zona di </a:t>
              </a:r>
            </a:p>
            <a:p>
              <a:pPr algn="ctr"/>
              <a:r>
                <a:rPr lang="it-IT" sz="700">
                  <a:solidFill>
                    <a:srgbClr val="000000"/>
                  </a:solidFill>
                </a:rPr>
                <a:t>pirolisi</a:t>
              </a:r>
            </a:p>
            <a:p>
              <a:pPr algn="ctr"/>
              <a:endParaRPr lang="it-IT" sz="700">
                <a:solidFill>
                  <a:srgbClr val="000000"/>
                </a:solidFill>
              </a:endParaRPr>
            </a:p>
            <a:p>
              <a:pPr algn="ctr"/>
              <a:endParaRPr lang="it-IT" sz="700">
                <a:solidFill>
                  <a:srgbClr val="000000"/>
                </a:solidFill>
              </a:endParaRPr>
            </a:p>
            <a:p>
              <a:pPr algn="ctr"/>
              <a:r>
                <a:rPr lang="it-IT" sz="700">
                  <a:solidFill>
                    <a:srgbClr val="000000"/>
                  </a:solidFill>
                </a:rPr>
                <a:t>zona di</a:t>
              </a:r>
            </a:p>
            <a:p>
              <a:pPr algn="ctr"/>
              <a:r>
                <a:rPr lang="it-IT" sz="700">
                  <a:solidFill>
                    <a:srgbClr val="000000"/>
                  </a:solidFill>
                </a:rPr>
                <a:t>riscaldamento</a:t>
              </a:r>
              <a:endParaRPr lang="it-IT"/>
            </a:p>
          </p:txBody>
        </p:sp>
        <p:sp>
          <p:nvSpPr>
            <p:cNvPr id="68" name="Line 177"/>
            <p:cNvSpPr>
              <a:spLocks noChangeShapeType="1"/>
            </p:cNvSpPr>
            <p:nvPr/>
          </p:nvSpPr>
          <p:spPr bwMode="auto">
            <a:xfrm>
              <a:off x="10314" y="4297"/>
              <a:ext cx="1080" cy="0"/>
            </a:xfrm>
            <a:prstGeom prst="line">
              <a:avLst/>
            </a:prstGeom>
            <a:noFill/>
            <a:ln w="9525">
              <a:solidFill>
                <a:srgbClr val="000000"/>
              </a:solidFill>
              <a:prstDash val="dash"/>
              <a:round/>
              <a:headEnd/>
              <a:tailEnd/>
            </a:ln>
          </p:spPr>
          <p:txBody>
            <a:bodyPr/>
            <a:lstStyle/>
            <a:p>
              <a:endParaRPr lang="it-IT"/>
            </a:p>
          </p:txBody>
        </p:sp>
      </p:grpSp>
      <p:sp>
        <p:nvSpPr>
          <p:cNvPr id="69" name="Text Box 178"/>
          <p:cNvSpPr txBox="1">
            <a:spLocks noChangeAspect="1" noChangeArrowheads="1"/>
          </p:cNvSpPr>
          <p:nvPr/>
        </p:nvSpPr>
        <p:spPr bwMode="auto">
          <a:xfrm>
            <a:off x="2466107" y="5025657"/>
            <a:ext cx="1645647" cy="347559"/>
          </a:xfrm>
          <a:prstGeom prst="rect">
            <a:avLst/>
          </a:prstGeom>
          <a:noFill/>
          <a:ln w="9525">
            <a:noFill/>
            <a:miter lim="800000"/>
            <a:headEnd/>
            <a:tailEnd/>
          </a:ln>
        </p:spPr>
        <p:txBody>
          <a:bodyPr lIns="0" tIns="0" rIns="0" bIns="0"/>
          <a:lstStyle/>
          <a:p>
            <a:pPr algn="ctr"/>
            <a:r>
              <a:rPr lang="it-IT" sz="1200" dirty="0">
                <a:solidFill>
                  <a:srgbClr val="000000"/>
                </a:solidFill>
              </a:rPr>
              <a:t>iniezione di aria </a:t>
            </a:r>
          </a:p>
          <a:p>
            <a:pPr algn="ctr"/>
            <a:r>
              <a:rPr lang="it-IT" sz="1200" dirty="0">
                <a:solidFill>
                  <a:srgbClr val="000000"/>
                </a:solidFill>
              </a:rPr>
              <a:t>di combustione</a:t>
            </a:r>
            <a:endParaRPr lang="it-IT" sz="1200" dirty="0"/>
          </a:p>
        </p:txBody>
      </p:sp>
      <p:sp>
        <p:nvSpPr>
          <p:cNvPr id="70" name="AutoShape 179"/>
          <p:cNvSpPr>
            <a:spLocks noChangeArrowheads="1"/>
          </p:cNvSpPr>
          <p:nvPr/>
        </p:nvSpPr>
        <p:spPr bwMode="auto">
          <a:xfrm>
            <a:off x="1210579" y="4359766"/>
            <a:ext cx="280759" cy="133004"/>
          </a:xfrm>
          <a:prstGeom prst="chevron">
            <a:avLst>
              <a:gd name="adj" fmla="val 48723"/>
            </a:avLst>
          </a:prstGeom>
          <a:solidFill>
            <a:srgbClr val="99CC00"/>
          </a:solidFill>
          <a:ln w="9525">
            <a:solidFill>
              <a:srgbClr val="339966"/>
            </a:solidFill>
            <a:miter lim="800000"/>
            <a:headEnd/>
            <a:tailEnd/>
          </a:ln>
        </p:spPr>
        <p:txBody>
          <a:bodyPr/>
          <a:lstStyle/>
          <a:p>
            <a:endParaRPr lang="it-IT"/>
          </a:p>
        </p:txBody>
      </p:sp>
      <p:sp>
        <p:nvSpPr>
          <p:cNvPr id="71" name="Text Box 180"/>
          <p:cNvSpPr txBox="1">
            <a:spLocks noChangeArrowheads="1"/>
          </p:cNvSpPr>
          <p:nvPr/>
        </p:nvSpPr>
        <p:spPr bwMode="auto">
          <a:xfrm>
            <a:off x="1544966" y="4378212"/>
            <a:ext cx="2654065" cy="133004"/>
          </a:xfrm>
          <a:prstGeom prst="rect">
            <a:avLst/>
          </a:prstGeom>
          <a:noFill/>
          <a:ln w="9525">
            <a:noFill/>
            <a:miter lim="800000"/>
            <a:headEnd/>
            <a:tailEnd/>
          </a:ln>
        </p:spPr>
        <p:txBody>
          <a:bodyPr lIns="0" tIns="0" rIns="0" bIns="0"/>
          <a:lstStyle/>
          <a:p>
            <a:endParaRPr lang="it-IT">
              <a:solidFill>
                <a:schemeClr val="bg1"/>
              </a:solidFill>
            </a:endParaRPr>
          </a:p>
        </p:txBody>
      </p:sp>
      <p:sp>
        <p:nvSpPr>
          <p:cNvPr id="72" name="Rectangle 181"/>
          <p:cNvSpPr>
            <a:spLocks noChangeArrowheads="1"/>
          </p:cNvSpPr>
          <p:nvPr/>
        </p:nvSpPr>
        <p:spPr bwMode="auto">
          <a:xfrm>
            <a:off x="6347310" y="3303498"/>
            <a:ext cx="1007367" cy="398042"/>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lIns="0" tIns="0" rIns="0" bIns="0"/>
          <a:lstStyle/>
          <a:p>
            <a:pPr algn="ctr"/>
            <a:r>
              <a:rPr lang="it-IT" sz="700" dirty="0">
                <a:solidFill>
                  <a:srgbClr val="000000"/>
                </a:solidFill>
              </a:rPr>
              <a:t>     zona delle </a:t>
            </a:r>
          </a:p>
          <a:p>
            <a:pPr algn="ctr"/>
            <a:r>
              <a:rPr lang="it-IT" sz="700" dirty="0">
                <a:solidFill>
                  <a:srgbClr val="000000"/>
                </a:solidFill>
              </a:rPr>
              <a:t>     ceneri</a:t>
            </a:r>
            <a:endParaRPr lang="it-IT" dirty="0"/>
          </a:p>
        </p:txBody>
      </p:sp>
      <p:sp>
        <p:nvSpPr>
          <p:cNvPr id="73" name="Rectangle 182"/>
          <p:cNvSpPr>
            <a:spLocks noChangeArrowheads="1"/>
          </p:cNvSpPr>
          <p:nvPr/>
        </p:nvSpPr>
        <p:spPr bwMode="auto">
          <a:xfrm>
            <a:off x="6347310" y="3701540"/>
            <a:ext cx="1007367" cy="798997"/>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lIns="0" tIns="0" rIns="0" bIns="0"/>
          <a:lstStyle/>
          <a:p>
            <a:pPr algn="ctr"/>
            <a:endParaRPr lang="it-IT" sz="700">
              <a:solidFill>
                <a:srgbClr val="000000"/>
              </a:solidFill>
            </a:endParaRPr>
          </a:p>
          <a:p>
            <a:pPr algn="ctr"/>
            <a:r>
              <a:rPr lang="it-IT" sz="700">
                <a:solidFill>
                  <a:srgbClr val="000000"/>
                </a:solidFill>
              </a:rPr>
              <a:t>zona di </a:t>
            </a:r>
          </a:p>
          <a:p>
            <a:pPr algn="ctr"/>
            <a:r>
              <a:rPr lang="it-IT" sz="700">
                <a:solidFill>
                  <a:srgbClr val="000000"/>
                </a:solidFill>
              </a:rPr>
              <a:t>combustione</a:t>
            </a:r>
            <a:endParaRPr lang="it-IT"/>
          </a:p>
        </p:txBody>
      </p:sp>
      <p:sp>
        <p:nvSpPr>
          <p:cNvPr id="74" name="Line 183"/>
          <p:cNvSpPr>
            <a:spLocks noChangeShapeType="1"/>
          </p:cNvSpPr>
          <p:nvPr/>
        </p:nvSpPr>
        <p:spPr bwMode="auto">
          <a:xfrm flipV="1">
            <a:off x="7112825" y="3037489"/>
            <a:ext cx="0" cy="266009"/>
          </a:xfrm>
          <a:prstGeom prst="line">
            <a:avLst/>
          </a:prstGeom>
          <a:noFill/>
          <a:ln w="9525">
            <a:solidFill>
              <a:srgbClr val="000000"/>
            </a:solidFill>
            <a:round/>
            <a:headEnd/>
            <a:tailEnd type="triangle" w="med" len="med"/>
          </a:ln>
        </p:spPr>
        <p:txBody>
          <a:bodyPr/>
          <a:lstStyle/>
          <a:p>
            <a:endParaRPr lang="it-IT"/>
          </a:p>
        </p:txBody>
      </p:sp>
      <p:sp>
        <p:nvSpPr>
          <p:cNvPr id="75" name="Line 184"/>
          <p:cNvSpPr>
            <a:spLocks noChangeShapeType="1"/>
          </p:cNvSpPr>
          <p:nvPr/>
        </p:nvSpPr>
        <p:spPr bwMode="auto">
          <a:xfrm flipV="1">
            <a:off x="6859406" y="3037489"/>
            <a:ext cx="0" cy="266009"/>
          </a:xfrm>
          <a:prstGeom prst="line">
            <a:avLst/>
          </a:prstGeom>
          <a:noFill/>
          <a:ln w="9525">
            <a:solidFill>
              <a:srgbClr val="000000"/>
            </a:solidFill>
            <a:round/>
            <a:headEnd/>
            <a:tailEnd type="triangle" w="med" len="med"/>
          </a:ln>
        </p:spPr>
        <p:txBody>
          <a:bodyPr/>
          <a:lstStyle/>
          <a:p>
            <a:endParaRPr lang="it-IT"/>
          </a:p>
        </p:txBody>
      </p:sp>
      <p:sp>
        <p:nvSpPr>
          <p:cNvPr id="76" name="Line 185"/>
          <p:cNvSpPr>
            <a:spLocks noChangeShapeType="1"/>
          </p:cNvSpPr>
          <p:nvPr/>
        </p:nvSpPr>
        <p:spPr bwMode="auto">
          <a:xfrm flipV="1">
            <a:off x="6596523" y="3037489"/>
            <a:ext cx="0" cy="266009"/>
          </a:xfrm>
          <a:prstGeom prst="line">
            <a:avLst/>
          </a:prstGeom>
          <a:noFill/>
          <a:ln w="9525">
            <a:solidFill>
              <a:srgbClr val="000000"/>
            </a:solidFill>
            <a:round/>
            <a:headEnd/>
            <a:tailEnd type="triangle" w="med" len="med"/>
          </a:ln>
        </p:spPr>
        <p:txBody>
          <a:bodyPr/>
          <a:lstStyle/>
          <a:p>
            <a:endParaRPr lang="it-IT"/>
          </a:p>
        </p:txBody>
      </p:sp>
      <p:sp>
        <p:nvSpPr>
          <p:cNvPr id="77" name="Oval 186"/>
          <p:cNvSpPr>
            <a:spLocks noChangeArrowheads="1"/>
          </p:cNvSpPr>
          <p:nvPr/>
        </p:nvSpPr>
        <p:spPr bwMode="auto">
          <a:xfrm>
            <a:off x="2900390" y="3815128"/>
            <a:ext cx="572033" cy="930059"/>
          </a:xfrm>
          <a:prstGeom prst="ellipse">
            <a:avLst/>
          </a:prstGeom>
          <a:noFill/>
          <a:ln w="9525">
            <a:solidFill>
              <a:srgbClr val="000000"/>
            </a:solidFill>
            <a:prstDash val="dash"/>
            <a:round/>
            <a:headEnd/>
            <a:tailEnd/>
          </a:ln>
        </p:spPr>
        <p:txBody>
          <a:bodyPr/>
          <a:lstStyle/>
          <a:p>
            <a:endParaRPr lang="it-IT"/>
          </a:p>
        </p:txBody>
      </p:sp>
      <p:sp>
        <p:nvSpPr>
          <p:cNvPr id="78" name="CasellaDiTesto 77"/>
          <p:cNvSpPr txBox="1"/>
          <p:nvPr/>
        </p:nvSpPr>
        <p:spPr>
          <a:xfrm>
            <a:off x="467545" y="1491749"/>
            <a:ext cx="4680519" cy="369332"/>
          </a:xfrm>
          <a:prstGeom prst="rect">
            <a:avLst/>
          </a:prstGeom>
          <a:noFill/>
        </p:spPr>
        <p:txBody>
          <a:bodyPr wrap="square" rtlCol="0">
            <a:spAutoFit/>
          </a:bodyPr>
          <a:lstStyle/>
          <a:p>
            <a:pPr algn="just"/>
            <a:r>
              <a:rPr lang="it-IT" b="1" u="sng" dirty="0" smtClean="0"/>
              <a:t>Combustione – Il processo</a:t>
            </a:r>
            <a:endParaRPr lang="it-IT" dirty="0" smtClean="0"/>
          </a:p>
        </p:txBody>
      </p:sp>
    </p:spTree>
    <p:extLst>
      <p:ext uri="{BB962C8B-B14F-4D97-AF65-F5344CB8AC3E}">
        <p14:creationId xmlns:p14="http://schemas.microsoft.com/office/powerpoint/2010/main" val="31143911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539555" y="1988842"/>
            <a:ext cx="4105275" cy="3152775"/>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4781550" y="3356998"/>
            <a:ext cx="4362450" cy="3000375"/>
          </a:xfrm>
          <a:prstGeom prst="rect">
            <a:avLst/>
          </a:prstGeom>
          <a:noFill/>
          <a:ln w="9525">
            <a:noFill/>
            <a:miter lim="800000"/>
            <a:headEnd/>
            <a:tailEnd/>
          </a:ln>
        </p:spPr>
      </p:pic>
      <p:pic>
        <p:nvPicPr>
          <p:cNvPr id="12292" name="Picture 4"/>
          <p:cNvPicPr>
            <a:picLocks noChangeAspect="1" noChangeArrowheads="1"/>
          </p:cNvPicPr>
          <p:nvPr/>
        </p:nvPicPr>
        <p:blipFill>
          <a:blip r:embed="rId4" cstate="print"/>
          <a:srcRect/>
          <a:stretch>
            <a:fillRect/>
          </a:stretch>
        </p:blipFill>
        <p:spPr bwMode="auto">
          <a:xfrm>
            <a:off x="1331640" y="260648"/>
            <a:ext cx="6968985" cy="12241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
          <p:cNvPicPr>
            <a:picLocks noChangeAspect="1" noChangeArrowheads="1"/>
          </p:cNvPicPr>
          <p:nvPr/>
        </p:nvPicPr>
        <p:blipFill>
          <a:blip r:embed="rId2" cstate="print"/>
          <a:srcRect/>
          <a:stretch>
            <a:fillRect/>
          </a:stretch>
        </p:blipFill>
        <p:spPr bwMode="auto">
          <a:xfrm>
            <a:off x="579438" y="1482551"/>
            <a:ext cx="8313737" cy="5114925"/>
          </a:xfrm>
          <a:prstGeom prst="rect">
            <a:avLst/>
          </a:prstGeom>
          <a:noFill/>
        </p:spPr>
      </p:pic>
      <p:sp>
        <p:nvSpPr>
          <p:cNvPr id="3" name="Oval 6"/>
          <p:cNvSpPr>
            <a:spLocks noChangeArrowheads="1"/>
          </p:cNvSpPr>
          <p:nvPr/>
        </p:nvSpPr>
        <p:spPr bwMode="auto">
          <a:xfrm>
            <a:off x="684213" y="4294013"/>
            <a:ext cx="3671887" cy="2519363"/>
          </a:xfrm>
          <a:prstGeom prst="ellipse">
            <a:avLst/>
          </a:prstGeom>
          <a:noFill/>
          <a:ln w="9525">
            <a:solidFill>
              <a:srgbClr val="FF0000"/>
            </a:solidFill>
            <a:round/>
            <a:headEnd/>
            <a:tailEnd/>
          </a:ln>
          <a:effectLst/>
        </p:spPr>
        <p:txBody>
          <a:bodyPr wrap="none" anchor="ctr"/>
          <a:lstStyle/>
          <a:p>
            <a:endParaRPr lang="it-IT"/>
          </a:p>
        </p:txBody>
      </p:sp>
      <p:sp>
        <p:nvSpPr>
          <p:cNvPr id="4" name="Oval 7"/>
          <p:cNvSpPr>
            <a:spLocks noChangeArrowheads="1"/>
          </p:cNvSpPr>
          <p:nvPr/>
        </p:nvSpPr>
        <p:spPr bwMode="auto">
          <a:xfrm>
            <a:off x="4354513" y="3573288"/>
            <a:ext cx="2305050" cy="2736850"/>
          </a:xfrm>
          <a:prstGeom prst="ellipse">
            <a:avLst/>
          </a:prstGeom>
          <a:noFill/>
          <a:ln w="9525">
            <a:solidFill>
              <a:srgbClr val="FF0000"/>
            </a:solidFill>
            <a:round/>
            <a:headEnd/>
            <a:tailEnd/>
          </a:ln>
          <a:effectLst/>
        </p:spPr>
        <p:txBody>
          <a:bodyPr wrap="none" anchor="ctr"/>
          <a:lstStyle/>
          <a:p>
            <a:endParaRPr lang="it-IT"/>
          </a:p>
        </p:txBody>
      </p:sp>
      <p:sp>
        <p:nvSpPr>
          <p:cNvPr id="5" name="Oval 8"/>
          <p:cNvSpPr>
            <a:spLocks noChangeArrowheads="1"/>
          </p:cNvSpPr>
          <p:nvPr/>
        </p:nvSpPr>
        <p:spPr bwMode="auto">
          <a:xfrm>
            <a:off x="6372225" y="1412701"/>
            <a:ext cx="2484438" cy="3960812"/>
          </a:xfrm>
          <a:prstGeom prst="ellipse">
            <a:avLst/>
          </a:prstGeom>
          <a:noFill/>
          <a:ln w="9525">
            <a:solidFill>
              <a:srgbClr val="FF0000"/>
            </a:solidFill>
            <a:round/>
            <a:headEnd/>
            <a:tailEnd/>
          </a:ln>
          <a:effectLst/>
        </p:spPr>
        <p:txBody>
          <a:bodyPr wrap="none" anchor="ctr"/>
          <a:lstStyle/>
          <a:p>
            <a:endParaRPr lang="it-IT"/>
          </a:p>
        </p:txBody>
      </p:sp>
      <p:sp>
        <p:nvSpPr>
          <p:cNvPr id="6" name="Text Box 9"/>
          <p:cNvSpPr txBox="1">
            <a:spLocks noChangeArrowheads="1"/>
          </p:cNvSpPr>
          <p:nvPr/>
        </p:nvSpPr>
        <p:spPr bwMode="auto">
          <a:xfrm>
            <a:off x="755650" y="3428826"/>
            <a:ext cx="1871663" cy="517525"/>
          </a:xfrm>
          <a:prstGeom prst="rect">
            <a:avLst/>
          </a:prstGeom>
          <a:noFill/>
          <a:ln w="9525">
            <a:noFill/>
            <a:miter lim="800000"/>
            <a:headEnd/>
            <a:tailEnd/>
          </a:ln>
          <a:effectLst/>
        </p:spPr>
        <p:txBody>
          <a:bodyPr>
            <a:spAutoFit/>
          </a:bodyPr>
          <a:lstStyle/>
          <a:p>
            <a:pPr algn="ctr">
              <a:spcBef>
                <a:spcPct val="50000"/>
              </a:spcBef>
            </a:pPr>
            <a:r>
              <a:rPr lang="it-IT" sz="1400" i="1">
                <a:solidFill>
                  <a:srgbClr val="FF0000"/>
                </a:solidFill>
              </a:rPr>
              <a:t>Stoccaggio e movimentazione</a:t>
            </a:r>
          </a:p>
        </p:txBody>
      </p:sp>
      <p:sp>
        <p:nvSpPr>
          <p:cNvPr id="7" name="Text Box 10"/>
          <p:cNvSpPr txBox="1">
            <a:spLocks noChangeArrowheads="1"/>
          </p:cNvSpPr>
          <p:nvPr/>
        </p:nvSpPr>
        <p:spPr bwMode="auto">
          <a:xfrm>
            <a:off x="3779838" y="2781126"/>
            <a:ext cx="1871662" cy="304800"/>
          </a:xfrm>
          <a:prstGeom prst="rect">
            <a:avLst/>
          </a:prstGeom>
          <a:noFill/>
          <a:ln w="9525">
            <a:noFill/>
            <a:miter lim="800000"/>
            <a:headEnd/>
            <a:tailEnd/>
          </a:ln>
          <a:effectLst/>
        </p:spPr>
        <p:txBody>
          <a:bodyPr>
            <a:spAutoFit/>
          </a:bodyPr>
          <a:lstStyle/>
          <a:p>
            <a:pPr algn="ctr">
              <a:spcBef>
                <a:spcPct val="50000"/>
              </a:spcBef>
            </a:pPr>
            <a:r>
              <a:rPr lang="it-IT" sz="1400" i="1">
                <a:solidFill>
                  <a:srgbClr val="FF0000"/>
                </a:solidFill>
              </a:rPr>
              <a:t>Combustione</a:t>
            </a:r>
          </a:p>
        </p:txBody>
      </p:sp>
      <p:sp>
        <p:nvSpPr>
          <p:cNvPr id="8" name="Text Box 11"/>
          <p:cNvSpPr txBox="1">
            <a:spLocks noChangeArrowheads="1"/>
          </p:cNvSpPr>
          <p:nvPr/>
        </p:nvSpPr>
        <p:spPr bwMode="auto">
          <a:xfrm>
            <a:off x="3995738" y="1975371"/>
            <a:ext cx="1871662" cy="517525"/>
          </a:xfrm>
          <a:prstGeom prst="rect">
            <a:avLst/>
          </a:prstGeom>
          <a:noFill/>
          <a:ln w="9525">
            <a:noFill/>
            <a:miter lim="800000"/>
            <a:headEnd/>
            <a:tailEnd/>
          </a:ln>
          <a:effectLst/>
        </p:spPr>
        <p:txBody>
          <a:bodyPr>
            <a:spAutoFit/>
          </a:bodyPr>
          <a:lstStyle/>
          <a:p>
            <a:pPr algn="r">
              <a:spcBef>
                <a:spcPct val="50000"/>
              </a:spcBef>
            </a:pPr>
            <a:r>
              <a:rPr lang="it-IT" sz="1400" i="1" dirty="0">
                <a:solidFill>
                  <a:srgbClr val="FF0000"/>
                </a:solidFill>
              </a:rPr>
              <a:t>Sistema di estrazione dei fumi</a:t>
            </a:r>
          </a:p>
        </p:txBody>
      </p:sp>
      <p:sp>
        <p:nvSpPr>
          <p:cNvPr id="9" name="AutoShape 12"/>
          <p:cNvSpPr>
            <a:spLocks noChangeArrowheads="1"/>
          </p:cNvSpPr>
          <p:nvPr/>
        </p:nvSpPr>
        <p:spPr bwMode="auto">
          <a:xfrm rot="1593903">
            <a:off x="2700338" y="3212926"/>
            <a:ext cx="1800225" cy="431800"/>
          </a:xfrm>
          <a:prstGeom prst="leftArrow">
            <a:avLst>
              <a:gd name="adj1" fmla="val 50000"/>
              <a:gd name="adj2" fmla="val 104228"/>
            </a:avLst>
          </a:prstGeom>
          <a:gradFill rotWithShape="1">
            <a:gsLst>
              <a:gs pos="0">
                <a:srgbClr val="0000FF"/>
              </a:gs>
              <a:gs pos="100000">
                <a:srgbClr val="0000FF">
                  <a:gamma/>
                  <a:tint val="43922"/>
                  <a:invGamma/>
                </a:srgbClr>
              </a:gs>
            </a:gsLst>
            <a:lin ang="5400000" scaled="1"/>
          </a:gradFill>
          <a:ln w="9525">
            <a:solidFill>
              <a:schemeClr val="tx1"/>
            </a:solidFill>
            <a:miter lim="800000"/>
            <a:headEnd/>
            <a:tailEnd/>
          </a:ln>
          <a:effectLst/>
        </p:spPr>
        <p:txBody>
          <a:bodyPr wrap="none" anchor="ctr"/>
          <a:lstStyle/>
          <a:p>
            <a:endParaRPr lang="it-IT"/>
          </a:p>
        </p:txBody>
      </p:sp>
      <p:sp>
        <p:nvSpPr>
          <p:cNvPr id="10" name="Text Box 13"/>
          <p:cNvSpPr txBox="1">
            <a:spLocks noChangeArrowheads="1"/>
          </p:cNvSpPr>
          <p:nvPr/>
        </p:nvSpPr>
        <p:spPr bwMode="auto">
          <a:xfrm>
            <a:off x="1619250" y="2522363"/>
            <a:ext cx="2016125" cy="517525"/>
          </a:xfrm>
          <a:prstGeom prst="rect">
            <a:avLst/>
          </a:prstGeom>
          <a:noFill/>
          <a:ln w="9525">
            <a:noFill/>
            <a:miter lim="800000"/>
            <a:headEnd/>
            <a:tailEnd/>
          </a:ln>
          <a:effectLst/>
        </p:spPr>
        <p:txBody>
          <a:bodyPr>
            <a:spAutoFit/>
          </a:bodyPr>
          <a:lstStyle/>
          <a:p>
            <a:pPr algn="ctr">
              <a:spcBef>
                <a:spcPct val="50000"/>
              </a:spcBef>
            </a:pPr>
            <a:r>
              <a:rPr lang="it-IT" sz="1400" dirty="0">
                <a:solidFill>
                  <a:srgbClr val="3333FF"/>
                </a:solidFill>
              </a:rPr>
              <a:t>Acqua calda e vapore alle utenze</a:t>
            </a:r>
          </a:p>
        </p:txBody>
      </p:sp>
      <p:cxnSp>
        <p:nvCxnSpPr>
          <p:cNvPr id="11" name="AutoShape 15"/>
          <p:cNvCxnSpPr>
            <a:cxnSpLocks noChangeShapeType="1"/>
            <a:stCxn id="3" idx="0"/>
            <a:endCxn id="6" idx="2"/>
          </p:cNvCxnSpPr>
          <p:nvPr/>
        </p:nvCxnSpPr>
        <p:spPr bwMode="auto">
          <a:xfrm rot="5400000" flipH="1">
            <a:off x="1932782" y="3705844"/>
            <a:ext cx="347662" cy="828675"/>
          </a:xfrm>
          <a:prstGeom prst="curvedConnector3">
            <a:avLst>
              <a:gd name="adj1" fmla="val 49773"/>
            </a:avLst>
          </a:prstGeom>
          <a:noFill/>
          <a:ln w="9525">
            <a:solidFill>
              <a:srgbClr val="FF0000"/>
            </a:solidFill>
            <a:round/>
            <a:headEnd/>
            <a:tailEnd type="triangle" w="med" len="med"/>
          </a:ln>
          <a:effectLst/>
        </p:spPr>
      </p:cxnSp>
      <p:cxnSp>
        <p:nvCxnSpPr>
          <p:cNvPr id="12" name="AutoShape 16"/>
          <p:cNvCxnSpPr>
            <a:cxnSpLocks noChangeShapeType="1"/>
            <a:stCxn id="4" idx="0"/>
            <a:endCxn id="7" idx="2"/>
          </p:cNvCxnSpPr>
          <p:nvPr/>
        </p:nvCxnSpPr>
        <p:spPr bwMode="auto">
          <a:xfrm rot="5400000" flipH="1">
            <a:off x="4868070" y="2934319"/>
            <a:ext cx="487362" cy="790575"/>
          </a:xfrm>
          <a:prstGeom prst="curvedConnector3">
            <a:avLst>
              <a:gd name="adj1" fmla="val 49838"/>
            </a:avLst>
          </a:prstGeom>
          <a:noFill/>
          <a:ln w="9525">
            <a:solidFill>
              <a:srgbClr val="FF0000"/>
            </a:solidFill>
            <a:round/>
            <a:headEnd/>
            <a:tailEnd type="triangle" w="med" len="med"/>
          </a:ln>
          <a:effectLst/>
        </p:spPr>
      </p:cxnSp>
      <p:cxnSp>
        <p:nvCxnSpPr>
          <p:cNvPr id="13" name="AutoShape 18"/>
          <p:cNvCxnSpPr>
            <a:cxnSpLocks noChangeShapeType="1"/>
            <a:stCxn id="5" idx="1"/>
            <a:endCxn id="8" idx="3"/>
          </p:cNvCxnSpPr>
          <p:nvPr/>
        </p:nvCxnSpPr>
        <p:spPr bwMode="auto">
          <a:xfrm rot="16200000" flipH="1" flipV="1">
            <a:off x="6181039" y="1679109"/>
            <a:ext cx="241386" cy="868663"/>
          </a:xfrm>
          <a:prstGeom prst="curvedConnector4">
            <a:avLst>
              <a:gd name="adj1" fmla="val -94703"/>
              <a:gd name="adj2" fmla="val 70942"/>
            </a:avLst>
          </a:prstGeom>
          <a:noFill/>
          <a:ln w="9525">
            <a:solidFill>
              <a:srgbClr val="FF0000"/>
            </a:solidFill>
            <a:round/>
            <a:headEnd/>
            <a:tailEnd type="triangle" w="med" len="med"/>
          </a:ln>
          <a:effectLst/>
        </p:spPr>
      </p:cxnSp>
      <p:sp>
        <p:nvSpPr>
          <p:cNvPr id="14" name="CasellaDiTesto 13"/>
          <p:cNvSpPr txBox="1"/>
          <p:nvPr/>
        </p:nvSpPr>
        <p:spPr>
          <a:xfrm>
            <a:off x="467545" y="1491749"/>
            <a:ext cx="4680519" cy="369332"/>
          </a:xfrm>
          <a:prstGeom prst="rect">
            <a:avLst/>
          </a:prstGeom>
          <a:noFill/>
        </p:spPr>
        <p:txBody>
          <a:bodyPr wrap="square" rtlCol="0">
            <a:spAutoFit/>
          </a:bodyPr>
          <a:lstStyle/>
          <a:p>
            <a:pPr algn="just"/>
            <a:r>
              <a:rPr lang="it-IT" b="1" u="sng" dirty="0" smtClean="0"/>
              <a:t>Combustione</a:t>
            </a:r>
            <a:endParaRPr lang="it-IT" dirty="0" smtClean="0"/>
          </a:p>
        </p:txBody>
      </p:sp>
      <p:sp>
        <p:nvSpPr>
          <p:cNvPr id="15" name="CasellaDiTesto 14"/>
          <p:cNvSpPr txBox="1"/>
          <p:nvPr/>
        </p:nvSpPr>
        <p:spPr>
          <a:xfrm>
            <a:off x="539552" y="1988840"/>
            <a:ext cx="2880320" cy="369332"/>
          </a:xfrm>
          <a:prstGeom prst="rect">
            <a:avLst/>
          </a:prstGeom>
          <a:noFill/>
        </p:spPr>
        <p:txBody>
          <a:bodyPr wrap="square" rtlCol="0">
            <a:spAutoFit/>
          </a:bodyPr>
          <a:lstStyle/>
          <a:p>
            <a:r>
              <a:rPr lang="it-IT" b="1" dirty="0" smtClean="0"/>
              <a:t>Sezioni di un impianto</a:t>
            </a:r>
            <a:endParaRPr lang="it-IT" b="1" dirty="0"/>
          </a:p>
        </p:txBody>
      </p:sp>
      <p:sp>
        <p:nvSpPr>
          <p:cNvPr id="16" name="Segnaposto numero diapositiva 18"/>
          <p:cNvSpPr>
            <a:spLocks noGrp="1"/>
          </p:cNvSpPr>
          <p:nvPr>
            <p:ph type="sldNum" sz="quarter" idx="12"/>
          </p:nvPr>
        </p:nvSpPr>
        <p:spPr>
          <a:xfrm>
            <a:off x="6553200" y="6356350"/>
            <a:ext cx="2133600" cy="365125"/>
          </a:xfrm>
        </p:spPr>
        <p:txBody>
          <a:bodyPr/>
          <a:lstStyle/>
          <a:p>
            <a:fld id="{1E581CF8-6FEE-4F76-938E-512B5FCA7048}" type="slidenum">
              <a:rPr lang="it-IT" smtClean="0"/>
              <a:pPr/>
              <a:t>57</a:t>
            </a:fld>
            <a:endParaRPr lang="it-IT"/>
          </a:p>
        </p:txBody>
      </p:sp>
    </p:spTree>
    <p:extLst>
      <p:ext uri="{BB962C8B-B14F-4D97-AF65-F5344CB8AC3E}">
        <p14:creationId xmlns:p14="http://schemas.microsoft.com/office/powerpoint/2010/main" val="415545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324780" y="902022"/>
            <a:ext cx="8351676" cy="49032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216024" y="782469"/>
            <a:ext cx="8676456" cy="55988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422476" y="945461"/>
            <a:ext cx="8397996" cy="49318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07507" y="885068"/>
            <a:ext cx="8964488" cy="5928308"/>
          </a:xfrm>
          <a:prstGeom prst="rect">
            <a:avLst/>
          </a:prstGeom>
          <a:noFill/>
          <a:ln w="9525">
            <a:noFill/>
            <a:miter lim="800000"/>
            <a:headEnd/>
            <a:tailEnd/>
          </a:ln>
        </p:spPr>
      </p:pic>
      <p:sp>
        <p:nvSpPr>
          <p:cNvPr id="3" name="CasellaDiTesto 2"/>
          <p:cNvSpPr txBox="1"/>
          <p:nvPr/>
        </p:nvSpPr>
        <p:spPr>
          <a:xfrm>
            <a:off x="1259632" y="188646"/>
            <a:ext cx="6480720" cy="461665"/>
          </a:xfrm>
          <a:prstGeom prst="rect">
            <a:avLst/>
          </a:prstGeom>
          <a:noFill/>
        </p:spPr>
        <p:txBody>
          <a:bodyPr wrap="square" rtlCol="0">
            <a:spAutoFit/>
          </a:bodyPr>
          <a:lstStyle/>
          <a:p>
            <a:pPr algn="ctr"/>
            <a:r>
              <a:rPr lang="it-IT" sz="2400" b="1" dirty="0" smtClean="0">
                <a:solidFill>
                  <a:srgbClr val="FF0000"/>
                </a:solidFill>
              </a:rPr>
              <a:t>Esempio di gruppo ORC – modello HRS </a:t>
            </a:r>
            <a:r>
              <a:rPr lang="it-IT" sz="2400" b="1" dirty="0" err="1" smtClean="0">
                <a:solidFill>
                  <a:srgbClr val="FF0000"/>
                </a:solidFill>
              </a:rPr>
              <a:t>Turboden</a:t>
            </a:r>
            <a:endParaRPr lang="it-IT" sz="2400" b="1" dirty="0">
              <a:solidFill>
                <a:srgbClr val="FF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360040" y="632378"/>
            <a:ext cx="8532440" cy="5388910"/>
          </a:xfrm>
          <a:prstGeom prst="rect">
            <a:avLst/>
          </a:prstGeom>
          <a:noFill/>
          <a:ln w="9525">
            <a:noFill/>
            <a:miter lim="800000"/>
            <a:headEnd/>
            <a:tailEnd/>
          </a:ln>
        </p:spPr>
      </p:pic>
      <p:sp>
        <p:nvSpPr>
          <p:cNvPr id="3" name="Rettangolo 2"/>
          <p:cNvSpPr/>
          <p:nvPr/>
        </p:nvSpPr>
        <p:spPr>
          <a:xfrm>
            <a:off x="4499992" y="1268760"/>
            <a:ext cx="2520280" cy="3240360"/>
          </a:xfrm>
          <a:prstGeom prst="rect">
            <a:avLst/>
          </a:prstGeom>
          <a:noFill/>
          <a:ln w="508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07922" y="516194"/>
            <a:ext cx="7978877" cy="901444"/>
          </a:xfrm>
        </p:spPr>
        <p:txBody>
          <a:bodyPr/>
          <a:lstStyle/>
          <a:p>
            <a:r>
              <a:rPr lang="en-US" dirty="0" err="1" smtClean="0">
                <a:solidFill>
                  <a:schemeClr val="tx1"/>
                </a:solidFill>
              </a:rPr>
              <a:t>Gruppi</a:t>
            </a:r>
            <a:r>
              <a:rPr lang="en-US" dirty="0" smtClean="0">
                <a:solidFill>
                  <a:schemeClr val="tx1"/>
                </a:solidFill>
              </a:rPr>
              <a:t> a </a:t>
            </a:r>
            <a:r>
              <a:rPr lang="en-US" dirty="0" err="1" smtClean="0">
                <a:solidFill>
                  <a:schemeClr val="tx1"/>
                </a:solidFill>
              </a:rPr>
              <a:t>ciclo</a:t>
            </a:r>
            <a:r>
              <a:rPr lang="en-US" dirty="0" smtClean="0">
                <a:solidFill>
                  <a:schemeClr val="tx1"/>
                </a:solidFill>
              </a:rPr>
              <a:t> </a:t>
            </a:r>
            <a:r>
              <a:rPr lang="en-US" dirty="0" err="1" smtClean="0">
                <a:solidFill>
                  <a:schemeClr val="tx1"/>
                </a:solidFill>
              </a:rPr>
              <a:t>Rankine</a:t>
            </a:r>
            <a:r>
              <a:rPr lang="en-US" dirty="0" smtClean="0">
                <a:solidFill>
                  <a:schemeClr val="tx1"/>
                </a:solidFill>
              </a:rPr>
              <a:t> - ORC</a:t>
            </a:r>
            <a:endParaRPr lang="it-IT" dirty="0"/>
          </a:p>
        </p:txBody>
      </p:sp>
      <p:sp>
        <p:nvSpPr>
          <p:cNvPr id="5" name="Segnaposto numero diapositiva 4"/>
          <p:cNvSpPr>
            <a:spLocks noGrp="1"/>
          </p:cNvSpPr>
          <p:nvPr>
            <p:ph type="sldNum" sz="quarter" idx="11"/>
          </p:nvPr>
        </p:nvSpPr>
        <p:spPr/>
        <p:txBody>
          <a:bodyPr/>
          <a:lstStyle/>
          <a:p>
            <a:pPr>
              <a:defRPr/>
            </a:pPr>
            <a:fld id="{10D00E7F-F026-48F9-A14B-A89E1729E1E6}" type="slidenum">
              <a:rPr lang="it-IT" smtClean="0"/>
              <a:pPr>
                <a:defRPr/>
              </a:pPr>
              <a:t>62</a:t>
            </a:fld>
            <a:endParaRPr lang="it-IT"/>
          </a:p>
        </p:txBody>
      </p:sp>
      <p:pic>
        <p:nvPicPr>
          <p:cNvPr id="6" name="Picture 6" descr="Rankine Cycle System-Model"/>
          <p:cNvPicPr>
            <a:picLocks noChangeAspect="1" noChangeArrowheads="1"/>
          </p:cNvPicPr>
          <p:nvPr/>
        </p:nvPicPr>
        <p:blipFill>
          <a:blip r:embed="rId2" cstate="print"/>
          <a:srcRect/>
          <a:stretch>
            <a:fillRect/>
          </a:stretch>
        </p:blipFill>
        <p:spPr bwMode="auto">
          <a:xfrm>
            <a:off x="395288" y="1663591"/>
            <a:ext cx="8064500" cy="5121275"/>
          </a:xfrm>
          <a:prstGeom prst="rect">
            <a:avLst/>
          </a:prstGeom>
          <a:noFill/>
        </p:spPr>
      </p:pic>
      <p:cxnSp>
        <p:nvCxnSpPr>
          <p:cNvPr id="7" name="Connettore 1 6"/>
          <p:cNvCxnSpPr/>
          <p:nvPr/>
        </p:nvCxnSpPr>
        <p:spPr bwMode="auto">
          <a:xfrm flipH="1">
            <a:off x="1194617" y="3200401"/>
            <a:ext cx="1740310" cy="1135626"/>
          </a:xfrm>
          <a:prstGeom prst="line">
            <a:avLst/>
          </a:prstGeom>
          <a:solidFill>
            <a:schemeClr val="accent1"/>
          </a:solidFill>
          <a:ln w="25400" cap="flat" cmpd="sng" algn="ctr">
            <a:solidFill>
              <a:srgbClr val="FF0000"/>
            </a:solidFill>
            <a:prstDash val="solid"/>
            <a:round/>
            <a:headEnd type="none" w="med" len="med"/>
            <a:tailEnd type="arrow" w="med" len="med"/>
          </a:ln>
          <a:effectLst/>
        </p:spPr>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0"/>
          <p:cNvPicPr>
            <a:picLocks noChangeAspect="1" noChangeArrowheads="1"/>
          </p:cNvPicPr>
          <p:nvPr/>
        </p:nvPicPr>
        <p:blipFill>
          <a:blip r:embed="rId2" cstate="print"/>
          <a:srcRect/>
          <a:stretch>
            <a:fillRect/>
          </a:stretch>
        </p:blipFill>
        <p:spPr bwMode="auto">
          <a:xfrm>
            <a:off x="3" y="1799680"/>
            <a:ext cx="6126163" cy="4494212"/>
          </a:xfrm>
          <a:prstGeom prst="rect">
            <a:avLst/>
          </a:prstGeom>
          <a:noFill/>
          <a:ln w="9525">
            <a:noFill/>
            <a:miter lim="800000"/>
            <a:headEnd/>
            <a:tailEnd/>
          </a:ln>
          <a:effectLst/>
        </p:spPr>
      </p:pic>
      <p:sp>
        <p:nvSpPr>
          <p:cNvPr id="3" name="Text Box 61"/>
          <p:cNvSpPr txBox="1">
            <a:spLocks noChangeArrowheads="1"/>
          </p:cNvSpPr>
          <p:nvPr/>
        </p:nvSpPr>
        <p:spPr bwMode="auto">
          <a:xfrm>
            <a:off x="6273802" y="1556792"/>
            <a:ext cx="2870200" cy="4093428"/>
          </a:xfrm>
          <a:prstGeom prst="rect">
            <a:avLst/>
          </a:prstGeom>
          <a:noFill/>
          <a:ln w="9525">
            <a:noFill/>
            <a:miter lim="800000"/>
            <a:headEnd/>
            <a:tailEnd/>
          </a:ln>
          <a:effectLst/>
        </p:spPr>
        <p:txBody>
          <a:bodyPr>
            <a:spAutoFit/>
          </a:bodyPr>
          <a:lstStyle/>
          <a:p>
            <a:pPr>
              <a:buFontTx/>
              <a:buChar char="•"/>
            </a:pPr>
            <a:r>
              <a:rPr lang="it-IT" sz="2000" dirty="0">
                <a:effectLst>
                  <a:outerShdw blurRad="38100" dist="38100" dir="2700000" algn="tl">
                    <a:srgbClr val="C0C0C0"/>
                  </a:outerShdw>
                </a:effectLst>
              </a:rPr>
              <a:t>Usando fluidi “secchi” si hanno ottime condizioni di lavoro per la turbina </a:t>
            </a:r>
          </a:p>
          <a:p>
            <a:pPr>
              <a:buFontTx/>
              <a:buChar char="•"/>
            </a:pPr>
            <a:r>
              <a:rPr lang="it-IT" sz="2000" dirty="0">
                <a:effectLst>
                  <a:outerShdw blurRad="38100" dist="38100" dir="2700000" algn="tl">
                    <a:srgbClr val="C0C0C0"/>
                  </a:outerShdw>
                </a:effectLst>
              </a:rPr>
              <a:t>si può realizzare la rigenerazione interna.</a:t>
            </a:r>
          </a:p>
          <a:p>
            <a:pPr>
              <a:buFontTx/>
              <a:buChar char="•"/>
            </a:pPr>
            <a:r>
              <a:rPr lang="it-IT" sz="2000" dirty="0" err="1">
                <a:effectLst>
                  <a:outerShdw blurRad="38100" dist="38100" dir="2700000" algn="tl">
                    <a:srgbClr val="C0C0C0"/>
                  </a:outerShdw>
                </a:effectLst>
              </a:rPr>
              <a:t>Ozone</a:t>
            </a:r>
            <a:r>
              <a:rPr lang="it-IT" sz="2000" dirty="0">
                <a:effectLst>
                  <a:outerShdw blurRad="38100" dist="38100" dir="2700000" algn="tl">
                    <a:srgbClr val="C0C0C0"/>
                  </a:outerShdw>
                </a:effectLst>
              </a:rPr>
              <a:t> </a:t>
            </a:r>
            <a:r>
              <a:rPr lang="it-IT" sz="2000" dirty="0" err="1">
                <a:effectLst>
                  <a:outerShdw blurRad="38100" dist="38100" dir="2700000" algn="tl">
                    <a:srgbClr val="C0C0C0"/>
                  </a:outerShdw>
                </a:effectLst>
              </a:rPr>
              <a:t>Depletion</a:t>
            </a:r>
            <a:r>
              <a:rPr lang="it-IT" sz="2000" dirty="0">
                <a:effectLst>
                  <a:outerShdw blurRad="38100" dist="38100" dir="2700000" algn="tl">
                    <a:srgbClr val="C0C0C0"/>
                  </a:outerShdw>
                </a:effectLst>
              </a:rPr>
              <a:t> </a:t>
            </a:r>
            <a:r>
              <a:rPr lang="it-IT" sz="2000" dirty="0" err="1">
                <a:effectLst>
                  <a:outerShdw blurRad="38100" dist="38100" dir="2700000" algn="tl">
                    <a:srgbClr val="C0C0C0"/>
                  </a:outerShdw>
                </a:effectLst>
              </a:rPr>
              <a:t>Potential</a:t>
            </a:r>
            <a:r>
              <a:rPr lang="it-IT" sz="2000" dirty="0">
                <a:effectLst>
                  <a:outerShdw blurRad="38100" dist="38100" dir="2700000" algn="tl">
                    <a:srgbClr val="C0C0C0"/>
                  </a:outerShdw>
                </a:effectLst>
              </a:rPr>
              <a:t> (ODP) nullo,</a:t>
            </a:r>
          </a:p>
          <a:p>
            <a:pPr>
              <a:buFontTx/>
              <a:buChar char="•"/>
            </a:pPr>
            <a:r>
              <a:rPr lang="it-IT" sz="2000" dirty="0">
                <a:effectLst>
                  <a:outerShdw blurRad="38100" dist="38100" dir="2700000" algn="tl">
                    <a:srgbClr val="C0C0C0"/>
                  </a:outerShdw>
                </a:effectLst>
              </a:rPr>
              <a:t>T di flash </a:t>
            </a:r>
            <a:r>
              <a:rPr lang="it-IT" sz="2000" dirty="0" err="1">
                <a:effectLst>
                  <a:outerShdw blurRad="38100" dist="38100" dir="2700000" algn="tl">
                    <a:srgbClr val="C0C0C0"/>
                  </a:outerShdw>
                </a:effectLst>
              </a:rPr>
              <a:t>point</a:t>
            </a:r>
            <a:r>
              <a:rPr lang="it-IT" sz="2000" dirty="0">
                <a:effectLst>
                  <a:outerShdw blurRad="38100" dist="38100" dir="2700000" algn="tl">
                    <a:srgbClr val="C0C0C0"/>
                  </a:outerShdw>
                </a:effectLst>
              </a:rPr>
              <a:t> relativamente alta</a:t>
            </a:r>
          </a:p>
          <a:p>
            <a:pPr>
              <a:buFontTx/>
              <a:buChar char="•"/>
            </a:pPr>
            <a:r>
              <a:rPr lang="it-IT" sz="2000" dirty="0">
                <a:effectLst>
                  <a:outerShdw blurRad="38100" dist="38100" dir="2700000" algn="tl">
                    <a:srgbClr val="C0C0C0"/>
                  </a:outerShdw>
                </a:effectLst>
              </a:rPr>
              <a:t>T critica di 250-300 °C non troppo bassa,</a:t>
            </a:r>
          </a:p>
          <a:p>
            <a:pPr>
              <a:buFontTx/>
              <a:buChar char="•"/>
            </a:pPr>
            <a:r>
              <a:rPr lang="it-IT" sz="2000" dirty="0">
                <a:effectLst>
                  <a:outerShdw blurRad="38100" dist="38100" dir="2700000" algn="tl">
                    <a:srgbClr val="C0C0C0"/>
                  </a:outerShdw>
                </a:effectLst>
              </a:rPr>
              <a:t>pressioni operative del ciclo non troppo elevate.</a:t>
            </a:r>
          </a:p>
        </p:txBody>
      </p:sp>
      <p:grpSp>
        <p:nvGrpSpPr>
          <p:cNvPr id="4" name="Group 63"/>
          <p:cNvGrpSpPr>
            <a:grpSpLocks/>
          </p:cNvGrpSpPr>
          <p:nvPr/>
        </p:nvGrpSpPr>
        <p:grpSpPr bwMode="auto">
          <a:xfrm>
            <a:off x="757241" y="2079086"/>
            <a:ext cx="2390775" cy="1633537"/>
            <a:chOff x="279" y="3049"/>
            <a:chExt cx="1506" cy="1029"/>
          </a:xfrm>
        </p:grpSpPr>
        <p:sp>
          <p:nvSpPr>
            <p:cNvPr id="5" name="Rectangle 64"/>
            <p:cNvSpPr>
              <a:spLocks noChangeArrowheads="1"/>
            </p:cNvSpPr>
            <p:nvPr/>
          </p:nvSpPr>
          <p:spPr bwMode="auto">
            <a:xfrm>
              <a:off x="907" y="3430"/>
              <a:ext cx="567" cy="136"/>
            </a:xfrm>
            <a:prstGeom prst="rect">
              <a:avLst/>
            </a:prstGeom>
            <a:noFill/>
            <a:ln w="9525">
              <a:noFill/>
              <a:miter lim="800000"/>
              <a:headEnd/>
              <a:tailEnd/>
            </a:ln>
          </p:spPr>
          <p:txBody>
            <a:bodyPr lIns="0" tIns="0" rIns="0" bIns="0">
              <a:spAutoFit/>
            </a:bodyPr>
            <a:lstStyle/>
            <a:p>
              <a:pPr algn="ctr"/>
              <a:r>
                <a:rPr kumimoji="1" lang="it-IT" sz="1400" b="1">
                  <a:solidFill>
                    <a:srgbClr val="000000"/>
                  </a:solidFill>
                  <a:effectLst/>
                </a:rPr>
                <a:t>Forno</a:t>
              </a:r>
              <a:endParaRPr kumimoji="1" lang="it-IT" sz="2400">
                <a:effectLst/>
                <a:latin typeface="Times New Roman" pitchFamily="18" charset="0"/>
              </a:endParaRPr>
            </a:p>
          </p:txBody>
        </p:sp>
        <p:sp>
          <p:nvSpPr>
            <p:cNvPr id="6" name="Freeform 65"/>
            <p:cNvSpPr>
              <a:spLocks/>
            </p:cNvSpPr>
            <p:nvPr/>
          </p:nvSpPr>
          <p:spPr bwMode="auto">
            <a:xfrm>
              <a:off x="283" y="3053"/>
              <a:ext cx="1498" cy="1021"/>
            </a:xfrm>
            <a:custGeom>
              <a:avLst/>
              <a:gdLst/>
              <a:ahLst/>
              <a:cxnLst>
                <a:cxn ang="0">
                  <a:pos x="0" y="0"/>
                </a:cxn>
                <a:cxn ang="0">
                  <a:pos x="0" y="1021"/>
                </a:cxn>
                <a:cxn ang="0">
                  <a:pos x="1498" y="1021"/>
                </a:cxn>
                <a:cxn ang="0">
                  <a:pos x="1498" y="0"/>
                </a:cxn>
                <a:cxn ang="0">
                  <a:pos x="0" y="0"/>
                </a:cxn>
                <a:cxn ang="0">
                  <a:pos x="0" y="0"/>
                </a:cxn>
              </a:cxnLst>
              <a:rect l="0" t="0" r="r" b="b"/>
              <a:pathLst>
                <a:path w="1498" h="1021">
                  <a:moveTo>
                    <a:pt x="0" y="0"/>
                  </a:moveTo>
                  <a:lnTo>
                    <a:pt x="0" y="1021"/>
                  </a:lnTo>
                  <a:lnTo>
                    <a:pt x="1498" y="1021"/>
                  </a:lnTo>
                  <a:lnTo>
                    <a:pt x="1498" y="0"/>
                  </a:lnTo>
                  <a:lnTo>
                    <a:pt x="0" y="0"/>
                  </a:lnTo>
                  <a:lnTo>
                    <a:pt x="0" y="0"/>
                  </a:lnTo>
                  <a:close/>
                </a:path>
              </a:pathLst>
            </a:custGeom>
            <a:solidFill>
              <a:srgbClr val="FFCC99"/>
            </a:solidFill>
            <a:ln w="9525">
              <a:noFill/>
              <a:round/>
              <a:headEnd/>
              <a:tailEnd/>
            </a:ln>
          </p:spPr>
          <p:txBody>
            <a:bodyPr/>
            <a:lstStyle/>
            <a:p>
              <a:endParaRPr lang="it-IT"/>
            </a:p>
          </p:txBody>
        </p:sp>
        <p:sp>
          <p:nvSpPr>
            <p:cNvPr id="7" name="Freeform 66"/>
            <p:cNvSpPr>
              <a:spLocks noEditPoints="1"/>
            </p:cNvSpPr>
            <p:nvPr/>
          </p:nvSpPr>
          <p:spPr bwMode="auto">
            <a:xfrm>
              <a:off x="279" y="3049"/>
              <a:ext cx="1506" cy="1029"/>
            </a:xfrm>
            <a:custGeom>
              <a:avLst/>
              <a:gdLst/>
              <a:ahLst/>
              <a:cxnLst>
                <a:cxn ang="0">
                  <a:pos x="1406" y="8"/>
                </a:cxn>
                <a:cxn ang="0">
                  <a:pos x="1380" y="0"/>
                </a:cxn>
                <a:cxn ang="0">
                  <a:pos x="1320" y="8"/>
                </a:cxn>
                <a:cxn ang="0">
                  <a:pos x="1164" y="8"/>
                </a:cxn>
                <a:cxn ang="0">
                  <a:pos x="1138" y="0"/>
                </a:cxn>
                <a:cxn ang="0">
                  <a:pos x="1078" y="8"/>
                </a:cxn>
                <a:cxn ang="0">
                  <a:pos x="921" y="8"/>
                </a:cxn>
                <a:cxn ang="0">
                  <a:pos x="896" y="0"/>
                </a:cxn>
                <a:cxn ang="0">
                  <a:pos x="835" y="8"/>
                </a:cxn>
                <a:cxn ang="0">
                  <a:pos x="679" y="8"/>
                </a:cxn>
                <a:cxn ang="0">
                  <a:pos x="654" y="0"/>
                </a:cxn>
                <a:cxn ang="0">
                  <a:pos x="593" y="8"/>
                </a:cxn>
                <a:cxn ang="0">
                  <a:pos x="437" y="8"/>
                </a:cxn>
                <a:cxn ang="0">
                  <a:pos x="411" y="0"/>
                </a:cxn>
                <a:cxn ang="0">
                  <a:pos x="350" y="8"/>
                </a:cxn>
                <a:cxn ang="0">
                  <a:pos x="195" y="8"/>
                </a:cxn>
                <a:cxn ang="0">
                  <a:pos x="169" y="0"/>
                </a:cxn>
                <a:cxn ang="0">
                  <a:pos x="108" y="8"/>
                </a:cxn>
                <a:cxn ang="0">
                  <a:pos x="9" y="56"/>
                </a:cxn>
                <a:cxn ang="0">
                  <a:pos x="0" y="82"/>
                </a:cxn>
                <a:cxn ang="0">
                  <a:pos x="9" y="142"/>
                </a:cxn>
                <a:cxn ang="0">
                  <a:pos x="9" y="298"/>
                </a:cxn>
                <a:cxn ang="0">
                  <a:pos x="0" y="324"/>
                </a:cxn>
                <a:cxn ang="0">
                  <a:pos x="9" y="385"/>
                </a:cxn>
                <a:cxn ang="0">
                  <a:pos x="9" y="540"/>
                </a:cxn>
                <a:cxn ang="0">
                  <a:pos x="0" y="566"/>
                </a:cxn>
                <a:cxn ang="0">
                  <a:pos x="9" y="627"/>
                </a:cxn>
                <a:cxn ang="0">
                  <a:pos x="9" y="783"/>
                </a:cxn>
                <a:cxn ang="0">
                  <a:pos x="0" y="808"/>
                </a:cxn>
                <a:cxn ang="0">
                  <a:pos x="9" y="869"/>
                </a:cxn>
                <a:cxn ang="0">
                  <a:pos x="9" y="1025"/>
                </a:cxn>
                <a:cxn ang="0">
                  <a:pos x="30" y="1029"/>
                </a:cxn>
                <a:cxn ang="0">
                  <a:pos x="91" y="1020"/>
                </a:cxn>
                <a:cxn ang="0">
                  <a:pos x="246" y="1020"/>
                </a:cxn>
                <a:cxn ang="0">
                  <a:pos x="273" y="1029"/>
                </a:cxn>
                <a:cxn ang="0">
                  <a:pos x="333" y="1020"/>
                </a:cxn>
                <a:cxn ang="0">
                  <a:pos x="489" y="1020"/>
                </a:cxn>
                <a:cxn ang="0">
                  <a:pos x="515" y="1029"/>
                </a:cxn>
                <a:cxn ang="0">
                  <a:pos x="576" y="1020"/>
                </a:cxn>
                <a:cxn ang="0">
                  <a:pos x="731" y="1020"/>
                </a:cxn>
                <a:cxn ang="0">
                  <a:pos x="757" y="1029"/>
                </a:cxn>
                <a:cxn ang="0">
                  <a:pos x="818" y="1020"/>
                </a:cxn>
                <a:cxn ang="0">
                  <a:pos x="974" y="1020"/>
                </a:cxn>
                <a:cxn ang="0">
                  <a:pos x="1000" y="1029"/>
                </a:cxn>
                <a:cxn ang="0">
                  <a:pos x="1060" y="1020"/>
                </a:cxn>
                <a:cxn ang="0">
                  <a:pos x="1216" y="1020"/>
                </a:cxn>
                <a:cxn ang="0">
                  <a:pos x="1242" y="1029"/>
                </a:cxn>
                <a:cxn ang="0">
                  <a:pos x="1302" y="1020"/>
                </a:cxn>
                <a:cxn ang="0">
                  <a:pos x="1458" y="1020"/>
                </a:cxn>
                <a:cxn ang="0">
                  <a:pos x="1497" y="1008"/>
                </a:cxn>
                <a:cxn ang="0">
                  <a:pos x="1506" y="947"/>
                </a:cxn>
                <a:cxn ang="0">
                  <a:pos x="1497" y="921"/>
                </a:cxn>
                <a:cxn ang="0">
                  <a:pos x="1497" y="800"/>
                </a:cxn>
                <a:cxn ang="0">
                  <a:pos x="1506" y="705"/>
                </a:cxn>
                <a:cxn ang="0">
                  <a:pos x="1497" y="679"/>
                </a:cxn>
                <a:cxn ang="0">
                  <a:pos x="1497" y="558"/>
                </a:cxn>
                <a:cxn ang="0">
                  <a:pos x="1506" y="462"/>
                </a:cxn>
                <a:cxn ang="0">
                  <a:pos x="1497" y="437"/>
                </a:cxn>
                <a:cxn ang="0">
                  <a:pos x="1497" y="315"/>
                </a:cxn>
                <a:cxn ang="0">
                  <a:pos x="1506" y="220"/>
                </a:cxn>
                <a:cxn ang="0">
                  <a:pos x="1497" y="195"/>
                </a:cxn>
                <a:cxn ang="0">
                  <a:pos x="1497" y="73"/>
                </a:cxn>
                <a:cxn ang="0">
                  <a:pos x="1506" y="4"/>
                </a:cxn>
              </a:cxnLst>
              <a:rect l="0" t="0" r="r" b="b"/>
              <a:pathLst>
                <a:path w="1506" h="1029">
                  <a:moveTo>
                    <a:pt x="1502" y="8"/>
                  </a:moveTo>
                  <a:lnTo>
                    <a:pt x="1467" y="8"/>
                  </a:lnTo>
                  <a:lnTo>
                    <a:pt x="1467" y="0"/>
                  </a:lnTo>
                  <a:lnTo>
                    <a:pt x="1502" y="0"/>
                  </a:lnTo>
                  <a:lnTo>
                    <a:pt x="1502" y="8"/>
                  </a:lnTo>
                  <a:lnTo>
                    <a:pt x="1502" y="8"/>
                  </a:lnTo>
                  <a:close/>
                  <a:moveTo>
                    <a:pt x="1441" y="8"/>
                  </a:moveTo>
                  <a:lnTo>
                    <a:pt x="1406" y="8"/>
                  </a:lnTo>
                  <a:lnTo>
                    <a:pt x="1406" y="0"/>
                  </a:lnTo>
                  <a:lnTo>
                    <a:pt x="1441" y="0"/>
                  </a:lnTo>
                  <a:lnTo>
                    <a:pt x="1441" y="8"/>
                  </a:lnTo>
                  <a:lnTo>
                    <a:pt x="1441" y="8"/>
                  </a:lnTo>
                  <a:close/>
                  <a:moveTo>
                    <a:pt x="1380" y="8"/>
                  </a:moveTo>
                  <a:lnTo>
                    <a:pt x="1345" y="8"/>
                  </a:lnTo>
                  <a:lnTo>
                    <a:pt x="1345" y="0"/>
                  </a:lnTo>
                  <a:lnTo>
                    <a:pt x="1380" y="0"/>
                  </a:lnTo>
                  <a:lnTo>
                    <a:pt x="1380" y="8"/>
                  </a:lnTo>
                  <a:lnTo>
                    <a:pt x="1380" y="8"/>
                  </a:lnTo>
                  <a:close/>
                  <a:moveTo>
                    <a:pt x="1320" y="8"/>
                  </a:moveTo>
                  <a:lnTo>
                    <a:pt x="1285" y="8"/>
                  </a:lnTo>
                  <a:lnTo>
                    <a:pt x="1285" y="0"/>
                  </a:lnTo>
                  <a:lnTo>
                    <a:pt x="1320" y="0"/>
                  </a:lnTo>
                  <a:lnTo>
                    <a:pt x="1320" y="8"/>
                  </a:lnTo>
                  <a:lnTo>
                    <a:pt x="1320" y="8"/>
                  </a:lnTo>
                  <a:close/>
                  <a:moveTo>
                    <a:pt x="1259" y="8"/>
                  </a:moveTo>
                  <a:lnTo>
                    <a:pt x="1225" y="8"/>
                  </a:lnTo>
                  <a:lnTo>
                    <a:pt x="1225" y="0"/>
                  </a:lnTo>
                  <a:lnTo>
                    <a:pt x="1259" y="0"/>
                  </a:lnTo>
                  <a:lnTo>
                    <a:pt x="1259" y="8"/>
                  </a:lnTo>
                  <a:lnTo>
                    <a:pt x="1259" y="8"/>
                  </a:lnTo>
                  <a:close/>
                  <a:moveTo>
                    <a:pt x="1198" y="8"/>
                  </a:moveTo>
                  <a:lnTo>
                    <a:pt x="1164" y="8"/>
                  </a:lnTo>
                  <a:lnTo>
                    <a:pt x="1164" y="0"/>
                  </a:lnTo>
                  <a:lnTo>
                    <a:pt x="1198" y="0"/>
                  </a:lnTo>
                  <a:lnTo>
                    <a:pt x="1198" y="8"/>
                  </a:lnTo>
                  <a:lnTo>
                    <a:pt x="1198" y="8"/>
                  </a:lnTo>
                  <a:close/>
                  <a:moveTo>
                    <a:pt x="1138" y="8"/>
                  </a:moveTo>
                  <a:lnTo>
                    <a:pt x="1103" y="8"/>
                  </a:lnTo>
                  <a:lnTo>
                    <a:pt x="1103" y="0"/>
                  </a:lnTo>
                  <a:lnTo>
                    <a:pt x="1138" y="0"/>
                  </a:lnTo>
                  <a:lnTo>
                    <a:pt x="1138" y="8"/>
                  </a:lnTo>
                  <a:lnTo>
                    <a:pt x="1138" y="8"/>
                  </a:lnTo>
                  <a:close/>
                  <a:moveTo>
                    <a:pt x="1078" y="8"/>
                  </a:moveTo>
                  <a:lnTo>
                    <a:pt x="1043" y="8"/>
                  </a:lnTo>
                  <a:lnTo>
                    <a:pt x="1043" y="0"/>
                  </a:lnTo>
                  <a:lnTo>
                    <a:pt x="1078" y="0"/>
                  </a:lnTo>
                  <a:lnTo>
                    <a:pt x="1078" y="8"/>
                  </a:lnTo>
                  <a:lnTo>
                    <a:pt x="1078" y="8"/>
                  </a:lnTo>
                  <a:close/>
                  <a:moveTo>
                    <a:pt x="1017" y="8"/>
                  </a:moveTo>
                  <a:lnTo>
                    <a:pt x="982" y="8"/>
                  </a:lnTo>
                  <a:lnTo>
                    <a:pt x="982" y="0"/>
                  </a:lnTo>
                  <a:lnTo>
                    <a:pt x="1017" y="0"/>
                  </a:lnTo>
                  <a:lnTo>
                    <a:pt x="1017" y="8"/>
                  </a:lnTo>
                  <a:lnTo>
                    <a:pt x="1017" y="8"/>
                  </a:lnTo>
                  <a:close/>
                  <a:moveTo>
                    <a:pt x="956" y="8"/>
                  </a:moveTo>
                  <a:lnTo>
                    <a:pt x="921" y="8"/>
                  </a:lnTo>
                  <a:lnTo>
                    <a:pt x="921" y="0"/>
                  </a:lnTo>
                  <a:lnTo>
                    <a:pt x="956" y="0"/>
                  </a:lnTo>
                  <a:lnTo>
                    <a:pt x="956" y="8"/>
                  </a:lnTo>
                  <a:lnTo>
                    <a:pt x="956" y="8"/>
                  </a:lnTo>
                  <a:close/>
                  <a:moveTo>
                    <a:pt x="896" y="8"/>
                  </a:moveTo>
                  <a:lnTo>
                    <a:pt x="861" y="8"/>
                  </a:lnTo>
                  <a:lnTo>
                    <a:pt x="861" y="0"/>
                  </a:lnTo>
                  <a:lnTo>
                    <a:pt x="896" y="0"/>
                  </a:lnTo>
                  <a:lnTo>
                    <a:pt x="896" y="8"/>
                  </a:lnTo>
                  <a:lnTo>
                    <a:pt x="896" y="8"/>
                  </a:lnTo>
                  <a:close/>
                  <a:moveTo>
                    <a:pt x="835" y="8"/>
                  </a:moveTo>
                  <a:lnTo>
                    <a:pt x="801" y="8"/>
                  </a:lnTo>
                  <a:lnTo>
                    <a:pt x="801" y="0"/>
                  </a:lnTo>
                  <a:lnTo>
                    <a:pt x="835" y="0"/>
                  </a:lnTo>
                  <a:lnTo>
                    <a:pt x="835" y="8"/>
                  </a:lnTo>
                  <a:lnTo>
                    <a:pt x="835" y="8"/>
                  </a:lnTo>
                  <a:close/>
                  <a:moveTo>
                    <a:pt x="774" y="8"/>
                  </a:moveTo>
                  <a:lnTo>
                    <a:pt x="740" y="8"/>
                  </a:lnTo>
                  <a:lnTo>
                    <a:pt x="740" y="0"/>
                  </a:lnTo>
                  <a:lnTo>
                    <a:pt x="774" y="0"/>
                  </a:lnTo>
                  <a:lnTo>
                    <a:pt x="774" y="8"/>
                  </a:lnTo>
                  <a:lnTo>
                    <a:pt x="774" y="8"/>
                  </a:lnTo>
                  <a:close/>
                  <a:moveTo>
                    <a:pt x="714" y="8"/>
                  </a:moveTo>
                  <a:lnTo>
                    <a:pt x="679" y="8"/>
                  </a:lnTo>
                  <a:lnTo>
                    <a:pt x="679" y="0"/>
                  </a:lnTo>
                  <a:lnTo>
                    <a:pt x="714" y="0"/>
                  </a:lnTo>
                  <a:lnTo>
                    <a:pt x="714" y="8"/>
                  </a:lnTo>
                  <a:lnTo>
                    <a:pt x="714" y="8"/>
                  </a:lnTo>
                  <a:close/>
                  <a:moveTo>
                    <a:pt x="654" y="8"/>
                  </a:moveTo>
                  <a:lnTo>
                    <a:pt x="619" y="8"/>
                  </a:lnTo>
                  <a:lnTo>
                    <a:pt x="619" y="0"/>
                  </a:lnTo>
                  <a:lnTo>
                    <a:pt x="654" y="0"/>
                  </a:lnTo>
                  <a:lnTo>
                    <a:pt x="654" y="8"/>
                  </a:lnTo>
                  <a:lnTo>
                    <a:pt x="654" y="8"/>
                  </a:lnTo>
                  <a:close/>
                  <a:moveTo>
                    <a:pt x="593" y="8"/>
                  </a:moveTo>
                  <a:lnTo>
                    <a:pt x="558" y="8"/>
                  </a:lnTo>
                  <a:lnTo>
                    <a:pt x="558" y="0"/>
                  </a:lnTo>
                  <a:lnTo>
                    <a:pt x="593" y="0"/>
                  </a:lnTo>
                  <a:lnTo>
                    <a:pt x="593" y="8"/>
                  </a:lnTo>
                  <a:lnTo>
                    <a:pt x="593" y="8"/>
                  </a:lnTo>
                  <a:close/>
                  <a:moveTo>
                    <a:pt x="532" y="8"/>
                  </a:moveTo>
                  <a:lnTo>
                    <a:pt x="497" y="8"/>
                  </a:lnTo>
                  <a:lnTo>
                    <a:pt x="497" y="0"/>
                  </a:lnTo>
                  <a:lnTo>
                    <a:pt x="532" y="0"/>
                  </a:lnTo>
                  <a:lnTo>
                    <a:pt x="532" y="8"/>
                  </a:lnTo>
                  <a:lnTo>
                    <a:pt x="532" y="8"/>
                  </a:lnTo>
                  <a:close/>
                  <a:moveTo>
                    <a:pt x="472" y="8"/>
                  </a:moveTo>
                  <a:lnTo>
                    <a:pt x="437" y="8"/>
                  </a:lnTo>
                  <a:lnTo>
                    <a:pt x="437" y="0"/>
                  </a:lnTo>
                  <a:lnTo>
                    <a:pt x="472" y="0"/>
                  </a:lnTo>
                  <a:lnTo>
                    <a:pt x="472" y="8"/>
                  </a:lnTo>
                  <a:lnTo>
                    <a:pt x="472" y="8"/>
                  </a:lnTo>
                  <a:close/>
                  <a:moveTo>
                    <a:pt x="411" y="8"/>
                  </a:moveTo>
                  <a:lnTo>
                    <a:pt x="376" y="8"/>
                  </a:lnTo>
                  <a:lnTo>
                    <a:pt x="376" y="0"/>
                  </a:lnTo>
                  <a:lnTo>
                    <a:pt x="411" y="0"/>
                  </a:lnTo>
                  <a:lnTo>
                    <a:pt x="411" y="8"/>
                  </a:lnTo>
                  <a:lnTo>
                    <a:pt x="411" y="8"/>
                  </a:lnTo>
                  <a:close/>
                  <a:moveTo>
                    <a:pt x="350" y="8"/>
                  </a:moveTo>
                  <a:lnTo>
                    <a:pt x="316" y="8"/>
                  </a:lnTo>
                  <a:lnTo>
                    <a:pt x="316" y="0"/>
                  </a:lnTo>
                  <a:lnTo>
                    <a:pt x="350" y="0"/>
                  </a:lnTo>
                  <a:lnTo>
                    <a:pt x="350" y="8"/>
                  </a:lnTo>
                  <a:lnTo>
                    <a:pt x="350" y="8"/>
                  </a:lnTo>
                  <a:close/>
                  <a:moveTo>
                    <a:pt x="290" y="8"/>
                  </a:moveTo>
                  <a:lnTo>
                    <a:pt x="255" y="8"/>
                  </a:lnTo>
                  <a:lnTo>
                    <a:pt x="255" y="0"/>
                  </a:lnTo>
                  <a:lnTo>
                    <a:pt x="290" y="0"/>
                  </a:lnTo>
                  <a:lnTo>
                    <a:pt x="290" y="8"/>
                  </a:lnTo>
                  <a:lnTo>
                    <a:pt x="290" y="8"/>
                  </a:lnTo>
                  <a:close/>
                  <a:moveTo>
                    <a:pt x="230" y="8"/>
                  </a:moveTo>
                  <a:lnTo>
                    <a:pt x="195" y="8"/>
                  </a:lnTo>
                  <a:lnTo>
                    <a:pt x="195" y="0"/>
                  </a:lnTo>
                  <a:lnTo>
                    <a:pt x="230" y="0"/>
                  </a:lnTo>
                  <a:lnTo>
                    <a:pt x="230" y="8"/>
                  </a:lnTo>
                  <a:lnTo>
                    <a:pt x="230" y="8"/>
                  </a:lnTo>
                  <a:close/>
                  <a:moveTo>
                    <a:pt x="169" y="8"/>
                  </a:moveTo>
                  <a:lnTo>
                    <a:pt x="134" y="8"/>
                  </a:lnTo>
                  <a:lnTo>
                    <a:pt x="134" y="0"/>
                  </a:lnTo>
                  <a:lnTo>
                    <a:pt x="169" y="0"/>
                  </a:lnTo>
                  <a:lnTo>
                    <a:pt x="169" y="8"/>
                  </a:lnTo>
                  <a:lnTo>
                    <a:pt x="169" y="8"/>
                  </a:lnTo>
                  <a:close/>
                  <a:moveTo>
                    <a:pt x="108" y="8"/>
                  </a:moveTo>
                  <a:lnTo>
                    <a:pt x="74" y="8"/>
                  </a:lnTo>
                  <a:lnTo>
                    <a:pt x="74" y="0"/>
                  </a:lnTo>
                  <a:lnTo>
                    <a:pt x="108" y="0"/>
                  </a:lnTo>
                  <a:lnTo>
                    <a:pt x="108" y="8"/>
                  </a:lnTo>
                  <a:lnTo>
                    <a:pt x="108" y="8"/>
                  </a:lnTo>
                  <a:close/>
                  <a:moveTo>
                    <a:pt x="48" y="8"/>
                  </a:moveTo>
                  <a:lnTo>
                    <a:pt x="13" y="8"/>
                  </a:lnTo>
                  <a:lnTo>
                    <a:pt x="13" y="0"/>
                  </a:lnTo>
                  <a:lnTo>
                    <a:pt x="48" y="0"/>
                  </a:lnTo>
                  <a:lnTo>
                    <a:pt x="48" y="8"/>
                  </a:lnTo>
                  <a:lnTo>
                    <a:pt x="48" y="8"/>
                  </a:lnTo>
                  <a:close/>
                  <a:moveTo>
                    <a:pt x="9" y="21"/>
                  </a:moveTo>
                  <a:lnTo>
                    <a:pt x="9" y="56"/>
                  </a:lnTo>
                  <a:lnTo>
                    <a:pt x="0" y="56"/>
                  </a:lnTo>
                  <a:lnTo>
                    <a:pt x="0" y="21"/>
                  </a:lnTo>
                  <a:lnTo>
                    <a:pt x="9" y="21"/>
                  </a:lnTo>
                  <a:lnTo>
                    <a:pt x="9" y="21"/>
                  </a:lnTo>
                  <a:close/>
                  <a:moveTo>
                    <a:pt x="9" y="82"/>
                  </a:moveTo>
                  <a:lnTo>
                    <a:pt x="9" y="117"/>
                  </a:lnTo>
                  <a:lnTo>
                    <a:pt x="0" y="117"/>
                  </a:lnTo>
                  <a:lnTo>
                    <a:pt x="0" y="82"/>
                  </a:lnTo>
                  <a:lnTo>
                    <a:pt x="9" y="82"/>
                  </a:lnTo>
                  <a:lnTo>
                    <a:pt x="9" y="82"/>
                  </a:lnTo>
                  <a:close/>
                  <a:moveTo>
                    <a:pt x="9" y="142"/>
                  </a:moveTo>
                  <a:lnTo>
                    <a:pt x="9" y="177"/>
                  </a:lnTo>
                  <a:lnTo>
                    <a:pt x="0" y="177"/>
                  </a:lnTo>
                  <a:lnTo>
                    <a:pt x="0" y="142"/>
                  </a:lnTo>
                  <a:lnTo>
                    <a:pt x="9" y="142"/>
                  </a:lnTo>
                  <a:lnTo>
                    <a:pt x="9" y="142"/>
                  </a:lnTo>
                  <a:close/>
                  <a:moveTo>
                    <a:pt x="9" y="203"/>
                  </a:moveTo>
                  <a:lnTo>
                    <a:pt x="9" y="238"/>
                  </a:lnTo>
                  <a:lnTo>
                    <a:pt x="0" y="238"/>
                  </a:lnTo>
                  <a:lnTo>
                    <a:pt x="0" y="203"/>
                  </a:lnTo>
                  <a:lnTo>
                    <a:pt x="9" y="203"/>
                  </a:lnTo>
                  <a:lnTo>
                    <a:pt x="9" y="203"/>
                  </a:lnTo>
                  <a:close/>
                  <a:moveTo>
                    <a:pt x="9" y="264"/>
                  </a:moveTo>
                  <a:lnTo>
                    <a:pt x="9" y="298"/>
                  </a:lnTo>
                  <a:lnTo>
                    <a:pt x="0" y="298"/>
                  </a:lnTo>
                  <a:lnTo>
                    <a:pt x="0" y="264"/>
                  </a:lnTo>
                  <a:lnTo>
                    <a:pt x="9" y="264"/>
                  </a:lnTo>
                  <a:lnTo>
                    <a:pt x="9" y="264"/>
                  </a:lnTo>
                  <a:close/>
                  <a:moveTo>
                    <a:pt x="9" y="324"/>
                  </a:moveTo>
                  <a:lnTo>
                    <a:pt x="9" y="359"/>
                  </a:lnTo>
                  <a:lnTo>
                    <a:pt x="0" y="359"/>
                  </a:lnTo>
                  <a:lnTo>
                    <a:pt x="0" y="324"/>
                  </a:lnTo>
                  <a:lnTo>
                    <a:pt x="9" y="324"/>
                  </a:lnTo>
                  <a:lnTo>
                    <a:pt x="9" y="324"/>
                  </a:lnTo>
                  <a:close/>
                  <a:moveTo>
                    <a:pt x="9" y="385"/>
                  </a:moveTo>
                  <a:lnTo>
                    <a:pt x="9" y="419"/>
                  </a:lnTo>
                  <a:lnTo>
                    <a:pt x="0" y="419"/>
                  </a:lnTo>
                  <a:lnTo>
                    <a:pt x="0" y="385"/>
                  </a:lnTo>
                  <a:lnTo>
                    <a:pt x="9" y="385"/>
                  </a:lnTo>
                  <a:lnTo>
                    <a:pt x="9" y="385"/>
                  </a:lnTo>
                  <a:close/>
                  <a:moveTo>
                    <a:pt x="9" y="445"/>
                  </a:moveTo>
                  <a:lnTo>
                    <a:pt x="9" y="480"/>
                  </a:lnTo>
                  <a:lnTo>
                    <a:pt x="0" y="480"/>
                  </a:lnTo>
                  <a:lnTo>
                    <a:pt x="0" y="445"/>
                  </a:lnTo>
                  <a:lnTo>
                    <a:pt x="9" y="445"/>
                  </a:lnTo>
                  <a:lnTo>
                    <a:pt x="9" y="445"/>
                  </a:lnTo>
                  <a:close/>
                  <a:moveTo>
                    <a:pt x="9" y="506"/>
                  </a:moveTo>
                  <a:lnTo>
                    <a:pt x="9" y="540"/>
                  </a:lnTo>
                  <a:lnTo>
                    <a:pt x="0" y="540"/>
                  </a:lnTo>
                  <a:lnTo>
                    <a:pt x="0" y="506"/>
                  </a:lnTo>
                  <a:lnTo>
                    <a:pt x="9" y="506"/>
                  </a:lnTo>
                  <a:lnTo>
                    <a:pt x="9" y="506"/>
                  </a:lnTo>
                  <a:close/>
                  <a:moveTo>
                    <a:pt x="9" y="566"/>
                  </a:moveTo>
                  <a:lnTo>
                    <a:pt x="9" y="601"/>
                  </a:lnTo>
                  <a:lnTo>
                    <a:pt x="0" y="601"/>
                  </a:lnTo>
                  <a:lnTo>
                    <a:pt x="0" y="566"/>
                  </a:lnTo>
                  <a:lnTo>
                    <a:pt x="9" y="566"/>
                  </a:lnTo>
                  <a:lnTo>
                    <a:pt x="9" y="566"/>
                  </a:lnTo>
                  <a:close/>
                  <a:moveTo>
                    <a:pt x="9" y="627"/>
                  </a:moveTo>
                  <a:lnTo>
                    <a:pt x="9" y="661"/>
                  </a:lnTo>
                  <a:lnTo>
                    <a:pt x="0" y="661"/>
                  </a:lnTo>
                  <a:lnTo>
                    <a:pt x="0" y="627"/>
                  </a:lnTo>
                  <a:lnTo>
                    <a:pt x="9" y="627"/>
                  </a:lnTo>
                  <a:lnTo>
                    <a:pt x="9" y="627"/>
                  </a:lnTo>
                  <a:close/>
                  <a:moveTo>
                    <a:pt x="9" y="688"/>
                  </a:moveTo>
                  <a:lnTo>
                    <a:pt x="9" y="722"/>
                  </a:lnTo>
                  <a:lnTo>
                    <a:pt x="0" y="722"/>
                  </a:lnTo>
                  <a:lnTo>
                    <a:pt x="0" y="688"/>
                  </a:lnTo>
                  <a:lnTo>
                    <a:pt x="9" y="688"/>
                  </a:lnTo>
                  <a:lnTo>
                    <a:pt x="9" y="688"/>
                  </a:lnTo>
                  <a:close/>
                  <a:moveTo>
                    <a:pt x="9" y="748"/>
                  </a:moveTo>
                  <a:lnTo>
                    <a:pt x="9" y="783"/>
                  </a:lnTo>
                  <a:lnTo>
                    <a:pt x="0" y="783"/>
                  </a:lnTo>
                  <a:lnTo>
                    <a:pt x="0" y="748"/>
                  </a:lnTo>
                  <a:lnTo>
                    <a:pt x="9" y="748"/>
                  </a:lnTo>
                  <a:lnTo>
                    <a:pt x="9" y="748"/>
                  </a:lnTo>
                  <a:close/>
                  <a:moveTo>
                    <a:pt x="9" y="808"/>
                  </a:moveTo>
                  <a:lnTo>
                    <a:pt x="9" y="843"/>
                  </a:lnTo>
                  <a:lnTo>
                    <a:pt x="0" y="843"/>
                  </a:lnTo>
                  <a:lnTo>
                    <a:pt x="0" y="808"/>
                  </a:lnTo>
                  <a:lnTo>
                    <a:pt x="9" y="808"/>
                  </a:lnTo>
                  <a:lnTo>
                    <a:pt x="9" y="808"/>
                  </a:lnTo>
                  <a:close/>
                  <a:moveTo>
                    <a:pt x="9" y="869"/>
                  </a:moveTo>
                  <a:lnTo>
                    <a:pt x="9" y="904"/>
                  </a:lnTo>
                  <a:lnTo>
                    <a:pt x="0" y="904"/>
                  </a:lnTo>
                  <a:lnTo>
                    <a:pt x="0" y="869"/>
                  </a:lnTo>
                  <a:lnTo>
                    <a:pt x="9" y="869"/>
                  </a:lnTo>
                  <a:lnTo>
                    <a:pt x="9" y="869"/>
                  </a:lnTo>
                  <a:close/>
                  <a:moveTo>
                    <a:pt x="9" y="930"/>
                  </a:moveTo>
                  <a:lnTo>
                    <a:pt x="9" y="964"/>
                  </a:lnTo>
                  <a:lnTo>
                    <a:pt x="0" y="964"/>
                  </a:lnTo>
                  <a:lnTo>
                    <a:pt x="0" y="930"/>
                  </a:lnTo>
                  <a:lnTo>
                    <a:pt x="9" y="930"/>
                  </a:lnTo>
                  <a:lnTo>
                    <a:pt x="9" y="930"/>
                  </a:lnTo>
                  <a:close/>
                  <a:moveTo>
                    <a:pt x="9" y="990"/>
                  </a:moveTo>
                  <a:lnTo>
                    <a:pt x="9" y="1025"/>
                  </a:lnTo>
                  <a:lnTo>
                    <a:pt x="0" y="1025"/>
                  </a:lnTo>
                  <a:lnTo>
                    <a:pt x="0" y="990"/>
                  </a:lnTo>
                  <a:lnTo>
                    <a:pt x="9" y="990"/>
                  </a:lnTo>
                  <a:lnTo>
                    <a:pt x="9" y="990"/>
                  </a:lnTo>
                  <a:close/>
                  <a:moveTo>
                    <a:pt x="30" y="1020"/>
                  </a:moveTo>
                  <a:lnTo>
                    <a:pt x="65" y="1020"/>
                  </a:lnTo>
                  <a:lnTo>
                    <a:pt x="65" y="1029"/>
                  </a:lnTo>
                  <a:lnTo>
                    <a:pt x="30" y="1029"/>
                  </a:lnTo>
                  <a:lnTo>
                    <a:pt x="30" y="1020"/>
                  </a:lnTo>
                  <a:lnTo>
                    <a:pt x="30" y="1020"/>
                  </a:lnTo>
                  <a:close/>
                  <a:moveTo>
                    <a:pt x="91" y="1020"/>
                  </a:moveTo>
                  <a:lnTo>
                    <a:pt x="126" y="1020"/>
                  </a:lnTo>
                  <a:lnTo>
                    <a:pt x="126" y="1029"/>
                  </a:lnTo>
                  <a:lnTo>
                    <a:pt x="91" y="1029"/>
                  </a:lnTo>
                  <a:lnTo>
                    <a:pt x="91" y="1020"/>
                  </a:lnTo>
                  <a:lnTo>
                    <a:pt x="91" y="1020"/>
                  </a:lnTo>
                  <a:close/>
                  <a:moveTo>
                    <a:pt x="152" y="1020"/>
                  </a:moveTo>
                  <a:lnTo>
                    <a:pt x="186" y="1020"/>
                  </a:lnTo>
                  <a:lnTo>
                    <a:pt x="186" y="1029"/>
                  </a:lnTo>
                  <a:lnTo>
                    <a:pt x="152" y="1029"/>
                  </a:lnTo>
                  <a:lnTo>
                    <a:pt x="152" y="1020"/>
                  </a:lnTo>
                  <a:lnTo>
                    <a:pt x="152" y="1020"/>
                  </a:lnTo>
                  <a:close/>
                  <a:moveTo>
                    <a:pt x="212" y="1020"/>
                  </a:moveTo>
                  <a:lnTo>
                    <a:pt x="246" y="1020"/>
                  </a:lnTo>
                  <a:lnTo>
                    <a:pt x="246" y="1029"/>
                  </a:lnTo>
                  <a:lnTo>
                    <a:pt x="212" y="1029"/>
                  </a:lnTo>
                  <a:lnTo>
                    <a:pt x="212" y="1020"/>
                  </a:lnTo>
                  <a:lnTo>
                    <a:pt x="212" y="1020"/>
                  </a:lnTo>
                  <a:close/>
                  <a:moveTo>
                    <a:pt x="273" y="1020"/>
                  </a:moveTo>
                  <a:lnTo>
                    <a:pt x="307" y="1020"/>
                  </a:lnTo>
                  <a:lnTo>
                    <a:pt x="307" y="1029"/>
                  </a:lnTo>
                  <a:lnTo>
                    <a:pt x="273" y="1029"/>
                  </a:lnTo>
                  <a:lnTo>
                    <a:pt x="273" y="1020"/>
                  </a:lnTo>
                  <a:lnTo>
                    <a:pt x="273" y="1020"/>
                  </a:lnTo>
                  <a:close/>
                  <a:moveTo>
                    <a:pt x="333" y="1020"/>
                  </a:moveTo>
                  <a:lnTo>
                    <a:pt x="368" y="1020"/>
                  </a:lnTo>
                  <a:lnTo>
                    <a:pt x="368" y="1029"/>
                  </a:lnTo>
                  <a:lnTo>
                    <a:pt x="333" y="1029"/>
                  </a:lnTo>
                  <a:lnTo>
                    <a:pt x="333" y="1020"/>
                  </a:lnTo>
                  <a:lnTo>
                    <a:pt x="333" y="1020"/>
                  </a:lnTo>
                  <a:close/>
                  <a:moveTo>
                    <a:pt x="394" y="1020"/>
                  </a:moveTo>
                  <a:lnTo>
                    <a:pt x="428" y="1020"/>
                  </a:lnTo>
                  <a:lnTo>
                    <a:pt x="428" y="1029"/>
                  </a:lnTo>
                  <a:lnTo>
                    <a:pt x="394" y="1029"/>
                  </a:lnTo>
                  <a:lnTo>
                    <a:pt x="394" y="1020"/>
                  </a:lnTo>
                  <a:lnTo>
                    <a:pt x="394" y="1020"/>
                  </a:lnTo>
                  <a:close/>
                  <a:moveTo>
                    <a:pt x="454" y="1020"/>
                  </a:moveTo>
                  <a:lnTo>
                    <a:pt x="489" y="1020"/>
                  </a:lnTo>
                  <a:lnTo>
                    <a:pt x="489" y="1029"/>
                  </a:lnTo>
                  <a:lnTo>
                    <a:pt x="454" y="1029"/>
                  </a:lnTo>
                  <a:lnTo>
                    <a:pt x="454" y="1020"/>
                  </a:lnTo>
                  <a:lnTo>
                    <a:pt x="454" y="1020"/>
                  </a:lnTo>
                  <a:close/>
                  <a:moveTo>
                    <a:pt x="515" y="1020"/>
                  </a:moveTo>
                  <a:lnTo>
                    <a:pt x="550" y="1020"/>
                  </a:lnTo>
                  <a:lnTo>
                    <a:pt x="550" y="1029"/>
                  </a:lnTo>
                  <a:lnTo>
                    <a:pt x="515" y="1029"/>
                  </a:lnTo>
                  <a:lnTo>
                    <a:pt x="515" y="1020"/>
                  </a:lnTo>
                  <a:lnTo>
                    <a:pt x="515" y="1020"/>
                  </a:lnTo>
                  <a:close/>
                  <a:moveTo>
                    <a:pt x="576" y="1020"/>
                  </a:moveTo>
                  <a:lnTo>
                    <a:pt x="610" y="1020"/>
                  </a:lnTo>
                  <a:lnTo>
                    <a:pt x="610" y="1029"/>
                  </a:lnTo>
                  <a:lnTo>
                    <a:pt x="576" y="1029"/>
                  </a:lnTo>
                  <a:lnTo>
                    <a:pt x="576" y="1020"/>
                  </a:lnTo>
                  <a:lnTo>
                    <a:pt x="576" y="1020"/>
                  </a:lnTo>
                  <a:close/>
                  <a:moveTo>
                    <a:pt x="636" y="1020"/>
                  </a:moveTo>
                  <a:lnTo>
                    <a:pt x="670" y="1020"/>
                  </a:lnTo>
                  <a:lnTo>
                    <a:pt x="670" y="1029"/>
                  </a:lnTo>
                  <a:lnTo>
                    <a:pt x="636" y="1029"/>
                  </a:lnTo>
                  <a:lnTo>
                    <a:pt x="636" y="1020"/>
                  </a:lnTo>
                  <a:lnTo>
                    <a:pt x="636" y="1020"/>
                  </a:lnTo>
                  <a:close/>
                  <a:moveTo>
                    <a:pt x="697" y="1020"/>
                  </a:moveTo>
                  <a:lnTo>
                    <a:pt x="731" y="1020"/>
                  </a:lnTo>
                  <a:lnTo>
                    <a:pt x="731" y="1029"/>
                  </a:lnTo>
                  <a:lnTo>
                    <a:pt x="697" y="1029"/>
                  </a:lnTo>
                  <a:lnTo>
                    <a:pt x="697" y="1020"/>
                  </a:lnTo>
                  <a:lnTo>
                    <a:pt x="697" y="1020"/>
                  </a:lnTo>
                  <a:close/>
                  <a:moveTo>
                    <a:pt x="757" y="1020"/>
                  </a:moveTo>
                  <a:lnTo>
                    <a:pt x="792" y="1020"/>
                  </a:lnTo>
                  <a:lnTo>
                    <a:pt x="792" y="1029"/>
                  </a:lnTo>
                  <a:lnTo>
                    <a:pt x="757" y="1029"/>
                  </a:lnTo>
                  <a:lnTo>
                    <a:pt x="757" y="1020"/>
                  </a:lnTo>
                  <a:lnTo>
                    <a:pt x="757" y="1020"/>
                  </a:lnTo>
                  <a:close/>
                  <a:moveTo>
                    <a:pt x="818" y="1020"/>
                  </a:moveTo>
                  <a:lnTo>
                    <a:pt x="852" y="1020"/>
                  </a:lnTo>
                  <a:lnTo>
                    <a:pt x="852" y="1029"/>
                  </a:lnTo>
                  <a:lnTo>
                    <a:pt x="818" y="1029"/>
                  </a:lnTo>
                  <a:lnTo>
                    <a:pt x="818" y="1020"/>
                  </a:lnTo>
                  <a:lnTo>
                    <a:pt x="818" y="1020"/>
                  </a:lnTo>
                  <a:close/>
                  <a:moveTo>
                    <a:pt x="878" y="1020"/>
                  </a:moveTo>
                  <a:lnTo>
                    <a:pt x="913" y="1020"/>
                  </a:lnTo>
                  <a:lnTo>
                    <a:pt x="913" y="1029"/>
                  </a:lnTo>
                  <a:lnTo>
                    <a:pt x="878" y="1029"/>
                  </a:lnTo>
                  <a:lnTo>
                    <a:pt x="878" y="1020"/>
                  </a:lnTo>
                  <a:lnTo>
                    <a:pt x="878" y="1020"/>
                  </a:lnTo>
                  <a:close/>
                  <a:moveTo>
                    <a:pt x="939" y="1020"/>
                  </a:moveTo>
                  <a:lnTo>
                    <a:pt x="974" y="1020"/>
                  </a:lnTo>
                  <a:lnTo>
                    <a:pt x="974" y="1029"/>
                  </a:lnTo>
                  <a:lnTo>
                    <a:pt x="939" y="1029"/>
                  </a:lnTo>
                  <a:lnTo>
                    <a:pt x="939" y="1020"/>
                  </a:lnTo>
                  <a:lnTo>
                    <a:pt x="939" y="1020"/>
                  </a:lnTo>
                  <a:close/>
                  <a:moveTo>
                    <a:pt x="1000" y="1020"/>
                  </a:moveTo>
                  <a:lnTo>
                    <a:pt x="1034" y="1020"/>
                  </a:lnTo>
                  <a:lnTo>
                    <a:pt x="1034" y="1029"/>
                  </a:lnTo>
                  <a:lnTo>
                    <a:pt x="1000" y="1029"/>
                  </a:lnTo>
                  <a:lnTo>
                    <a:pt x="1000" y="1020"/>
                  </a:lnTo>
                  <a:lnTo>
                    <a:pt x="1000" y="1020"/>
                  </a:lnTo>
                  <a:close/>
                  <a:moveTo>
                    <a:pt x="1060" y="1020"/>
                  </a:moveTo>
                  <a:lnTo>
                    <a:pt x="1094" y="1020"/>
                  </a:lnTo>
                  <a:lnTo>
                    <a:pt x="1094" y="1029"/>
                  </a:lnTo>
                  <a:lnTo>
                    <a:pt x="1060" y="1029"/>
                  </a:lnTo>
                  <a:lnTo>
                    <a:pt x="1060" y="1020"/>
                  </a:lnTo>
                  <a:lnTo>
                    <a:pt x="1060" y="1020"/>
                  </a:lnTo>
                  <a:close/>
                  <a:moveTo>
                    <a:pt x="1121" y="1020"/>
                  </a:moveTo>
                  <a:lnTo>
                    <a:pt x="1155" y="1020"/>
                  </a:lnTo>
                  <a:lnTo>
                    <a:pt x="1155" y="1029"/>
                  </a:lnTo>
                  <a:lnTo>
                    <a:pt x="1121" y="1029"/>
                  </a:lnTo>
                  <a:lnTo>
                    <a:pt x="1121" y="1020"/>
                  </a:lnTo>
                  <a:lnTo>
                    <a:pt x="1121" y="1020"/>
                  </a:lnTo>
                  <a:close/>
                  <a:moveTo>
                    <a:pt x="1181" y="1020"/>
                  </a:moveTo>
                  <a:lnTo>
                    <a:pt x="1216" y="1020"/>
                  </a:lnTo>
                  <a:lnTo>
                    <a:pt x="1216" y="1029"/>
                  </a:lnTo>
                  <a:lnTo>
                    <a:pt x="1181" y="1029"/>
                  </a:lnTo>
                  <a:lnTo>
                    <a:pt x="1181" y="1020"/>
                  </a:lnTo>
                  <a:lnTo>
                    <a:pt x="1181" y="1020"/>
                  </a:lnTo>
                  <a:close/>
                  <a:moveTo>
                    <a:pt x="1242" y="1020"/>
                  </a:moveTo>
                  <a:lnTo>
                    <a:pt x="1276" y="1020"/>
                  </a:lnTo>
                  <a:lnTo>
                    <a:pt x="1276" y="1029"/>
                  </a:lnTo>
                  <a:lnTo>
                    <a:pt x="1242" y="1029"/>
                  </a:lnTo>
                  <a:lnTo>
                    <a:pt x="1242" y="1020"/>
                  </a:lnTo>
                  <a:lnTo>
                    <a:pt x="1242" y="1020"/>
                  </a:lnTo>
                  <a:close/>
                  <a:moveTo>
                    <a:pt x="1302" y="1020"/>
                  </a:moveTo>
                  <a:lnTo>
                    <a:pt x="1337" y="1020"/>
                  </a:lnTo>
                  <a:lnTo>
                    <a:pt x="1337" y="1029"/>
                  </a:lnTo>
                  <a:lnTo>
                    <a:pt x="1302" y="1029"/>
                  </a:lnTo>
                  <a:lnTo>
                    <a:pt x="1302" y="1020"/>
                  </a:lnTo>
                  <a:lnTo>
                    <a:pt x="1302" y="1020"/>
                  </a:lnTo>
                  <a:close/>
                  <a:moveTo>
                    <a:pt x="1363" y="1020"/>
                  </a:moveTo>
                  <a:lnTo>
                    <a:pt x="1398" y="1020"/>
                  </a:lnTo>
                  <a:lnTo>
                    <a:pt x="1398" y="1029"/>
                  </a:lnTo>
                  <a:lnTo>
                    <a:pt x="1363" y="1029"/>
                  </a:lnTo>
                  <a:lnTo>
                    <a:pt x="1363" y="1020"/>
                  </a:lnTo>
                  <a:lnTo>
                    <a:pt x="1363" y="1020"/>
                  </a:lnTo>
                  <a:close/>
                  <a:moveTo>
                    <a:pt x="1424" y="1020"/>
                  </a:moveTo>
                  <a:lnTo>
                    <a:pt x="1458" y="1020"/>
                  </a:lnTo>
                  <a:lnTo>
                    <a:pt x="1458" y="1029"/>
                  </a:lnTo>
                  <a:lnTo>
                    <a:pt x="1424" y="1029"/>
                  </a:lnTo>
                  <a:lnTo>
                    <a:pt x="1424" y="1020"/>
                  </a:lnTo>
                  <a:lnTo>
                    <a:pt x="1424" y="1020"/>
                  </a:lnTo>
                  <a:close/>
                  <a:moveTo>
                    <a:pt x="1484" y="1020"/>
                  </a:moveTo>
                  <a:lnTo>
                    <a:pt x="1502" y="1020"/>
                  </a:lnTo>
                  <a:lnTo>
                    <a:pt x="1497" y="1025"/>
                  </a:lnTo>
                  <a:lnTo>
                    <a:pt x="1497" y="1008"/>
                  </a:lnTo>
                  <a:lnTo>
                    <a:pt x="1506" y="1008"/>
                  </a:lnTo>
                  <a:lnTo>
                    <a:pt x="1506" y="1029"/>
                  </a:lnTo>
                  <a:lnTo>
                    <a:pt x="1484" y="1029"/>
                  </a:lnTo>
                  <a:lnTo>
                    <a:pt x="1484" y="1020"/>
                  </a:lnTo>
                  <a:lnTo>
                    <a:pt x="1484" y="1020"/>
                  </a:lnTo>
                  <a:close/>
                  <a:moveTo>
                    <a:pt x="1497" y="981"/>
                  </a:moveTo>
                  <a:lnTo>
                    <a:pt x="1497" y="947"/>
                  </a:lnTo>
                  <a:lnTo>
                    <a:pt x="1506" y="947"/>
                  </a:lnTo>
                  <a:lnTo>
                    <a:pt x="1506" y="981"/>
                  </a:lnTo>
                  <a:lnTo>
                    <a:pt x="1497" y="981"/>
                  </a:lnTo>
                  <a:lnTo>
                    <a:pt x="1497" y="981"/>
                  </a:lnTo>
                  <a:close/>
                  <a:moveTo>
                    <a:pt x="1497" y="921"/>
                  </a:moveTo>
                  <a:lnTo>
                    <a:pt x="1497" y="886"/>
                  </a:lnTo>
                  <a:lnTo>
                    <a:pt x="1506" y="886"/>
                  </a:lnTo>
                  <a:lnTo>
                    <a:pt x="1506" y="921"/>
                  </a:lnTo>
                  <a:lnTo>
                    <a:pt x="1497" y="921"/>
                  </a:lnTo>
                  <a:lnTo>
                    <a:pt x="1497" y="921"/>
                  </a:lnTo>
                  <a:close/>
                  <a:moveTo>
                    <a:pt x="1497" y="861"/>
                  </a:moveTo>
                  <a:lnTo>
                    <a:pt x="1497" y="826"/>
                  </a:lnTo>
                  <a:lnTo>
                    <a:pt x="1506" y="826"/>
                  </a:lnTo>
                  <a:lnTo>
                    <a:pt x="1506" y="861"/>
                  </a:lnTo>
                  <a:lnTo>
                    <a:pt x="1497" y="861"/>
                  </a:lnTo>
                  <a:lnTo>
                    <a:pt x="1497" y="861"/>
                  </a:lnTo>
                  <a:close/>
                  <a:moveTo>
                    <a:pt x="1497" y="800"/>
                  </a:moveTo>
                  <a:lnTo>
                    <a:pt x="1497" y="765"/>
                  </a:lnTo>
                  <a:lnTo>
                    <a:pt x="1506" y="765"/>
                  </a:lnTo>
                  <a:lnTo>
                    <a:pt x="1506" y="800"/>
                  </a:lnTo>
                  <a:lnTo>
                    <a:pt x="1497" y="800"/>
                  </a:lnTo>
                  <a:lnTo>
                    <a:pt x="1497" y="800"/>
                  </a:lnTo>
                  <a:close/>
                  <a:moveTo>
                    <a:pt x="1497" y="739"/>
                  </a:moveTo>
                  <a:lnTo>
                    <a:pt x="1497" y="705"/>
                  </a:lnTo>
                  <a:lnTo>
                    <a:pt x="1506" y="705"/>
                  </a:lnTo>
                  <a:lnTo>
                    <a:pt x="1506" y="739"/>
                  </a:lnTo>
                  <a:lnTo>
                    <a:pt x="1497" y="739"/>
                  </a:lnTo>
                  <a:lnTo>
                    <a:pt x="1497" y="739"/>
                  </a:lnTo>
                  <a:close/>
                  <a:moveTo>
                    <a:pt x="1497" y="679"/>
                  </a:moveTo>
                  <a:lnTo>
                    <a:pt x="1497" y="644"/>
                  </a:lnTo>
                  <a:lnTo>
                    <a:pt x="1506" y="644"/>
                  </a:lnTo>
                  <a:lnTo>
                    <a:pt x="1506" y="679"/>
                  </a:lnTo>
                  <a:lnTo>
                    <a:pt x="1497" y="679"/>
                  </a:lnTo>
                  <a:lnTo>
                    <a:pt x="1497" y="679"/>
                  </a:lnTo>
                  <a:close/>
                  <a:moveTo>
                    <a:pt x="1497" y="618"/>
                  </a:moveTo>
                  <a:lnTo>
                    <a:pt x="1497" y="584"/>
                  </a:lnTo>
                  <a:lnTo>
                    <a:pt x="1506" y="584"/>
                  </a:lnTo>
                  <a:lnTo>
                    <a:pt x="1506" y="618"/>
                  </a:lnTo>
                  <a:lnTo>
                    <a:pt x="1497" y="618"/>
                  </a:lnTo>
                  <a:lnTo>
                    <a:pt x="1497" y="618"/>
                  </a:lnTo>
                  <a:close/>
                  <a:moveTo>
                    <a:pt x="1497" y="558"/>
                  </a:moveTo>
                  <a:lnTo>
                    <a:pt x="1497" y="523"/>
                  </a:lnTo>
                  <a:lnTo>
                    <a:pt x="1506" y="523"/>
                  </a:lnTo>
                  <a:lnTo>
                    <a:pt x="1506" y="558"/>
                  </a:lnTo>
                  <a:lnTo>
                    <a:pt x="1497" y="558"/>
                  </a:lnTo>
                  <a:lnTo>
                    <a:pt x="1497" y="558"/>
                  </a:lnTo>
                  <a:close/>
                  <a:moveTo>
                    <a:pt x="1497" y="497"/>
                  </a:moveTo>
                  <a:lnTo>
                    <a:pt x="1497" y="462"/>
                  </a:lnTo>
                  <a:lnTo>
                    <a:pt x="1506" y="462"/>
                  </a:lnTo>
                  <a:lnTo>
                    <a:pt x="1506" y="497"/>
                  </a:lnTo>
                  <a:lnTo>
                    <a:pt x="1497" y="497"/>
                  </a:lnTo>
                  <a:lnTo>
                    <a:pt x="1497" y="497"/>
                  </a:lnTo>
                  <a:close/>
                  <a:moveTo>
                    <a:pt x="1497" y="437"/>
                  </a:moveTo>
                  <a:lnTo>
                    <a:pt x="1497" y="402"/>
                  </a:lnTo>
                  <a:lnTo>
                    <a:pt x="1506" y="402"/>
                  </a:lnTo>
                  <a:lnTo>
                    <a:pt x="1506" y="437"/>
                  </a:lnTo>
                  <a:lnTo>
                    <a:pt x="1497" y="437"/>
                  </a:lnTo>
                  <a:lnTo>
                    <a:pt x="1497" y="437"/>
                  </a:lnTo>
                  <a:close/>
                  <a:moveTo>
                    <a:pt x="1497" y="376"/>
                  </a:moveTo>
                  <a:lnTo>
                    <a:pt x="1497" y="341"/>
                  </a:lnTo>
                  <a:lnTo>
                    <a:pt x="1506" y="341"/>
                  </a:lnTo>
                  <a:lnTo>
                    <a:pt x="1506" y="376"/>
                  </a:lnTo>
                  <a:lnTo>
                    <a:pt x="1497" y="376"/>
                  </a:lnTo>
                  <a:lnTo>
                    <a:pt x="1497" y="376"/>
                  </a:lnTo>
                  <a:close/>
                  <a:moveTo>
                    <a:pt x="1497" y="315"/>
                  </a:moveTo>
                  <a:lnTo>
                    <a:pt x="1497" y="281"/>
                  </a:lnTo>
                  <a:lnTo>
                    <a:pt x="1506" y="281"/>
                  </a:lnTo>
                  <a:lnTo>
                    <a:pt x="1506" y="315"/>
                  </a:lnTo>
                  <a:lnTo>
                    <a:pt x="1497" y="315"/>
                  </a:lnTo>
                  <a:lnTo>
                    <a:pt x="1497" y="315"/>
                  </a:lnTo>
                  <a:close/>
                  <a:moveTo>
                    <a:pt x="1497" y="255"/>
                  </a:moveTo>
                  <a:lnTo>
                    <a:pt x="1497" y="220"/>
                  </a:lnTo>
                  <a:lnTo>
                    <a:pt x="1506" y="220"/>
                  </a:lnTo>
                  <a:lnTo>
                    <a:pt x="1506" y="255"/>
                  </a:lnTo>
                  <a:lnTo>
                    <a:pt x="1497" y="255"/>
                  </a:lnTo>
                  <a:lnTo>
                    <a:pt x="1497" y="255"/>
                  </a:lnTo>
                  <a:close/>
                  <a:moveTo>
                    <a:pt x="1497" y="195"/>
                  </a:moveTo>
                  <a:lnTo>
                    <a:pt x="1497" y="160"/>
                  </a:lnTo>
                  <a:lnTo>
                    <a:pt x="1506" y="160"/>
                  </a:lnTo>
                  <a:lnTo>
                    <a:pt x="1506" y="195"/>
                  </a:lnTo>
                  <a:lnTo>
                    <a:pt x="1497" y="195"/>
                  </a:lnTo>
                  <a:lnTo>
                    <a:pt x="1497" y="195"/>
                  </a:lnTo>
                  <a:close/>
                  <a:moveTo>
                    <a:pt x="1497" y="134"/>
                  </a:moveTo>
                  <a:lnTo>
                    <a:pt x="1497" y="99"/>
                  </a:lnTo>
                  <a:lnTo>
                    <a:pt x="1506" y="99"/>
                  </a:lnTo>
                  <a:lnTo>
                    <a:pt x="1506" y="134"/>
                  </a:lnTo>
                  <a:lnTo>
                    <a:pt x="1497" y="134"/>
                  </a:lnTo>
                  <a:lnTo>
                    <a:pt x="1497" y="134"/>
                  </a:lnTo>
                  <a:close/>
                  <a:moveTo>
                    <a:pt x="1497" y="73"/>
                  </a:moveTo>
                  <a:lnTo>
                    <a:pt x="1497" y="38"/>
                  </a:lnTo>
                  <a:lnTo>
                    <a:pt x="1506" y="38"/>
                  </a:lnTo>
                  <a:lnTo>
                    <a:pt x="1506" y="73"/>
                  </a:lnTo>
                  <a:lnTo>
                    <a:pt x="1497" y="73"/>
                  </a:lnTo>
                  <a:lnTo>
                    <a:pt x="1497" y="73"/>
                  </a:lnTo>
                  <a:close/>
                  <a:moveTo>
                    <a:pt x="1497" y="13"/>
                  </a:moveTo>
                  <a:lnTo>
                    <a:pt x="1497" y="4"/>
                  </a:lnTo>
                  <a:lnTo>
                    <a:pt x="1506" y="4"/>
                  </a:lnTo>
                  <a:lnTo>
                    <a:pt x="1506" y="13"/>
                  </a:lnTo>
                  <a:lnTo>
                    <a:pt x="1497" y="13"/>
                  </a:lnTo>
                  <a:lnTo>
                    <a:pt x="1497" y="13"/>
                  </a:lnTo>
                  <a:close/>
                </a:path>
              </a:pathLst>
            </a:custGeom>
            <a:solidFill>
              <a:srgbClr val="000000"/>
            </a:solidFill>
            <a:ln w="9525">
              <a:noFill/>
              <a:round/>
              <a:headEnd/>
              <a:tailEnd/>
            </a:ln>
          </p:spPr>
          <p:txBody>
            <a:bodyPr/>
            <a:lstStyle/>
            <a:p>
              <a:endParaRPr lang="it-IT"/>
            </a:p>
          </p:txBody>
        </p:sp>
        <p:sp>
          <p:nvSpPr>
            <p:cNvPr id="8" name="Freeform 67"/>
            <p:cNvSpPr>
              <a:spLocks/>
            </p:cNvSpPr>
            <p:nvPr/>
          </p:nvSpPr>
          <p:spPr bwMode="auto">
            <a:xfrm>
              <a:off x="1746"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9" name="Freeform 68"/>
            <p:cNvSpPr>
              <a:spLocks/>
            </p:cNvSpPr>
            <p:nvPr/>
          </p:nvSpPr>
          <p:spPr bwMode="auto">
            <a:xfrm>
              <a:off x="1685"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10" name="Freeform 69"/>
            <p:cNvSpPr>
              <a:spLocks/>
            </p:cNvSpPr>
            <p:nvPr/>
          </p:nvSpPr>
          <p:spPr bwMode="auto">
            <a:xfrm>
              <a:off x="1624"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11" name="Freeform 70"/>
            <p:cNvSpPr>
              <a:spLocks/>
            </p:cNvSpPr>
            <p:nvPr/>
          </p:nvSpPr>
          <p:spPr bwMode="auto">
            <a:xfrm>
              <a:off x="1564"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12" name="Freeform 71"/>
            <p:cNvSpPr>
              <a:spLocks/>
            </p:cNvSpPr>
            <p:nvPr/>
          </p:nvSpPr>
          <p:spPr bwMode="auto">
            <a:xfrm>
              <a:off x="1504" y="3049"/>
              <a:ext cx="34" cy="8"/>
            </a:xfrm>
            <a:custGeom>
              <a:avLst/>
              <a:gdLst/>
              <a:ahLst/>
              <a:cxnLst>
                <a:cxn ang="0">
                  <a:pos x="34" y="8"/>
                </a:cxn>
                <a:cxn ang="0">
                  <a:pos x="0" y="8"/>
                </a:cxn>
                <a:cxn ang="0">
                  <a:pos x="0" y="0"/>
                </a:cxn>
                <a:cxn ang="0">
                  <a:pos x="34" y="0"/>
                </a:cxn>
                <a:cxn ang="0">
                  <a:pos x="34" y="8"/>
                </a:cxn>
                <a:cxn ang="0">
                  <a:pos x="34" y="8"/>
                </a:cxn>
              </a:cxnLst>
              <a:rect l="0" t="0" r="r" b="b"/>
              <a:pathLst>
                <a:path w="34" h="8">
                  <a:moveTo>
                    <a:pt x="34" y="8"/>
                  </a:moveTo>
                  <a:lnTo>
                    <a:pt x="0" y="8"/>
                  </a:lnTo>
                  <a:lnTo>
                    <a:pt x="0" y="0"/>
                  </a:lnTo>
                  <a:lnTo>
                    <a:pt x="34" y="0"/>
                  </a:lnTo>
                  <a:lnTo>
                    <a:pt x="34" y="8"/>
                  </a:lnTo>
                  <a:lnTo>
                    <a:pt x="34" y="8"/>
                  </a:lnTo>
                  <a:close/>
                </a:path>
              </a:pathLst>
            </a:custGeom>
            <a:noFill/>
            <a:ln w="14288" cap="rnd">
              <a:solidFill>
                <a:srgbClr val="FF0000"/>
              </a:solidFill>
              <a:prstDash val="solid"/>
              <a:round/>
              <a:headEnd/>
              <a:tailEnd/>
            </a:ln>
          </p:spPr>
          <p:txBody>
            <a:bodyPr/>
            <a:lstStyle/>
            <a:p>
              <a:endParaRPr lang="it-IT"/>
            </a:p>
          </p:txBody>
        </p:sp>
        <p:sp>
          <p:nvSpPr>
            <p:cNvPr id="13" name="Freeform 72"/>
            <p:cNvSpPr>
              <a:spLocks/>
            </p:cNvSpPr>
            <p:nvPr/>
          </p:nvSpPr>
          <p:spPr bwMode="auto">
            <a:xfrm>
              <a:off x="1443" y="3049"/>
              <a:ext cx="34" cy="8"/>
            </a:xfrm>
            <a:custGeom>
              <a:avLst/>
              <a:gdLst/>
              <a:ahLst/>
              <a:cxnLst>
                <a:cxn ang="0">
                  <a:pos x="34" y="8"/>
                </a:cxn>
                <a:cxn ang="0">
                  <a:pos x="0" y="8"/>
                </a:cxn>
                <a:cxn ang="0">
                  <a:pos x="0" y="0"/>
                </a:cxn>
                <a:cxn ang="0">
                  <a:pos x="34" y="0"/>
                </a:cxn>
                <a:cxn ang="0">
                  <a:pos x="34" y="8"/>
                </a:cxn>
                <a:cxn ang="0">
                  <a:pos x="34" y="8"/>
                </a:cxn>
              </a:cxnLst>
              <a:rect l="0" t="0" r="r" b="b"/>
              <a:pathLst>
                <a:path w="34" h="8">
                  <a:moveTo>
                    <a:pt x="34" y="8"/>
                  </a:moveTo>
                  <a:lnTo>
                    <a:pt x="0" y="8"/>
                  </a:lnTo>
                  <a:lnTo>
                    <a:pt x="0" y="0"/>
                  </a:lnTo>
                  <a:lnTo>
                    <a:pt x="34" y="0"/>
                  </a:lnTo>
                  <a:lnTo>
                    <a:pt x="34" y="8"/>
                  </a:lnTo>
                  <a:lnTo>
                    <a:pt x="34" y="8"/>
                  </a:lnTo>
                  <a:close/>
                </a:path>
              </a:pathLst>
            </a:custGeom>
            <a:noFill/>
            <a:ln w="14288" cap="rnd">
              <a:solidFill>
                <a:srgbClr val="FF0000"/>
              </a:solidFill>
              <a:prstDash val="solid"/>
              <a:round/>
              <a:headEnd/>
              <a:tailEnd/>
            </a:ln>
          </p:spPr>
          <p:txBody>
            <a:bodyPr/>
            <a:lstStyle/>
            <a:p>
              <a:endParaRPr lang="it-IT"/>
            </a:p>
          </p:txBody>
        </p:sp>
        <p:sp>
          <p:nvSpPr>
            <p:cNvPr id="14" name="Freeform 73"/>
            <p:cNvSpPr>
              <a:spLocks/>
            </p:cNvSpPr>
            <p:nvPr/>
          </p:nvSpPr>
          <p:spPr bwMode="auto">
            <a:xfrm>
              <a:off x="1382"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15" name="Freeform 74"/>
            <p:cNvSpPr>
              <a:spLocks/>
            </p:cNvSpPr>
            <p:nvPr/>
          </p:nvSpPr>
          <p:spPr bwMode="auto">
            <a:xfrm>
              <a:off x="1322"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16" name="Freeform 75"/>
            <p:cNvSpPr>
              <a:spLocks/>
            </p:cNvSpPr>
            <p:nvPr/>
          </p:nvSpPr>
          <p:spPr bwMode="auto">
            <a:xfrm>
              <a:off x="1261"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17" name="Freeform 76"/>
            <p:cNvSpPr>
              <a:spLocks/>
            </p:cNvSpPr>
            <p:nvPr/>
          </p:nvSpPr>
          <p:spPr bwMode="auto">
            <a:xfrm>
              <a:off x="1200"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18" name="Freeform 77"/>
            <p:cNvSpPr>
              <a:spLocks/>
            </p:cNvSpPr>
            <p:nvPr/>
          </p:nvSpPr>
          <p:spPr bwMode="auto">
            <a:xfrm>
              <a:off x="1140"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19" name="Freeform 78"/>
            <p:cNvSpPr>
              <a:spLocks/>
            </p:cNvSpPr>
            <p:nvPr/>
          </p:nvSpPr>
          <p:spPr bwMode="auto">
            <a:xfrm>
              <a:off x="1080" y="3049"/>
              <a:ext cx="34" cy="8"/>
            </a:xfrm>
            <a:custGeom>
              <a:avLst/>
              <a:gdLst/>
              <a:ahLst/>
              <a:cxnLst>
                <a:cxn ang="0">
                  <a:pos x="34" y="8"/>
                </a:cxn>
                <a:cxn ang="0">
                  <a:pos x="0" y="8"/>
                </a:cxn>
                <a:cxn ang="0">
                  <a:pos x="0" y="0"/>
                </a:cxn>
                <a:cxn ang="0">
                  <a:pos x="34" y="0"/>
                </a:cxn>
                <a:cxn ang="0">
                  <a:pos x="34" y="8"/>
                </a:cxn>
                <a:cxn ang="0">
                  <a:pos x="34" y="8"/>
                </a:cxn>
              </a:cxnLst>
              <a:rect l="0" t="0" r="r" b="b"/>
              <a:pathLst>
                <a:path w="34" h="8">
                  <a:moveTo>
                    <a:pt x="34" y="8"/>
                  </a:moveTo>
                  <a:lnTo>
                    <a:pt x="0" y="8"/>
                  </a:lnTo>
                  <a:lnTo>
                    <a:pt x="0" y="0"/>
                  </a:lnTo>
                  <a:lnTo>
                    <a:pt x="34" y="0"/>
                  </a:lnTo>
                  <a:lnTo>
                    <a:pt x="34" y="8"/>
                  </a:lnTo>
                  <a:lnTo>
                    <a:pt x="34" y="8"/>
                  </a:lnTo>
                  <a:close/>
                </a:path>
              </a:pathLst>
            </a:custGeom>
            <a:noFill/>
            <a:ln w="14288" cap="rnd">
              <a:solidFill>
                <a:srgbClr val="FF0000"/>
              </a:solidFill>
              <a:prstDash val="solid"/>
              <a:round/>
              <a:headEnd/>
              <a:tailEnd/>
            </a:ln>
          </p:spPr>
          <p:txBody>
            <a:bodyPr/>
            <a:lstStyle/>
            <a:p>
              <a:endParaRPr lang="it-IT"/>
            </a:p>
          </p:txBody>
        </p:sp>
        <p:sp>
          <p:nvSpPr>
            <p:cNvPr id="20" name="Freeform 79"/>
            <p:cNvSpPr>
              <a:spLocks/>
            </p:cNvSpPr>
            <p:nvPr/>
          </p:nvSpPr>
          <p:spPr bwMode="auto">
            <a:xfrm>
              <a:off x="1019" y="3049"/>
              <a:ext cx="34" cy="8"/>
            </a:xfrm>
            <a:custGeom>
              <a:avLst/>
              <a:gdLst/>
              <a:ahLst/>
              <a:cxnLst>
                <a:cxn ang="0">
                  <a:pos x="34" y="8"/>
                </a:cxn>
                <a:cxn ang="0">
                  <a:pos x="0" y="8"/>
                </a:cxn>
                <a:cxn ang="0">
                  <a:pos x="0" y="0"/>
                </a:cxn>
                <a:cxn ang="0">
                  <a:pos x="34" y="0"/>
                </a:cxn>
                <a:cxn ang="0">
                  <a:pos x="34" y="8"/>
                </a:cxn>
                <a:cxn ang="0">
                  <a:pos x="34" y="8"/>
                </a:cxn>
              </a:cxnLst>
              <a:rect l="0" t="0" r="r" b="b"/>
              <a:pathLst>
                <a:path w="34" h="8">
                  <a:moveTo>
                    <a:pt x="34" y="8"/>
                  </a:moveTo>
                  <a:lnTo>
                    <a:pt x="0" y="8"/>
                  </a:lnTo>
                  <a:lnTo>
                    <a:pt x="0" y="0"/>
                  </a:lnTo>
                  <a:lnTo>
                    <a:pt x="34" y="0"/>
                  </a:lnTo>
                  <a:lnTo>
                    <a:pt x="34" y="8"/>
                  </a:lnTo>
                  <a:lnTo>
                    <a:pt x="34" y="8"/>
                  </a:lnTo>
                  <a:close/>
                </a:path>
              </a:pathLst>
            </a:custGeom>
            <a:noFill/>
            <a:ln w="14288" cap="rnd">
              <a:solidFill>
                <a:srgbClr val="FF0000"/>
              </a:solidFill>
              <a:prstDash val="solid"/>
              <a:round/>
              <a:headEnd/>
              <a:tailEnd/>
            </a:ln>
          </p:spPr>
          <p:txBody>
            <a:bodyPr/>
            <a:lstStyle/>
            <a:p>
              <a:endParaRPr lang="it-IT"/>
            </a:p>
          </p:txBody>
        </p:sp>
        <p:sp>
          <p:nvSpPr>
            <p:cNvPr id="21" name="Freeform 80"/>
            <p:cNvSpPr>
              <a:spLocks/>
            </p:cNvSpPr>
            <p:nvPr/>
          </p:nvSpPr>
          <p:spPr bwMode="auto">
            <a:xfrm>
              <a:off x="958"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22" name="Freeform 81"/>
            <p:cNvSpPr>
              <a:spLocks/>
            </p:cNvSpPr>
            <p:nvPr/>
          </p:nvSpPr>
          <p:spPr bwMode="auto">
            <a:xfrm>
              <a:off x="898"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23" name="Freeform 82"/>
            <p:cNvSpPr>
              <a:spLocks/>
            </p:cNvSpPr>
            <p:nvPr/>
          </p:nvSpPr>
          <p:spPr bwMode="auto">
            <a:xfrm>
              <a:off x="837"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24" name="Freeform 83"/>
            <p:cNvSpPr>
              <a:spLocks/>
            </p:cNvSpPr>
            <p:nvPr/>
          </p:nvSpPr>
          <p:spPr bwMode="auto">
            <a:xfrm>
              <a:off x="776"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25" name="Freeform 84"/>
            <p:cNvSpPr>
              <a:spLocks/>
            </p:cNvSpPr>
            <p:nvPr/>
          </p:nvSpPr>
          <p:spPr bwMode="auto">
            <a:xfrm>
              <a:off x="716"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26" name="Freeform 85"/>
            <p:cNvSpPr>
              <a:spLocks/>
            </p:cNvSpPr>
            <p:nvPr/>
          </p:nvSpPr>
          <p:spPr bwMode="auto">
            <a:xfrm>
              <a:off x="655"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27" name="Freeform 86"/>
            <p:cNvSpPr>
              <a:spLocks/>
            </p:cNvSpPr>
            <p:nvPr/>
          </p:nvSpPr>
          <p:spPr bwMode="auto">
            <a:xfrm>
              <a:off x="595" y="3049"/>
              <a:ext cx="34" cy="8"/>
            </a:xfrm>
            <a:custGeom>
              <a:avLst/>
              <a:gdLst/>
              <a:ahLst/>
              <a:cxnLst>
                <a:cxn ang="0">
                  <a:pos x="34" y="8"/>
                </a:cxn>
                <a:cxn ang="0">
                  <a:pos x="0" y="8"/>
                </a:cxn>
                <a:cxn ang="0">
                  <a:pos x="0" y="0"/>
                </a:cxn>
                <a:cxn ang="0">
                  <a:pos x="34" y="0"/>
                </a:cxn>
                <a:cxn ang="0">
                  <a:pos x="34" y="8"/>
                </a:cxn>
                <a:cxn ang="0">
                  <a:pos x="34" y="8"/>
                </a:cxn>
              </a:cxnLst>
              <a:rect l="0" t="0" r="r" b="b"/>
              <a:pathLst>
                <a:path w="34" h="8">
                  <a:moveTo>
                    <a:pt x="34" y="8"/>
                  </a:moveTo>
                  <a:lnTo>
                    <a:pt x="0" y="8"/>
                  </a:lnTo>
                  <a:lnTo>
                    <a:pt x="0" y="0"/>
                  </a:lnTo>
                  <a:lnTo>
                    <a:pt x="34" y="0"/>
                  </a:lnTo>
                  <a:lnTo>
                    <a:pt x="34" y="8"/>
                  </a:lnTo>
                  <a:lnTo>
                    <a:pt x="34" y="8"/>
                  </a:lnTo>
                  <a:close/>
                </a:path>
              </a:pathLst>
            </a:custGeom>
            <a:noFill/>
            <a:ln w="14288" cap="rnd">
              <a:solidFill>
                <a:srgbClr val="FF0000"/>
              </a:solidFill>
              <a:prstDash val="solid"/>
              <a:round/>
              <a:headEnd/>
              <a:tailEnd/>
            </a:ln>
          </p:spPr>
          <p:txBody>
            <a:bodyPr/>
            <a:lstStyle/>
            <a:p>
              <a:endParaRPr lang="it-IT"/>
            </a:p>
          </p:txBody>
        </p:sp>
        <p:sp>
          <p:nvSpPr>
            <p:cNvPr id="28" name="Freeform 87"/>
            <p:cNvSpPr>
              <a:spLocks/>
            </p:cNvSpPr>
            <p:nvPr/>
          </p:nvSpPr>
          <p:spPr bwMode="auto">
            <a:xfrm>
              <a:off x="534"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29" name="Freeform 88"/>
            <p:cNvSpPr>
              <a:spLocks/>
            </p:cNvSpPr>
            <p:nvPr/>
          </p:nvSpPr>
          <p:spPr bwMode="auto">
            <a:xfrm>
              <a:off x="474"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30" name="Freeform 89"/>
            <p:cNvSpPr>
              <a:spLocks/>
            </p:cNvSpPr>
            <p:nvPr/>
          </p:nvSpPr>
          <p:spPr bwMode="auto">
            <a:xfrm>
              <a:off x="413"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31" name="Freeform 90"/>
            <p:cNvSpPr>
              <a:spLocks/>
            </p:cNvSpPr>
            <p:nvPr/>
          </p:nvSpPr>
          <p:spPr bwMode="auto">
            <a:xfrm>
              <a:off x="353" y="3049"/>
              <a:ext cx="34" cy="8"/>
            </a:xfrm>
            <a:custGeom>
              <a:avLst/>
              <a:gdLst/>
              <a:ahLst/>
              <a:cxnLst>
                <a:cxn ang="0">
                  <a:pos x="34" y="8"/>
                </a:cxn>
                <a:cxn ang="0">
                  <a:pos x="0" y="8"/>
                </a:cxn>
                <a:cxn ang="0">
                  <a:pos x="0" y="0"/>
                </a:cxn>
                <a:cxn ang="0">
                  <a:pos x="34" y="0"/>
                </a:cxn>
                <a:cxn ang="0">
                  <a:pos x="34" y="8"/>
                </a:cxn>
                <a:cxn ang="0">
                  <a:pos x="34" y="8"/>
                </a:cxn>
              </a:cxnLst>
              <a:rect l="0" t="0" r="r" b="b"/>
              <a:pathLst>
                <a:path w="34" h="8">
                  <a:moveTo>
                    <a:pt x="34" y="8"/>
                  </a:moveTo>
                  <a:lnTo>
                    <a:pt x="0" y="8"/>
                  </a:lnTo>
                  <a:lnTo>
                    <a:pt x="0" y="0"/>
                  </a:lnTo>
                  <a:lnTo>
                    <a:pt x="34" y="0"/>
                  </a:lnTo>
                  <a:lnTo>
                    <a:pt x="34" y="8"/>
                  </a:lnTo>
                  <a:lnTo>
                    <a:pt x="34" y="8"/>
                  </a:lnTo>
                  <a:close/>
                </a:path>
              </a:pathLst>
            </a:custGeom>
            <a:noFill/>
            <a:ln w="14288" cap="rnd">
              <a:solidFill>
                <a:srgbClr val="FF0000"/>
              </a:solidFill>
              <a:prstDash val="solid"/>
              <a:round/>
              <a:headEnd/>
              <a:tailEnd/>
            </a:ln>
          </p:spPr>
          <p:txBody>
            <a:bodyPr/>
            <a:lstStyle/>
            <a:p>
              <a:endParaRPr lang="it-IT"/>
            </a:p>
          </p:txBody>
        </p:sp>
        <p:sp>
          <p:nvSpPr>
            <p:cNvPr id="32" name="Freeform 91"/>
            <p:cNvSpPr>
              <a:spLocks/>
            </p:cNvSpPr>
            <p:nvPr/>
          </p:nvSpPr>
          <p:spPr bwMode="auto">
            <a:xfrm>
              <a:off x="292"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33" name="Freeform 92"/>
            <p:cNvSpPr>
              <a:spLocks/>
            </p:cNvSpPr>
            <p:nvPr/>
          </p:nvSpPr>
          <p:spPr bwMode="auto">
            <a:xfrm>
              <a:off x="279" y="3070"/>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34" name="Freeform 93"/>
            <p:cNvSpPr>
              <a:spLocks/>
            </p:cNvSpPr>
            <p:nvPr/>
          </p:nvSpPr>
          <p:spPr bwMode="auto">
            <a:xfrm>
              <a:off x="279" y="3131"/>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35" name="Freeform 94"/>
            <p:cNvSpPr>
              <a:spLocks/>
            </p:cNvSpPr>
            <p:nvPr/>
          </p:nvSpPr>
          <p:spPr bwMode="auto">
            <a:xfrm>
              <a:off x="279" y="3191"/>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36" name="Freeform 95"/>
            <p:cNvSpPr>
              <a:spLocks/>
            </p:cNvSpPr>
            <p:nvPr/>
          </p:nvSpPr>
          <p:spPr bwMode="auto">
            <a:xfrm>
              <a:off x="279" y="3252"/>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37" name="Freeform 96"/>
            <p:cNvSpPr>
              <a:spLocks/>
            </p:cNvSpPr>
            <p:nvPr/>
          </p:nvSpPr>
          <p:spPr bwMode="auto">
            <a:xfrm>
              <a:off x="279" y="3313"/>
              <a:ext cx="9" cy="34"/>
            </a:xfrm>
            <a:custGeom>
              <a:avLst/>
              <a:gdLst/>
              <a:ahLst/>
              <a:cxnLst>
                <a:cxn ang="0">
                  <a:pos x="9" y="0"/>
                </a:cxn>
                <a:cxn ang="0">
                  <a:pos x="9" y="34"/>
                </a:cxn>
                <a:cxn ang="0">
                  <a:pos x="0" y="34"/>
                </a:cxn>
                <a:cxn ang="0">
                  <a:pos x="0" y="0"/>
                </a:cxn>
                <a:cxn ang="0">
                  <a:pos x="9" y="0"/>
                </a:cxn>
                <a:cxn ang="0">
                  <a:pos x="9" y="0"/>
                </a:cxn>
              </a:cxnLst>
              <a:rect l="0" t="0" r="r" b="b"/>
              <a:pathLst>
                <a:path w="9" h="34">
                  <a:moveTo>
                    <a:pt x="9" y="0"/>
                  </a:moveTo>
                  <a:lnTo>
                    <a:pt x="9" y="34"/>
                  </a:lnTo>
                  <a:lnTo>
                    <a:pt x="0" y="34"/>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38" name="Freeform 97"/>
            <p:cNvSpPr>
              <a:spLocks/>
            </p:cNvSpPr>
            <p:nvPr/>
          </p:nvSpPr>
          <p:spPr bwMode="auto">
            <a:xfrm>
              <a:off x="279" y="3373"/>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39" name="Freeform 98"/>
            <p:cNvSpPr>
              <a:spLocks/>
            </p:cNvSpPr>
            <p:nvPr/>
          </p:nvSpPr>
          <p:spPr bwMode="auto">
            <a:xfrm>
              <a:off x="279" y="3434"/>
              <a:ext cx="9" cy="34"/>
            </a:xfrm>
            <a:custGeom>
              <a:avLst/>
              <a:gdLst/>
              <a:ahLst/>
              <a:cxnLst>
                <a:cxn ang="0">
                  <a:pos x="9" y="0"/>
                </a:cxn>
                <a:cxn ang="0">
                  <a:pos x="9" y="34"/>
                </a:cxn>
                <a:cxn ang="0">
                  <a:pos x="0" y="34"/>
                </a:cxn>
                <a:cxn ang="0">
                  <a:pos x="0" y="0"/>
                </a:cxn>
                <a:cxn ang="0">
                  <a:pos x="9" y="0"/>
                </a:cxn>
                <a:cxn ang="0">
                  <a:pos x="9" y="0"/>
                </a:cxn>
              </a:cxnLst>
              <a:rect l="0" t="0" r="r" b="b"/>
              <a:pathLst>
                <a:path w="9" h="34">
                  <a:moveTo>
                    <a:pt x="9" y="0"/>
                  </a:moveTo>
                  <a:lnTo>
                    <a:pt x="9" y="34"/>
                  </a:lnTo>
                  <a:lnTo>
                    <a:pt x="0" y="34"/>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0" name="Freeform 99"/>
            <p:cNvSpPr>
              <a:spLocks/>
            </p:cNvSpPr>
            <p:nvPr/>
          </p:nvSpPr>
          <p:spPr bwMode="auto">
            <a:xfrm>
              <a:off x="279" y="3494"/>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1" name="Freeform 100"/>
            <p:cNvSpPr>
              <a:spLocks/>
            </p:cNvSpPr>
            <p:nvPr/>
          </p:nvSpPr>
          <p:spPr bwMode="auto">
            <a:xfrm>
              <a:off x="279" y="3555"/>
              <a:ext cx="9" cy="34"/>
            </a:xfrm>
            <a:custGeom>
              <a:avLst/>
              <a:gdLst/>
              <a:ahLst/>
              <a:cxnLst>
                <a:cxn ang="0">
                  <a:pos x="9" y="0"/>
                </a:cxn>
                <a:cxn ang="0">
                  <a:pos x="9" y="34"/>
                </a:cxn>
                <a:cxn ang="0">
                  <a:pos x="0" y="34"/>
                </a:cxn>
                <a:cxn ang="0">
                  <a:pos x="0" y="0"/>
                </a:cxn>
                <a:cxn ang="0">
                  <a:pos x="9" y="0"/>
                </a:cxn>
                <a:cxn ang="0">
                  <a:pos x="9" y="0"/>
                </a:cxn>
              </a:cxnLst>
              <a:rect l="0" t="0" r="r" b="b"/>
              <a:pathLst>
                <a:path w="9" h="34">
                  <a:moveTo>
                    <a:pt x="9" y="0"/>
                  </a:moveTo>
                  <a:lnTo>
                    <a:pt x="9" y="34"/>
                  </a:lnTo>
                  <a:lnTo>
                    <a:pt x="0" y="34"/>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2" name="Freeform 101"/>
            <p:cNvSpPr>
              <a:spLocks/>
            </p:cNvSpPr>
            <p:nvPr/>
          </p:nvSpPr>
          <p:spPr bwMode="auto">
            <a:xfrm>
              <a:off x="279" y="3615"/>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3" name="Freeform 102"/>
            <p:cNvSpPr>
              <a:spLocks/>
            </p:cNvSpPr>
            <p:nvPr/>
          </p:nvSpPr>
          <p:spPr bwMode="auto">
            <a:xfrm>
              <a:off x="279" y="3676"/>
              <a:ext cx="9" cy="34"/>
            </a:xfrm>
            <a:custGeom>
              <a:avLst/>
              <a:gdLst/>
              <a:ahLst/>
              <a:cxnLst>
                <a:cxn ang="0">
                  <a:pos x="9" y="0"/>
                </a:cxn>
                <a:cxn ang="0">
                  <a:pos x="9" y="34"/>
                </a:cxn>
                <a:cxn ang="0">
                  <a:pos x="0" y="34"/>
                </a:cxn>
                <a:cxn ang="0">
                  <a:pos x="0" y="0"/>
                </a:cxn>
                <a:cxn ang="0">
                  <a:pos x="9" y="0"/>
                </a:cxn>
                <a:cxn ang="0">
                  <a:pos x="9" y="0"/>
                </a:cxn>
              </a:cxnLst>
              <a:rect l="0" t="0" r="r" b="b"/>
              <a:pathLst>
                <a:path w="9" h="34">
                  <a:moveTo>
                    <a:pt x="9" y="0"/>
                  </a:moveTo>
                  <a:lnTo>
                    <a:pt x="9" y="34"/>
                  </a:lnTo>
                  <a:lnTo>
                    <a:pt x="0" y="34"/>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4" name="Freeform 103"/>
            <p:cNvSpPr>
              <a:spLocks/>
            </p:cNvSpPr>
            <p:nvPr/>
          </p:nvSpPr>
          <p:spPr bwMode="auto">
            <a:xfrm>
              <a:off x="279" y="3737"/>
              <a:ext cx="9" cy="34"/>
            </a:xfrm>
            <a:custGeom>
              <a:avLst/>
              <a:gdLst/>
              <a:ahLst/>
              <a:cxnLst>
                <a:cxn ang="0">
                  <a:pos x="9" y="0"/>
                </a:cxn>
                <a:cxn ang="0">
                  <a:pos x="9" y="34"/>
                </a:cxn>
                <a:cxn ang="0">
                  <a:pos x="0" y="34"/>
                </a:cxn>
                <a:cxn ang="0">
                  <a:pos x="0" y="0"/>
                </a:cxn>
                <a:cxn ang="0">
                  <a:pos x="9" y="0"/>
                </a:cxn>
                <a:cxn ang="0">
                  <a:pos x="9" y="0"/>
                </a:cxn>
              </a:cxnLst>
              <a:rect l="0" t="0" r="r" b="b"/>
              <a:pathLst>
                <a:path w="9" h="34">
                  <a:moveTo>
                    <a:pt x="9" y="0"/>
                  </a:moveTo>
                  <a:lnTo>
                    <a:pt x="9" y="34"/>
                  </a:lnTo>
                  <a:lnTo>
                    <a:pt x="0" y="34"/>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5" name="Freeform 104"/>
            <p:cNvSpPr>
              <a:spLocks/>
            </p:cNvSpPr>
            <p:nvPr/>
          </p:nvSpPr>
          <p:spPr bwMode="auto">
            <a:xfrm>
              <a:off x="279" y="3797"/>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6" name="Freeform 105"/>
            <p:cNvSpPr>
              <a:spLocks/>
            </p:cNvSpPr>
            <p:nvPr/>
          </p:nvSpPr>
          <p:spPr bwMode="auto">
            <a:xfrm>
              <a:off x="279" y="3857"/>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7" name="Freeform 106"/>
            <p:cNvSpPr>
              <a:spLocks/>
            </p:cNvSpPr>
            <p:nvPr/>
          </p:nvSpPr>
          <p:spPr bwMode="auto">
            <a:xfrm>
              <a:off x="279" y="3918"/>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8" name="Freeform 107"/>
            <p:cNvSpPr>
              <a:spLocks/>
            </p:cNvSpPr>
            <p:nvPr/>
          </p:nvSpPr>
          <p:spPr bwMode="auto">
            <a:xfrm>
              <a:off x="279" y="3979"/>
              <a:ext cx="9" cy="34"/>
            </a:xfrm>
            <a:custGeom>
              <a:avLst/>
              <a:gdLst/>
              <a:ahLst/>
              <a:cxnLst>
                <a:cxn ang="0">
                  <a:pos x="9" y="0"/>
                </a:cxn>
                <a:cxn ang="0">
                  <a:pos x="9" y="34"/>
                </a:cxn>
                <a:cxn ang="0">
                  <a:pos x="0" y="34"/>
                </a:cxn>
                <a:cxn ang="0">
                  <a:pos x="0" y="0"/>
                </a:cxn>
                <a:cxn ang="0">
                  <a:pos x="9" y="0"/>
                </a:cxn>
                <a:cxn ang="0">
                  <a:pos x="9" y="0"/>
                </a:cxn>
              </a:cxnLst>
              <a:rect l="0" t="0" r="r" b="b"/>
              <a:pathLst>
                <a:path w="9" h="34">
                  <a:moveTo>
                    <a:pt x="9" y="0"/>
                  </a:moveTo>
                  <a:lnTo>
                    <a:pt x="9" y="34"/>
                  </a:lnTo>
                  <a:lnTo>
                    <a:pt x="0" y="34"/>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9" name="Freeform 108"/>
            <p:cNvSpPr>
              <a:spLocks/>
            </p:cNvSpPr>
            <p:nvPr/>
          </p:nvSpPr>
          <p:spPr bwMode="auto">
            <a:xfrm>
              <a:off x="279" y="4039"/>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50" name="Freeform 109"/>
            <p:cNvSpPr>
              <a:spLocks/>
            </p:cNvSpPr>
            <p:nvPr/>
          </p:nvSpPr>
          <p:spPr bwMode="auto">
            <a:xfrm>
              <a:off x="309"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1" name="Freeform 110"/>
            <p:cNvSpPr>
              <a:spLocks/>
            </p:cNvSpPr>
            <p:nvPr/>
          </p:nvSpPr>
          <p:spPr bwMode="auto">
            <a:xfrm>
              <a:off x="370"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2" name="Freeform 111"/>
            <p:cNvSpPr>
              <a:spLocks/>
            </p:cNvSpPr>
            <p:nvPr/>
          </p:nvSpPr>
          <p:spPr bwMode="auto">
            <a:xfrm>
              <a:off x="431"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3" name="Freeform 112"/>
            <p:cNvSpPr>
              <a:spLocks/>
            </p:cNvSpPr>
            <p:nvPr/>
          </p:nvSpPr>
          <p:spPr bwMode="auto">
            <a:xfrm>
              <a:off x="491"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4" name="Freeform 113"/>
            <p:cNvSpPr>
              <a:spLocks/>
            </p:cNvSpPr>
            <p:nvPr/>
          </p:nvSpPr>
          <p:spPr bwMode="auto">
            <a:xfrm>
              <a:off x="552"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5" name="Freeform 114"/>
            <p:cNvSpPr>
              <a:spLocks/>
            </p:cNvSpPr>
            <p:nvPr/>
          </p:nvSpPr>
          <p:spPr bwMode="auto">
            <a:xfrm>
              <a:off x="612"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6" name="Freeform 115"/>
            <p:cNvSpPr>
              <a:spLocks/>
            </p:cNvSpPr>
            <p:nvPr/>
          </p:nvSpPr>
          <p:spPr bwMode="auto">
            <a:xfrm>
              <a:off x="673"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7" name="Freeform 116"/>
            <p:cNvSpPr>
              <a:spLocks/>
            </p:cNvSpPr>
            <p:nvPr/>
          </p:nvSpPr>
          <p:spPr bwMode="auto">
            <a:xfrm>
              <a:off x="733"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8" name="Freeform 117"/>
            <p:cNvSpPr>
              <a:spLocks/>
            </p:cNvSpPr>
            <p:nvPr/>
          </p:nvSpPr>
          <p:spPr bwMode="auto">
            <a:xfrm>
              <a:off x="794"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9" name="Freeform 118"/>
            <p:cNvSpPr>
              <a:spLocks/>
            </p:cNvSpPr>
            <p:nvPr/>
          </p:nvSpPr>
          <p:spPr bwMode="auto">
            <a:xfrm>
              <a:off x="855"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0" name="Freeform 119"/>
            <p:cNvSpPr>
              <a:spLocks/>
            </p:cNvSpPr>
            <p:nvPr/>
          </p:nvSpPr>
          <p:spPr bwMode="auto">
            <a:xfrm>
              <a:off x="915"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1" name="Freeform 120"/>
            <p:cNvSpPr>
              <a:spLocks/>
            </p:cNvSpPr>
            <p:nvPr/>
          </p:nvSpPr>
          <p:spPr bwMode="auto">
            <a:xfrm>
              <a:off x="976"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2" name="Freeform 121"/>
            <p:cNvSpPr>
              <a:spLocks/>
            </p:cNvSpPr>
            <p:nvPr/>
          </p:nvSpPr>
          <p:spPr bwMode="auto">
            <a:xfrm>
              <a:off x="1036"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3" name="Freeform 122"/>
            <p:cNvSpPr>
              <a:spLocks/>
            </p:cNvSpPr>
            <p:nvPr/>
          </p:nvSpPr>
          <p:spPr bwMode="auto">
            <a:xfrm>
              <a:off x="1097"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4" name="Freeform 123"/>
            <p:cNvSpPr>
              <a:spLocks/>
            </p:cNvSpPr>
            <p:nvPr/>
          </p:nvSpPr>
          <p:spPr bwMode="auto">
            <a:xfrm>
              <a:off x="1157"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5" name="Freeform 124"/>
            <p:cNvSpPr>
              <a:spLocks/>
            </p:cNvSpPr>
            <p:nvPr/>
          </p:nvSpPr>
          <p:spPr bwMode="auto">
            <a:xfrm>
              <a:off x="1218"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6" name="Freeform 125"/>
            <p:cNvSpPr>
              <a:spLocks/>
            </p:cNvSpPr>
            <p:nvPr/>
          </p:nvSpPr>
          <p:spPr bwMode="auto">
            <a:xfrm>
              <a:off x="1279"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7" name="Freeform 126"/>
            <p:cNvSpPr>
              <a:spLocks/>
            </p:cNvSpPr>
            <p:nvPr/>
          </p:nvSpPr>
          <p:spPr bwMode="auto">
            <a:xfrm>
              <a:off x="1339"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8" name="Freeform 127"/>
            <p:cNvSpPr>
              <a:spLocks/>
            </p:cNvSpPr>
            <p:nvPr/>
          </p:nvSpPr>
          <p:spPr bwMode="auto">
            <a:xfrm>
              <a:off x="1400"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9" name="Freeform 128"/>
            <p:cNvSpPr>
              <a:spLocks/>
            </p:cNvSpPr>
            <p:nvPr/>
          </p:nvSpPr>
          <p:spPr bwMode="auto">
            <a:xfrm>
              <a:off x="1460"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70" name="Freeform 129"/>
            <p:cNvSpPr>
              <a:spLocks/>
            </p:cNvSpPr>
            <p:nvPr/>
          </p:nvSpPr>
          <p:spPr bwMode="auto">
            <a:xfrm>
              <a:off x="1521"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71" name="Freeform 130"/>
            <p:cNvSpPr>
              <a:spLocks/>
            </p:cNvSpPr>
            <p:nvPr/>
          </p:nvSpPr>
          <p:spPr bwMode="auto">
            <a:xfrm>
              <a:off x="1581"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72" name="Freeform 131"/>
            <p:cNvSpPr>
              <a:spLocks/>
            </p:cNvSpPr>
            <p:nvPr/>
          </p:nvSpPr>
          <p:spPr bwMode="auto">
            <a:xfrm>
              <a:off x="1642"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73" name="Freeform 132"/>
            <p:cNvSpPr>
              <a:spLocks/>
            </p:cNvSpPr>
            <p:nvPr/>
          </p:nvSpPr>
          <p:spPr bwMode="auto">
            <a:xfrm>
              <a:off x="1703"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74" name="Freeform 133"/>
            <p:cNvSpPr>
              <a:spLocks/>
            </p:cNvSpPr>
            <p:nvPr/>
          </p:nvSpPr>
          <p:spPr bwMode="auto">
            <a:xfrm>
              <a:off x="1763" y="4057"/>
              <a:ext cx="22" cy="21"/>
            </a:xfrm>
            <a:custGeom>
              <a:avLst/>
              <a:gdLst/>
              <a:ahLst/>
              <a:cxnLst>
                <a:cxn ang="0">
                  <a:pos x="0" y="12"/>
                </a:cxn>
                <a:cxn ang="0">
                  <a:pos x="18" y="12"/>
                </a:cxn>
                <a:cxn ang="0">
                  <a:pos x="13" y="17"/>
                </a:cxn>
                <a:cxn ang="0">
                  <a:pos x="13" y="0"/>
                </a:cxn>
                <a:cxn ang="0">
                  <a:pos x="22" y="0"/>
                </a:cxn>
                <a:cxn ang="0">
                  <a:pos x="22" y="21"/>
                </a:cxn>
                <a:cxn ang="0">
                  <a:pos x="0" y="21"/>
                </a:cxn>
                <a:cxn ang="0">
                  <a:pos x="0" y="12"/>
                </a:cxn>
                <a:cxn ang="0">
                  <a:pos x="0" y="12"/>
                </a:cxn>
              </a:cxnLst>
              <a:rect l="0" t="0" r="r" b="b"/>
              <a:pathLst>
                <a:path w="22" h="21">
                  <a:moveTo>
                    <a:pt x="0" y="12"/>
                  </a:moveTo>
                  <a:lnTo>
                    <a:pt x="18" y="12"/>
                  </a:lnTo>
                  <a:lnTo>
                    <a:pt x="13" y="17"/>
                  </a:lnTo>
                  <a:lnTo>
                    <a:pt x="13" y="0"/>
                  </a:lnTo>
                  <a:lnTo>
                    <a:pt x="22" y="0"/>
                  </a:lnTo>
                  <a:lnTo>
                    <a:pt x="22" y="21"/>
                  </a:lnTo>
                  <a:lnTo>
                    <a:pt x="0" y="21"/>
                  </a:lnTo>
                  <a:lnTo>
                    <a:pt x="0" y="12"/>
                  </a:lnTo>
                  <a:lnTo>
                    <a:pt x="0" y="12"/>
                  </a:lnTo>
                </a:path>
              </a:pathLst>
            </a:custGeom>
            <a:noFill/>
            <a:ln w="14288" cap="rnd">
              <a:solidFill>
                <a:srgbClr val="FF0000"/>
              </a:solidFill>
              <a:prstDash val="solid"/>
              <a:round/>
              <a:headEnd/>
              <a:tailEnd/>
            </a:ln>
          </p:spPr>
          <p:txBody>
            <a:bodyPr/>
            <a:lstStyle/>
            <a:p>
              <a:endParaRPr lang="it-IT"/>
            </a:p>
          </p:txBody>
        </p:sp>
        <p:sp>
          <p:nvSpPr>
            <p:cNvPr id="75" name="Freeform 134"/>
            <p:cNvSpPr>
              <a:spLocks/>
            </p:cNvSpPr>
            <p:nvPr/>
          </p:nvSpPr>
          <p:spPr bwMode="auto">
            <a:xfrm>
              <a:off x="1776" y="3996"/>
              <a:ext cx="9" cy="34"/>
            </a:xfrm>
            <a:custGeom>
              <a:avLst/>
              <a:gdLst/>
              <a:ahLst/>
              <a:cxnLst>
                <a:cxn ang="0">
                  <a:pos x="0" y="34"/>
                </a:cxn>
                <a:cxn ang="0">
                  <a:pos x="0" y="0"/>
                </a:cxn>
                <a:cxn ang="0">
                  <a:pos x="9" y="0"/>
                </a:cxn>
                <a:cxn ang="0">
                  <a:pos x="9" y="34"/>
                </a:cxn>
                <a:cxn ang="0">
                  <a:pos x="0" y="34"/>
                </a:cxn>
                <a:cxn ang="0">
                  <a:pos x="0" y="34"/>
                </a:cxn>
              </a:cxnLst>
              <a:rect l="0" t="0" r="r" b="b"/>
              <a:pathLst>
                <a:path w="9" h="34">
                  <a:moveTo>
                    <a:pt x="0" y="34"/>
                  </a:moveTo>
                  <a:lnTo>
                    <a:pt x="0" y="0"/>
                  </a:lnTo>
                  <a:lnTo>
                    <a:pt x="9" y="0"/>
                  </a:lnTo>
                  <a:lnTo>
                    <a:pt x="9" y="34"/>
                  </a:lnTo>
                  <a:lnTo>
                    <a:pt x="0" y="34"/>
                  </a:lnTo>
                  <a:lnTo>
                    <a:pt x="0" y="34"/>
                  </a:lnTo>
                  <a:close/>
                </a:path>
              </a:pathLst>
            </a:custGeom>
            <a:noFill/>
            <a:ln w="14288" cap="rnd">
              <a:solidFill>
                <a:srgbClr val="FF0000"/>
              </a:solidFill>
              <a:prstDash val="solid"/>
              <a:round/>
              <a:headEnd/>
              <a:tailEnd/>
            </a:ln>
          </p:spPr>
          <p:txBody>
            <a:bodyPr/>
            <a:lstStyle/>
            <a:p>
              <a:endParaRPr lang="it-IT"/>
            </a:p>
          </p:txBody>
        </p:sp>
        <p:sp>
          <p:nvSpPr>
            <p:cNvPr id="76" name="Freeform 135"/>
            <p:cNvSpPr>
              <a:spLocks/>
            </p:cNvSpPr>
            <p:nvPr/>
          </p:nvSpPr>
          <p:spPr bwMode="auto">
            <a:xfrm>
              <a:off x="1776" y="3935"/>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77" name="Freeform 136"/>
            <p:cNvSpPr>
              <a:spLocks/>
            </p:cNvSpPr>
            <p:nvPr/>
          </p:nvSpPr>
          <p:spPr bwMode="auto">
            <a:xfrm>
              <a:off x="1776" y="3875"/>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78" name="Freeform 137"/>
            <p:cNvSpPr>
              <a:spLocks/>
            </p:cNvSpPr>
            <p:nvPr/>
          </p:nvSpPr>
          <p:spPr bwMode="auto">
            <a:xfrm>
              <a:off x="1776" y="3814"/>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79" name="Freeform 138"/>
            <p:cNvSpPr>
              <a:spLocks/>
            </p:cNvSpPr>
            <p:nvPr/>
          </p:nvSpPr>
          <p:spPr bwMode="auto">
            <a:xfrm>
              <a:off x="1776" y="3754"/>
              <a:ext cx="9" cy="34"/>
            </a:xfrm>
            <a:custGeom>
              <a:avLst/>
              <a:gdLst/>
              <a:ahLst/>
              <a:cxnLst>
                <a:cxn ang="0">
                  <a:pos x="0" y="34"/>
                </a:cxn>
                <a:cxn ang="0">
                  <a:pos x="0" y="0"/>
                </a:cxn>
                <a:cxn ang="0">
                  <a:pos x="9" y="0"/>
                </a:cxn>
                <a:cxn ang="0">
                  <a:pos x="9" y="34"/>
                </a:cxn>
                <a:cxn ang="0">
                  <a:pos x="0" y="34"/>
                </a:cxn>
                <a:cxn ang="0">
                  <a:pos x="0" y="34"/>
                </a:cxn>
              </a:cxnLst>
              <a:rect l="0" t="0" r="r" b="b"/>
              <a:pathLst>
                <a:path w="9" h="34">
                  <a:moveTo>
                    <a:pt x="0" y="34"/>
                  </a:moveTo>
                  <a:lnTo>
                    <a:pt x="0" y="0"/>
                  </a:lnTo>
                  <a:lnTo>
                    <a:pt x="9" y="0"/>
                  </a:lnTo>
                  <a:lnTo>
                    <a:pt x="9" y="34"/>
                  </a:lnTo>
                  <a:lnTo>
                    <a:pt x="0" y="34"/>
                  </a:lnTo>
                  <a:lnTo>
                    <a:pt x="0" y="34"/>
                  </a:lnTo>
                  <a:close/>
                </a:path>
              </a:pathLst>
            </a:custGeom>
            <a:noFill/>
            <a:ln w="14288" cap="rnd">
              <a:solidFill>
                <a:srgbClr val="FF0000"/>
              </a:solidFill>
              <a:prstDash val="solid"/>
              <a:round/>
              <a:headEnd/>
              <a:tailEnd/>
            </a:ln>
          </p:spPr>
          <p:txBody>
            <a:bodyPr/>
            <a:lstStyle/>
            <a:p>
              <a:endParaRPr lang="it-IT"/>
            </a:p>
          </p:txBody>
        </p:sp>
        <p:sp>
          <p:nvSpPr>
            <p:cNvPr id="80" name="Freeform 139"/>
            <p:cNvSpPr>
              <a:spLocks/>
            </p:cNvSpPr>
            <p:nvPr/>
          </p:nvSpPr>
          <p:spPr bwMode="auto">
            <a:xfrm>
              <a:off x="1776" y="3693"/>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81" name="Freeform 140"/>
            <p:cNvSpPr>
              <a:spLocks/>
            </p:cNvSpPr>
            <p:nvPr/>
          </p:nvSpPr>
          <p:spPr bwMode="auto">
            <a:xfrm>
              <a:off x="1776" y="3633"/>
              <a:ext cx="9" cy="34"/>
            </a:xfrm>
            <a:custGeom>
              <a:avLst/>
              <a:gdLst/>
              <a:ahLst/>
              <a:cxnLst>
                <a:cxn ang="0">
                  <a:pos x="0" y="34"/>
                </a:cxn>
                <a:cxn ang="0">
                  <a:pos x="0" y="0"/>
                </a:cxn>
                <a:cxn ang="0">
                  <a:pos x="9" y="0"/>
                </a:cxn>
                <a:cxn ang="0">
                  <a:pos x="9" y="34"/>
                </a:cxn>
                <a:cxn ang="0">
                  <a:pos x="0" y="34"/>
                </a:cxn>
                <a:cxn ang="0">
                  <a:pos x="0" y="34"/>
                </a:cxn>
              </a:cxnLst>
              <a:rect l="0" t="0" r="r" b="b"/>
              <a:pathLst>
                <a:path w="9" h="34">
                  <a:moveTo>
                    <a:pt x="0" y="34"/>
                  </a:moveTo>
                  <a:lnTo>
                    <a:pt x="0" y="0"/>
                  </a:lnTo>
                  <a:lnTo>
                    <a:pt x="9" y="0"/>
                  </a:lnTo>
                  <a:lnTo>
                    <a:pt x="9" y="34"/>
                  </a:lnTo>
                  <a:lnTo>
                    <a:pt x="0" y="34"/>
                  </a:lnTo>
                  <a:lnTo>
                    <a:pt x="0" y="34"/>
                  </a:lnTo>
                  <a:close/>
                </a:path>
              </a:pathLst>
            </a:custGeom>
            <a:noFill/>
            <a:ln w="14288" cap="rnd">
              <a:solidFill>
                <a:srgbClr val="FF0000"/>
              </a:solidFill>
              <a:prstDash val="solid"/>
              <a:round/>
              <a:headEnd/>
              <a:tailEnd/>
            </a:ln>
          </p:spPr>
          <p:txBody>
            <a:bodyPr/>
            <a:lstStyle/>
            <a:p>
              <a:endParaRPr lang="it-IT"/>
            </a:p>
          </p:txBody>
        </p:sp>
        <p:sp>
          <p:nvSpPr>
            <p:cNvPr id="82" name="Freeform 141"/>
            <p:cNvSpPr>
              <a:spLocks/>
            </p:cNvSpPr>
            <p:nvPr/>
          </p:nvSpPr>
          <p:spPr bwMode="auto">
            <a:xfrm>
              <a:off x="1776" y="3572"/>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83" name="Freeform 142"/>
            <p:cNvSpPr>
              <a:spLocks/>
            </p:cNvSpPr>
            <p:nvPr/>
          </p:nvSpPr>
          <p:spPr bwMode="auto">
            <a:xfrm>
              <a:off x="1776" y="3511"/>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84" name="Freeform 143"/>
            <p:cNvSpPr>
              <a:spLocks/>
            </p:cNvSpPr>
            <p:nvPr/>
          </p:nvSpPr>
          <p:spPr bwMode="auto">
            <a:xfrm>
              <a:off x="1776" y="3451"/>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85" name="Freeform 144"/>
            <p:cNvSpPr>
              <a:spLocks/>
            </p:cNvSpPr>
            <p:nvPr/>
          </p:nvSpPr>
          <p:spPr bwMode="auto">
            <a:xfrm>
              <a:off x="1776" y="3390"/>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86" name="Freeform 145"/>
            <p:cNvSpPr>
              <a:spLocks/>
            </p:cNvSpPr>
            <p:nvPr/>
          </p:nvSpPr>
          <p:spPr bwMode="auto">
            <a:xfrm>
              <a:off x="1776" y="3330"/>
              <a:ext cx="9" cy="34"/>
            </a:xfrm>
            <a:custGeom>
              <a:avLst/>
              <a:gdLst/>
              <a:ahLst/>
              <a:cxnLst>
                <a:cxn ang="0">
                  <a:pos x="0" y="34"/>
                </a:cxn>
                <a:cxn ang="0">
                  <a:pos x="0" y="0"/>
                </a:cxn>
                <a:cxn ang="0">
                  <a:pos x="9" y="0"/>
                </a:cxn>
                <a:cxn ang="0">
                  <a:pos x="9" y="34"/>
                </a:cxn>
                <a:cxn ang="0">
                  <a:pos x="0" y="34"/>
                </a:cxn>
                <a:cxn ang="0">
                  <a:pos x="0" y="34"/>
                </a:cxn>
              </a:cxnLst>
              <a:rect l="0" t="0" r="r" b="b"/>
              <a:pathLst>
                <a:path w="9" h="34">
                  <a:moveTo>
                    <a:pt x="0" y="34"/>
                  </a:moveTo>
                  <a:lnTo>
                    <a:pt x="0" y="0"/>
                  </a:lnTo>
                  <a:lnTo>
                    <a:pt x="9" y="0"/>
                  </a:lnTo>
                  <a:lnTo>
                    <a:pt x="9" y="34"/>
                  </a:lnTo>
                  <a:lnTo>
                    <a:pt x="0" y="34"/>
                  </a:lnTo>
                  <a:lnTo>
                    <a:pt x="0" y="34"/>
                  </a:lnTo>
                  <a:close/>
                </a:path>
              </a:pathLst>
            </a:custGeom>
            <a:noFill/>
            <a:ln w="14288" cap="rnd">
              <a:solidFill>
                <a:srgbClr val="FF0000"/>
              </a:solidFill>
              <a:prstDash val="solid"/>
              <a:round/>
              <a:headEnd/>
              <a:tailEnd/>
            </a:ln>
          </p:spPr>
          <p:txBody>
            <a:bodyPr/>
            <a:lstStyle/>
            <a:p>
              <a:endParaRPr lang="it-IT"/>
            </a:p>
          </p:txBody>
        </p:sp>
        <p:sp>
          <p:nvSpPr>
            <p:cNvPr id="87" name="Freeform 146"/>
            <p:cNvSpPr>
              <a:spLocks/>
            </p:cNvSpPr>
            <p:nvPr/>
          </p:nvSpPr>
          <p:spPr bwMode="auto">
            <a:xfrm>
              <a:off x="1776" y="3269"/>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88" name="Freeform 147"/>
            <p:cNvSpPr>
              <a:spLocks/>
            </p:cNvSpPr>
            <p:nvPr/>
          </p:nvSpPr>
          <p:spPr bwMode="auto">
            <a:xfrm>
              <a:off x="1776" y="3209"/>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89" name="Freeform 148"/>
            <p:cNvSpPr>
              <a:spLocks/>
            </p:cNvSpPr>
            <p:nvPr/>
          </p:nvSpPr>
          <p:spPr bwMode="auto">
            <a:xfrm>
              <a:off x="1776" y="3148"/>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90" name="Freeform 149"/>
            <p:cNvSpPr>
              <a:spLocks/>
            </p:cNvSpPr>
            <p:nvPr/>
          </p:nvSpPr>
          <p:spPr bwMode="auto">
            <a:xfrm>
              <a:off x="1776" y="3087"/>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91" name="Freeform 150"/>
            <p:cNvSpPr>
              <a:spLocks/>
            </p:cNvSpPr>
            <p:nvPr/>
          </p:nvSpPr>
          <p:spPr bwMode="auto">
            <a:xfrm>
              <a:off x="1776" y="3053"/>
              <a:ext cx="9" cy="9"/>
            </a:xfrm>
            <a:custGeom>
              <a:avLst/>
              <a:gdLst/>
              <a:ahLst/>
              <a:cxnLst>
                <a:cxn ang="0">
                  <a:pos x="0" y="9"/>
                </a:cxn>
                <a:cxn ang="0">
                  <a:pos x="0" y="0"/>
                </a:cxn>
                <a:cxn ang="0">
                  <a:pos x="9" y="0"/>
                </a:cxn>
                <a:cxn ang="0">
                  <a:pos x="9" y="9"/>
                </a:cxn>
                <a:cxn ang="0">
                  <a:pos x="0" y="9"/>
                </a:cxn>
                <a:cxn ang="0">
                  <a:pos x="0" y="9"/>
                </a:cxn>
              </a:cxnLst>
              <a:rect l="0" t="0" r="r" b="b"/>
              <a:pathLst>
                <a:path w="9" h="9">
                  <a:moveTo>
                    <a:pt x="0" y="9"/>
                  </a:moveTo>
                  <a:lnTo>
                    <a:pt x="0" y="0"/>
                  </a:lnTo>
                  <a:lnTo>
                    <a:pt x="9" y="0"/>
                  </a:lnTo>
                  <a:lnTo>
                    <a:pt x="9" y="9"/>
                  </a:lnTo>
                  <a:lnTo>
                    <a:pt x="0" y="9"/>
                  </a:lnTo>
                  <a:lnTo>
                    <a:pt x="0" y="9"/>
                  </a:lnTo>
                  <a:close/>
                </a:path>
              </a:pathLst>
            </a:custGeom>
            <a:noFill/>
            <a:ln w="14288" cap="rnd">
              <a:solidFill>
                <a:srgbClr val="FF0000"/>
              </a:solidFill>
              <a:prstDash val="solid"/>
              <a:round/>
              <a:headEnd/>
              <a:tailEnd/>
            </a:ln>
          </p:spPr>
          <p:txBody>
            <a:bodyPr/>
            <a:lstStyle/>
            <a:p>
              <a:endParaRPr lang="it-IT"/>
            </a:p>
          </p:txBody>
        </p:sp>
        <p:sp>
          <p:nvSpPr>
            <p:cNvPr id="92" name="Line 151"/>
            <p:cNvSpPr>
              <a:spLocks noChangeShapeType="1"/>
            </p:cNvSpPr>
            <p:nvPr/>
          </p:nvSpPr>
          <p:spPr bwMode="auto">
            <a:xfrm flipH="1">
              <a:off x="491" y="3269"/>
              <a:ext cx="95" cy="78"/>
            </a:xfrm>
            <a:prstGeom prst="line">
              <a:avLst/>
            </a:prstGeom>
            <a:noFill/>
            <a:ln w="14288" cap="rnd">
              <a:solidFill>
                <a:srgbClr val="000000"/>
              </a:solidFill>
              <a:round/>
              <a:headEnd/>
              <a:tailEnd/>
            </a:ln>
          </p:spPr>
          <p:txBody>
            <a:bodyPr/>
            <a:lstStyle/>
            <a:p>
              <a:endParaRPr lang="it-IT"/>
            </a:p>
          </p:txBody>
        </p:sp>
        <p:sp>
          <p:nvSpPr>
            <p:cNvPr id="93" name="Line 152"/>
            <p:cNvSpPr>
              <a:spLocks noChangeShapeType="1"/>
            </p:cNvSpPr>
            <p:nvPr/>
          </p:nvSpPr>
          <p:spPr bwMode="auto">
            <a:xfrm>
              <a:off x="491" y="3338"/>
              <a:ext cx="104" cy="87"/>
            </a:xfrm>
            <a:prstGeom prst="line">
              <a:avLst/>
            </a:prstGeom>
            <a:noFill/>
            <a:ln w="14288" cap="rnd">
              <a:solidFill>
                <a:srgbClr val="000000"/>
              </a:solidFill>
              <a:round/>
              <a:headEnd/>
              <a:tailEnd/>
            </a:ln>
          </p:spPr>
          <p:txBody>
            <a:bodyPr/>
            <a:lstStyle/>
            <a:p>
              <a:endParaRPr lang="it-IT"/>
            </a:p>
          </p:txBody>
        </p:sp>
        <p:sp>
          <p:nvSpPr>
            <p:cNvPr id="94" name="Freeform 153"/>
            <p:cNvSpPr>
              <a:spLocks/>
            </p:cNvSpPr>
            <p:nvPr/>
          </p:nvSpPr>
          <p:spPr bwMode="auto">
            <a:xfrm>
              <a:off x="413" y="3131"/>
              <a:ext cx="242" cy="389"/>
            </a:xfrm>
            <a:custGeom>
              <a:avLst/>
              <a:gdLst/>
              <a:ahLst/>
              <a:cxnLst>
                <a:cxn ang="0">
                  <a:pos x="0" y="0"/>
                </a:cxn>
                <a:cxn ang="0">
                  <a:pos x="0" y="389"/>
                </a:cxn>
                <a:cxn ang="0">
                  <a:pos x="242" y="389"/>
                </a:cxn>
                <a:cxn ang="0">
                  <a:pos x="242" y="0"/>
                </a:cxn>
                <a:cxn ang="0">
                  <a:pos x="0" y="0"/>
                </a:cxn>
                <a:cxn ang="0">
                  <a:pos x="0" y="0"/>
                </a:cxn>
              </a:cxnLst>
              <a:rect l="0" t="0" r="r" b="b"/>
              <a:pathLst>
                <a:path w="242" h="389">
                  <a:moveTo>
                    <a:pt x="0" y="0"/>
                  </a:moveTo>
                  <a:lnTo>
                    <a:pt x="0" y="389"/>
                  </a:lnTo>
                  <a:lnTo>
                    <a:pt x="242" y="389"/>
                  </a:lnTo>
                  <a:lnTo>
                    <a:pt x="242" y="0"/>
                  </a:lnTo>
                  <a:lnTo>
                    <a:pt x="0" y="0"/>
                  </a:lnTo>
                  <a:lnTo>
                    <a:pt x="0" y="0"/>
                  </a:lnTo>
                  <a:close/>
                </a:path>
              </a:pathLst>
            </a:custGeom>
            <a:solidFill>
              <a:srgbClr val="FFFFFF"/>
            </a:solidFill>
            <a:ln w="9525">
              <a:noFill/>
              <a:round/>
              <a:headEnd/>
              <a:tailEnd/>
            </a:ln>
          </p:spPr>
          <p:txBody>
            <a:bodyPr/>
            <a:lstStyle/>
            <a:p>
              <a:endParaRPr lang="it-IT"/>
            </a:p>
          </p:txBody>
        </p:sp>
        <p:sp>
          <p:nvSpPr>
            <p:cNvPr id="95" name="Rectangle 154"/>
            <p:cNvSpPr>
              <a:spLocks noChangeArrowheads="1"/>
            </p:cNvSpPr>
            <p:nvPr/>
          </p:nvSpPr>
          <p:spPr bwMode="auto">
            <a:xfrm>
              <a:off x="413" y="3131"/>
              <a:ext cx="242" cy="389"/>
            </a:xfrm>
            <a:prstGeom prst="rect">
              <a:avLst/>
            </a:prstGeom>
            <a:noFill/>
            <a:ln w="14288" cap="rnd">
              <a:solidFill>
                <a:srgbClr val="000000"/>
              </a:solidFill>
              <a:round/>
              <a:headEnd/>
              <a:tailEnd/>
            </a:ln>
          </p:spPr>
          <p:txBody>
            <a:bodyPr/>
            <a:lstStyle/>
            <a:p>
              <a:endParaRPr lang="it-IT"/>
            </a:p>
          </p:txBody>
        </p:sp>
        <p:sp>
          <p:nvSpPr>
            <p:cNvPr id="96" name="Line 155"/>
            <p:cNvSpPr>
              <a:spLocks noChangeShapeType="1"/>
            </p:cNvSpPr>
            <p:nvPr/>
          </p:nvSpPr>
          <p:spPr bwMode="auto">
            <a:xfrm>
              <a:off x="413" y="3269"/>
              <a:ext cx="104" cy="1"/>
            </a:xfrm>
            <a:prstGeom prst="line">
              <a:avLst/>
            </a:prstGeom>
            <a:noFill/>
            <a:ln w="26988" cap="rnd">
              <a:solidFill>
                <a:srgbClr val="FF9A00"/>
              </a:solidFill>
              <a:round/>
              <a:headEnd/>
              <a:tailEnd/>
            </a:ln>
          </p:spPr>
          <p:txBody>
            <a:bodyPr/>
            <a:lstStyle/>
            <a:p>
              <a:endParaRPr lang="it-IT"/>
            </a:p>
          </p:txBody>
        </p:sp>
        <p:sp>
          <p:nvSpPr>
            <p:cNvPr id="97" name="Line 156"/>
            <p:cNvSpPr>
              <a:spLocks noChangeShapeType="1"/>
            </p:cNvSpPr>
            <p:nvPr/>
          </p:nvSpPr>
          <p:spPr bwMode="auto">
            <a:xfrm>
              <a:off x="413" y="3417"/>
              <a:ext cx="104" cy="1"/>
            </a:xfrm>
            <a:prstGeom prst="line">
              <a:avLst/>
            </a:prstGeom>
            <a:noFill/>
            <a:ln w="26988" cap="rnd">
              <a:solidFill>
                <a:srgbClr val="FF9A00"/>
              </a:solidFill>
              <a:round/>
              <a:headEnd/>
              <a:tailEnd/>
            </a:ln>
          </p:spPr>
          <p:txBody>
            <a:bodyPr/>
            <a:lstStyle/>
            <a:p>
              <a:endParaRPr lang="it-IT"/>
            </a:p>
          </p:txBody>
        </p:sp>
        <p:sp>
          <p:nvSpPr>
            <p:cNvPr id="98" name="Line 157"/>
            <p:cNvSpPr>
              <a:spLocks noChangeShapeType="1"/>
            </p:cNvSpPr>
            <p:nvPr/>
          </p:nvSpPr>
          <p:spPr bwMode="auto">
            <a:xfrm flipH="1">
              <a:off x="448" y="3269"/>
              <a:ext cx="69" cy="69"/>
            </a:xfrm>
            <a:prstGeom prst="line">
              <a:avLst/>
            </a:prstGeom>
            <a:noFill/>
            <a:ln w="26988" cap="rnd">
              <a:solidFill>
                <a:srgbClr val="FF9A00"/>
              </a:solidFill>
              <a:round/>
              <a:headEnd/>
              <a:tailEnd/>
            </a:ln>
          </p:spPr>
          <p:txBody>
            <a:bodyPr/>
            <a:lstStyle/>
            <a:p>
              <a:endParaRPr lang="it-IT"/>
            </a:p>
          </p:txBody>
        </p:sp>
        <p:sp>
          <p:nvSpPr>
            <p:cNvPr id="99" name="Line 158"/>
            <p:cNvSpPr>
              <a:spLocks noChangeShapeType="1"/>
            </p:cNvSpPr>
            <p:nvPr/>
          </p:nvSpPr>
          <p:spPr bwMode="auto">
            <a:xfrm flipH="1" flipV="1">
              <a:off x="448" y="3338"/>
              <a:ext cx="69" cy="79"/>
            </a:xfrm>
            <a:prstGeom prst="line">
              <a:avLst/>
            </a:prstGeom>
            <a:noFill/>
            <a:ln w="26988" cap="rnd">
              <a:solidFill>
                <a:srgbClr val="FF9A00"/>
              </a:solidFill>
              <a:round/>
              <a:headEnd/>
              <a:tailEnd/>
            </a:ln>
          </p:spPr>
          <p:txBody>
            <a:bodyPr/>
            <a:lstStyle/>
            <a:p>
              <a:endParaRPr lang="it-IT"/>
            </a:p>
          </p:txBody>
        </p:sp>
        <p:sp>
          <p:nvSpPr>
            <p:cNvPr id="100" name="Line 159"/>
            <p:cNvSpPr>
              <a:spLocks noChangeShapeType="1"/>
            </p:cNvSpPr>
            <p:nvPr/>
          </p:nvSpPr>
          <p:spPr bwMode="auto">
            <a:xfrm>
              <a:off x="292" y="3269"/>
              <a:ext cx="121" cy="1"/>
            </a:xfrm>
            <a:prstGeom prst="line">
              <a:avLst/>
            </a:prstGeom>
            <a:noFill/>
            <a:ln w="26988" cap="rnd">
              <a:solidFill>
                <a:srgbClr val="FF9A00"/>
              </a:solidFill>
              <a:round/>
              <a:headEnd/>
              <a:tailEnd/>
            </a:ln>
          </p:spPr>
          <p:txBody>
            <a:bodyPr/>
            <a:lstStyle/>
            <a:p>
              <a:endParaRPr lang="it-IT"/>
            </a:p>
          </p:txBody>
        </p:sp>
        <p:sp>
          <p:nvSpPr>
            <p:cNvPr id="101" name="Line 160"/>
            <p:cNvSpPr>
              <a:spLocks noChangeShapeType="1"/>
            </p:cNvSpPr>
            <p:nvPr/>
          </p:nvSpPr>
          <p:spPr bwMode="auto">
            <a:xfrm>
              <a:off x="283" y="3417"/>
              <a:ext cx="130" cy="1"/>
            </a:xfrm>
            <a:prstGeom prst="line">
              <a:avLst/>
            </a:prstGeom>
            <a:noFill/>
            <a:ln w="26988" cap="rnd">
              <a:solidFill>
                <a:srgbClr val="FF9A00"/>
              </a:solidFill>
              <a:round/>
              <a:headEnd/>
              <a:tailEnd/>
            </a:ln>
          </p:spPr>
          <p:txBody>
            <a:bodyPr/>
            <a:lstStyle/>
            <a:p>
              <a:endParaRPr lang="it-IT"/>
            </a:p>
          </p:txBody>
        </p:sp>
        <p:sp>
          <p:nvSpPr>
            <p:cNvPr id="102" name="Line 161"/>
            <p:cNvSpPr>
              <a:spLocks noChangeShapeType="1"/>
            </p:cNvSpPr>
            <p:nvPr/>
          </p:nvSpPr>
          <p:spPr bwMode="auto">
            <a:xfrm>
              <a:off x="655" y="3166"/>
              <a:ext cx="398" cy="1"/>
            </a:xfrm>
            <a:prstGeom prst="line">
              <a:avLst/>
            </a:prstGeom>
            <a:noFill/>
            <a:ln w="41275" cap="rnd">
              <a:solidFill>
                <a:srgbClr val="008080"/>
              </a:solidFill>
              <a:round/>
              <a:headEnd/>
              <a:tailEnd/>
            </a:ln>
          </p:spPr>
          <p:txBody>
            <a:bodyPr/>
            <a:lstStyle/>
            <a:p>
              <a:endParaRPr lang="it-IT"/>
            </a:p>
          </p:txBody>
        </p:sp>
        <p:sp>
          <p:nvSpPr>
            <p:cNvPr id="103" name="Freeform 162"/>
            <p:cNvSpPr>
              <a:spLocks/>
            </p:cNvSpPr>
            <p:nvPr/>
          </p:nvSpPr>
          <p:spPr bwMode="auto">
            <a:xfrm>
              <a:off x="1053" y="3114"/>
              <a:ext cx="260" cy="328"/>
            </a:xfrm>
            <a:custGeom>
              <a:avLst/>
              <a:gdLst/>
              <a:ahLst/>
              <a:cxnLst>
                <a:cxn ang="0">
                  <a:pos x="260" y="328"/>
                </a:cxn>
                <a:cxn ang="0">
                  <a:pos x="0" y="246"/>
                </a:cxn>
                <a:cxn ang="0">
                  <a:pos x="0" y="82"/>
                </a:cxn>
                <a:cxn ang="0">
                  <a:pos x="260" y="0"/>
                </a:cxn>
                <a:cxn ang="0">
                  <a:pos x="260" y="328"/>
                </a:cxn>
              </a:cxnLst>
              <a:rect l="0" t="0" r="r" b="b"/>
              <a:pathLst>
                <a:path w="260" h="328">
                  <a:moveTo>
                    <a:pt x="260" y="328"/>
                  </a:moveTo>
                  <a:lnTo>
                    <a:pt x="0" y="246"/>
                  </a:lnTo>
                  <a:lnTo>
                    <a:pt x="0" y="82"/>
                  </a:lnTo>
                  <a:lnTo>
                    <a:pt x="260" y="0"/>
                  </a:lnTo>
                  <a:lnTo>
                    <a:pt x="260" y="328"/>
                  </a:lnTo>
                  <a:close/>
                </a:path>
              </a:pathLst>
            </a:custGeom>
            <a:solidFill>
              <a:srgbClr val="FFFFFF"/>
            </a:solidFill>
            <a:ln w="9525">
              <a:noFill/>
              <a:round/>
              <a:headEnd/>
              <a:tailEnd/>
            </a:ln>
          </p:spPr>
          <p:txBody>
            <a:bodyPr/>
            <a:lstStyle/>
            <a:p>
              <a:endParaRPr lang="it-IT"/>
            </a:p>
          </p:txBody>
        </p:sp>
        <p:sp>
          <p:nvSpPr>
            <p:cNvPr id="104" name="Freeform 163"/>
            <p:cNvSpPr>
              <a:spLocks/>
            </p:cNvSpPr>
            <p:nvPr/>
          </p:nvSpPr>
          <p:spPr bwMode="auto">
            <a:xfrm>
              <a:off x="1053" y="3114"/>
              <a:ext cx="260" cy="328"/>
            </a:xfrm>
            <a:custGeom>
              <a:avLst/>
              <a:gdLst/>
              <a:ahLst/>
              <a:cxnLst>
                <a:cxn ang="0">
                  <a:pos x="260" y="328"/>
                </a:cxn>
                <a:cxn ang="0">
                  <a:pos x="0" y="246"/>
                </a:cxn>
                <a:cxn ang="0">
                  <a:pos x="0" y="82"/>
                </a:cxn>
                <a:cxn ang="0">
                  <a:pos x="260" y="0"/>
                </a:cxn>
                <a:cxn ang="0">
                  <a:pos x="260" y="328"/>
                </a:cxn>
              </a:cxnLst>
              <a:rect l="0" t="0" r="r" b="b"/>
              <a:pathLst>
                <a:path w="260" h="328">
                  <a:moveTo>
                    <a:pt x="260" y="328"/>
                  </a:moveTo>
                  <a:lnTo>
                    <a:pt x="0" y="246"/>
                  </a:lnTo>
                  <a:lnTo>
                    <a:pt x="0" y="82"/>
                  </a:lnTo>
                  <a:lnTo>
                    <a:pt x="260" y="0"/>
                  </a:lnTo>
                  <a:lnTo>
                    <a:pt x="260" y="328"/>
                  </a:lnTo>
                  <a:close/>
                </a:path>
              </a:pathLst>
            </a:custGeom>
            <a:noFill/>
            <a:ln w="14288" cap="rnd">
              <a:solidFill>
                <a:srgbClr val="000000"/>
              </a:solidFill>
              <a:prstDash val="solid"/>
              <a:round/>
              <a:headEnd/>
              <a:tailEnd/>
            </a:ln>
          </p:spPr>
          <p:txBody>
            <a:bodyPr/>
            <a:lstStyle/>
            <a:p>
              <a:endParaRPr lang="it-IT"/>
            </a:p>
          </p:txBody>
        </p:sp>
        <p:sp>
          <p:nvSpPr>
            <p:cNvPr id="105" name="Line 164"/>
            <p:cNvSpPr>
              <a:spLocks noChangeShapeType="1"/>
            </p:cNvSpPr>
            <p:nvPr/>
          </p:nvSpPr>
          <p:spPr bwMode="auto">
            <a:xfrm flipV="1">
              <a:off x="1053" y="3166"/>
              <a:ext cx="1" cy="34"/>
            </a:xfrm>
            <a:prstGeom prst="line">
              <a:avLst/>
            </a:prstGeom>
            <a:noFill/>
            <a:ln w="14288" cap="rnd">
              <a:solidFill>
                <a:srgbClr val="000000"/>
              </a:solidFill>
              <a:round/>
              <a:headEnd/>
              <a:tailEnd/>
            </a:ln>
          </p:spPr>
          <p:txBody>
            <a:bodyPr/>
            <a:lstStyle/>
            <a:p>
              <a:endParaRPr lang="it-IT"/>
            </a:p>
          </p:txBody>
        </p:sp>
        <p:sp>
          <p:nvSpPr>
            <p:cNvPr id="106" name="Freeform 165"/>
            <p:cNvSpPr>
              <a:spLocks noEditPoints="1"/>
            </p:cNvSpPr>
            <p:nvPr/>
          </p:nvSpPr>
          <p:spPr bwMode="auto">
            <a:xfrm>
              <a:off x="814" y="3131"/>
              <a:ext cx="75" cy="69"/>
            </a:xfrm>
            <a:custGeom>
              <a:avLst/>
              <a:gdLst/>
              <a:ahLst/>
              <a:cxnLst>
                <a:cxn ang="0">
                  <a:pos x="12" y="64"/>
                </a:cxn>
                <a:cxn ang="0">
                  <a:pos x="79" y="64"/>
                </a:cxn>
                <a:cxn ang="0">
                  <a:pos x="92" y="76"/>
                </a:cxn>
                <a:cxn ang="0">
                  <a:pos x="79" y="88"/>
                </a:cxn>
                <a:cxn ang="0">
                  <a:pos x="12" y="88"/>
                </a:cxn>
                <a:cxn ang="0">
                  <a:pos x="0" y="76"/>
                </a:cxn>
                <a:cxn ang="0">
                  <a:pos x="12" y="64"/>
                </a:cxn>
                <a:cxn ang="0">
                  <a:pos x="12" y="0"/>
                </a:cxn>
                <a:cxn ang="0">
                  <a:pos x="163" y="76"/>
                </a:cxn>
                <a:cxn ang="0">
                  <a:pos x="12" y="151"/>
                </a:cxn>
                <a:cxn ang="0">
                  <a:pos x="12" y="0"/>
                </a:cxn>
              </a:cxnLst>
              <a:rect l="0" t="0" r="r" b="b"/>
              <a:pathLst>
                <a:path w="163" h="151">
                  <a:moveTo>
                    <a:pt x="12" y="64"/>
                  </a:moveTo>
                  <a:lnTo>
                    <a:pt x="79" y="64"/>
                  </a:lnTo>
                  <a:cubicBezTo>
                    <a:pt x="86" y="64"/>
                    <a:pt x="92" y="70"/>
                    <a:pt x="92" y="76"/>
                  </a:cubicBezTo>
                  <a:cubicBezTo>
                    <a:pt x="92" y="83"/>
                    <a:pt x="86" y="88"/>
                    <a:pt x="79" y="88"/>
                  </a:cubicBezTo>
                  <a:lnTo>
                    <a:pt x="12" y="88"/>
                  </a:lnTo>
                  <a:cubicBezTo>
                    <a:pt x="6" y="88"/>
                    <a:pt x="0" y="83"/>
                    <a:pt x="0" y="76"/>
                  </a:cubicBezTo>
                  <a:cubicBezTo>
                    <a:pt x="0" y="70"/>
                    <a:pt x="6" y="64"/>
                    <a:pt x="12" y="64"/>
                  </a:cubicBezTo>
                  <a:close/>
                  <a:moveTo>
                    <a:pt x="12" y="0"/>
                  </a:moveTo>
                  <a:lnTo>
                    <a:pt x="163" y="76"/>
                  </a:lnTo>
                  <a:lnTo>
                    <a:pt x="12" y="151"/>
                  </a:lnTo>
                  <a:lnTo>
                    <a:pt x="12" y="0"/>
                  </a:lnTo>
                  <a:close/>
                </a:path>
              </a:pathLst>
            </a:custGeom>
            <a:noFill/>
            <a:ln w="41275" cap="rnd">
              <a:solidFill>
                <a:srgbClr val="008080"/>
              </a:solidFill>
              <a:prstDash val="solid"/>
              <a:round/>
              <a:headEnd/>
              <a:tailEnd/>
            </a:ln>
          </p:spPr>
          <p:txBody>
            <a:bodyPr/>
            <a:lstStyle/>
            <a:p>
              <a:endParaRPr lang="it-IT"/>
            </a:p>
          </p:txBody>
        </p:sp>
        <p:sp>
          <p:nvSpPr>
            <p:cNvPr id="107" name="Freeform 166"/>
            <p:cNvSpPr>
              <a:spLocks noEditPoints="1"/>
            </p:cNvSpPr>
            <p:nvPr/>
          </p:nvSpPr>
          <p:spPr bwMode="auto">
            <a:xfrm>
              <a:off x="997" y="3274"/>
              <a:ext cx="355" cy="8"/>
            </a:xfrm>
            <a:custGeom>
              <a:avLst/>
              <a:gdLst/>
              <a:ahLst/>
              <a:cxnLst>
                <a:cxn ang="0">
                  <a:pos x="10" y="0"/>
                </a:cxn>
                <a:cxn ang="0">
                  <a:pos x="67" y="0"/>
                </a:cxn>
                <a:cxn ang="0">
                  <a:pos x="76" y="9"/>
                </a:cxn>
                <a:cxn ang="0">
                  <a:pos x="67" y="19"/>
                </a:cxn>
                <a:cxn ang="0">
                  <a:pos x="10" y="19"/>
                </a:cxn>
                <a:cxn ang="0">
                  <a:pos x="0" y="9"/>
                </a:cxn>
                <a:cxn ang="0">
                  <a:pos x="10" y="0"/>
                </a:cxn>
                <a:cxn ang="0">
                  <a:pos x="142" y="0"/>
                </a:cxn>
                <a:cxn ang="0">
                  <a:pos x="152" y="9"/>
                </a:cxn>
                <a:cxn ang="0">
                  <a:pos x="142" y="19"/>
                </a:cxn>
                <a:cxn ang="0">
                  <a:pos x="133" y="9"/>
                </a:cxn>
                <a:cxn ang="0">
                  <a:pos x="142" y="0"/>
                </a:cxn>
                <a:cxn ang="0">
                  <a:pos x="218" y="0"/>
                </a:cxn>
                <a:cxn ang="0">
                  <a:pos x="274" y="0"/>
                </a:cxn>
                <a:cxn ang="0">
                  <a:pos x="284" y="9"/>
                </a:cxn>
                <a:cxn ang="0">
                  <a:pos x="274" y="19"/>
                </a:cxn>
                <a:cxn ang="0">
                  <a:pos x="218" y="19"/>
                </a:cxn>
                <a:cxn ang="0">
                  <a:pos x="208" y="9"/>
                </a:cxn>
                <a:cxn ang="0">
                  <a:pos x="218" y="0"/>
                </a:cxn>
                <a:cxn ang="0">
                  <a:pos x="350" y="0"/>
                </a:cxn>
                <a:cxn ang="0">
                  <a:pos x="359" y="9"/>
                </a:cxn>
                <a:cxn ang="0">
                  <a:pos x="350" y="19"/>
                </a:cxn>
                <a:cxn ang="0">
                  <a:pos x="341" y="9"/>
                </a:cxn>
                <a:cxn ang="0">
                  <a:pos x="350" y="0"/>
                </a:cxn>
                <a:cxn ang="0">
                  <a:pos x="426" y="0"/>
                </a:cxn>
                <a:cxn ang="0">
                  <a:pos x="482" y="0"/>
                </a:cxn>
                <a:cxn ang="0">
                  <a:pos x="492" y="9"/>
                </a:cxn>
                <a:cxn ang="0">
                  <a:pos x="482" y="19"/>
                </a:cxn>
                <a:cxn ang="0">
                  <a:pos x="426" y="19"/>
                </a:cxn>
                <a:cxn ang="0">
                  <a:pos x="416" y="9"/>
                </a:cxn>
                <a:cxn ang="0">
                  <a:pos x="426" y="0"/>
                </a:cxn>
                <a:cxn ang="0">
                  <a:pos x="558" y="0"/>
                </a:cxn>
                <a:cxn ang="0">
                  <a:pos x="559" y="0"/>
                </a:cxn>
                <a:cxn ang="0">
                  <a:pos x="568" y="9"/>
                </a:cxn>
                <a:cxn ang="0">
                  <a:pos x="559" y="19"/>
                </a:cxn>
                <a:cxn ang="0">
                  <a:pos x="558" y="19"/>
                </a:cxn>
                <a:cxn ang="0">
                  <a:pos x="548" y="9"/>
                </a:cxn>
                <a:cxn ang="0">
                  <a:pos x="558" y="0"/>
                </a:cxn>
                <a:cxn ang="0">
                  <a:pos x="635" y="0"/>
                </a:cxn>
                <a:cxn ang="0">
                  <a:pos x="691" y="0"/>
                </a:cxn>
                <a:cxn ang="0">
                  <a:pos x="701" y="9"/>
                </a:cxn>
                <a:cxn ang="0">
                  <a:pos x="691" y="19"/>
                </a:cxn>
                <a:cxn ang="0">
                  <a:pos x="635" y="19"/>
                </a:cxn>
                <a:cxn ang="0">
                  <a:pos x="625" y="9"/>
                </a:cxn>
                <a:cxn ang="0">
                  <a:pos x="635" y="0"/>
                </a:cxn>
                <a:cxn ang="0">
                  <a:pos x="767" y="0"/>
                </a:cxn>
                <a:cxn ang="0">
                  <a:pos x="776" y="9"/>
                </a:cxn>
                <a:cxn ang="0">
                  <a:pos x="767" y="19"/>
                </a:cxn>
                <a:cxn ang="0">
                  <a:pos x="757" y="9"/>
                </a:cxn>
                <a:cxn ang="0">
                  <a:pos x="767" y="0"/>
                </a:cxn>
              </a:cxnLst>
              <a:rect l="0" t="0" r="r" b="b"/>
              <a:pathLst>
                <a:path w="776" h="19">
                  <a:moveTo>
                    <a:pt x="10" y="0"/>
                  </a:moveTo>
                  <a:lnTo>
                    <a:pt x="67" y="0"/>
                  </a:lnTo>
                  <a:cubicBezTo>
                    <a:pt x="72" y="0"/>
                    <a:pt x="76" y="4"/>
                    <a:pt x="76" y="9"/>
                  </a:cubicBezTo>
                  <a:cubicBezTo>
                    <a:pt x="76" y="15"/>
                    <a:pt x="72" y="19"/>
                    <a:pt x="67" y="19"/>
                  </a:cubicBezTo>
                  <a:lnTo>
                    <a:pt x="10" y="19"/>
                  </a:lnTo>
                  <a:cubicBezTo>
                    <a:pt x="5" y="19"/>
                    <a:pt x="0" y="15"/>
                    <a:pt x="0" y="9"/>
                  </a:cubicBezTo>
                  <a:cubicBezTo>
                    <a:pt x="0" y="4"/>
                    <a:pt x="5" y="0"/>
                    <a:pt x="10" y="0"/>
                  </a:cubicBezTo>
                  <a:close/>
                  <a:moveTo>
                    <a:pt x="142" y="0"/>
                  </a:moveTo>
                  <a:cubicBezTo>
                    <a:pt x="148" y="0"/>
                    <a:pt x="152" y="4"/>
                    <a:pt x="152" y="9"/>
                  </a:cubicBezTo>
                  <a:cubicBezTo>
                    <a:pt x="152" y="15"/>
                    <a:pt x="148" y="19"/>
                    <a:pt x="142" y="19"/>
                  </a:cubicBezTo>
                  <a:cubicBezTo>
                    <a:pt x="137" y="19"/>
                    <a:pt x="133" y="15"/>
                    <a:pt x="133" y="9"/>
                  </a:cubicBezTo>
                  <a:cubicBezTo>
                    <a:pt x="133" y="4"/>
                    <a:pt x="137" y="0"/>
                    <a:pt x="142" y="0"/>
                  </a:cubicBezTo>
                  <a:close/>
                  <a:moveTo>
                    <a:pt x="218" y="0"/>
                  </a:moveTo>
                  <a:lnTo>
                    <a:pt x="274" y="0"/>
                  </a:lnTo>
                  <a:cubicBezTo>
                    <a:pt x="280" y="0"/>
                    <a:pt x="284" y="4"/>
                    <a:pt x="284" y="9"/>
                  </a:cubicBezTo>
                  <a:cubicBezTo>
                    <a:pt x="284" y="15"/>
                    <a:pt x="280" y="19"/>
                    <a:pt x="274" y="19"/>
                  </a:cubicBezTo>
                  <a:lnTo>
                    <a:pt x="218" y="19"/>
                  </a:lnTo>
                  <a:cubicBezTo>
                    <a:pt x="213" y="19"/>
                    <a:pt x="208" y="15"/>
                    <a:pt x="208" y="9"/>
                  </a:cubicBezTo>
                  <a:cubicBezTo>
                    <a:pt x="208" y="4"/>
                    <a:pt x="213" y="0"/>
                    <a:pt x="218" y="0"/>
                  </a:cubicBezTo>
                  <a:close/>
                  <a:moveTo>
                    <a:pt x="350" y="0"/>
                  </a:moveTo>
                  <a:cubicBezTo>
                    <a:pt x="356" y="0"/>
                    <a:pt x="359" y="4"/>
                    <a:pt x="359" y="9"/>
                  </a:cubicBezTo>
                  <a:cubicBezTo>
                    <a:pt x="359" y="15"/>
                    <a:pt x="356" y="19"/>
                    <a:pt x="350" y="19"/>
                  </a:cubicBezTo>
                  <a:cubicBezTo>
                    <a:pt x="345" y="19"/>
                    <a:pt x="341" y="15"/>
                    <a:pt x="341" y="9"/>
                  </a:cubicBezTo>
                  <a:cubicBezTo>
                    <a:pt x="341" y="4"/>
                    <a:pt x="345" y="0"/>
                    <a:pt x="350" y="0"/>
                  </a:cubicBezTo>
                  <a:close/>
                  <a:moveTo>
                    <a:pt x="426" y="0"/>
                  </a:moveTo>
                  <a:lnTo>
                    <a:pt x="482" y="0"/>
                  </a:lnTo>
                  <a:cubicBezTo>
                    <a:pt x="488" y="0"/>
                    <a:pt x="492" y="4"/>
                    <a:pt x="492" y="9"/>
                  </a:cubicBezTo>
                  <a:cubicBezTo>
                    <a:pt x="492" y="15"/>
                    <a:pt x="488" y="19"/>
                    <a:pt x="482" y="19"/>
                  </a:cubicBezTo>
                  <a:lnTo>
                    <a:pt x="426" y="19"/>
                  </a:lnTo>
                  <a:cubicBezTo>
                    <a:pt x="421" y="19"/>
                    <a:pt x="416" y="15"/>
                    <a:pt x="416" y="9"/>
                  </a:cubicBezTo>
                  <a:cubicBezTo>
                    <a:pt x="416" y="4"/>
                    <a:pt x="421" y="0"/>
                    <a:pt x="426" y="0"/>
                  </a:cubicBezTo>
                  <a:close/>
                  <a:moveTo>
                    <a:pt x="558" y="0"/>
                  </a:moveTo>
                  <a:lnTo>
                    <a:pt x="559" y="0"/>
                  </a:lnTo>
                  <a:cubicBezTo>
                    <a:pt x="564" y="0"/>
                    <a:pt x="568" y="4"/>
                    <a:pt x="568" y="9"/>
                  </a:cubicBezTo>
                  <a:cubicBezTo>
                    <a:pt x="568" y="15"/>
                    <a:pt x="564" y="19"/>
                    <a:pt x="559" y="19"/>
                  </a:cubicBezTo>
                  <a:lnTo>
                    <a:pt x="558" y="19"/>
                  </a:lnTo>
                  <a:cubicBezTo>
                    <a:pt x="553" y="19"/>
                    <a:pt x="548" y="15"/>
                    <a:pt x="548" y="9"/>
                  </a:cubicBezTo>
                  <a:cubicBezTo>
                    <a:pt x="548" y="4"/>
                    <a:pt x="553" y="0"/>
                    <a:pt x="558" y="0"/>
                  </a:cubicBezTo>
                  <a:close/>
                  <a:moveTo>
                    <a:pt x="635" y="0"/>
                  </a:moveTo>
                  <a:lnTo>
                    <a:pt x="691" y="0"/>
                  </a:lnTo>
                  <a:cubicBezTo>
                    <a:pt x="696" y="0"/>
                    <a:pt x="701" y="4"/>
                    <a:pt x="701" y="9"/>
                  </a:cubicBezTo>
                  <a:cubicBezTo>
                    <a:pt x="701" y="15"/>
                    <a:pt x="696" y="19"/>
                    <a:pt x="691" y="19"/>
                  </a:cubicBezTo>
                  <a:lnTo>
                    <a:pt x="635" y="19"/>
                  </a:lnTo>
                  <a:cubicBezTo>
                    <a:pt x="629" y="19"/>
                    <a:pt x="625" y="15"/>
                    <a:pt x="625" y="9"/>
                  </a:cubicBezTo>
                  <a:cubicBezTo>
                    <a:pt x="625" y="4"/>
                    <a:pt x="629" y="0"/>
                    <a:pt x="635" y="0"/>
                  </a:cubicBezTo>
                  <a:close/>
                  <a:moveTo>
                    <a:pt x="767" y="0"/>
                  </a:moveTo>
                  <a:cubicBezTo>
                    <a:pt x="772" y="0"/>
                    <a:pt x="776" y="4"/>
                    <a:pt x="776" y="9"/>
                  </a:cubicBezTo>
                  <a:cubicBezTo>
                    <a:pt x="776" y="15"/>
                    <a:pt x="772" y="19"/>
                    <a:pt x="767" y="19"/>
                  </a:cubicBezTo>
                  <a:cubicBezTo>
                    <a:pt x="761" y="19"/>
                    <a:pt x="757" y="15"/>
                    <a:pt x="757" y="9"/>
                  </a:cubicBezTo>
                  <a:cubicBezTo>
                    <a:pt x="757" y="4"/>
                    <a:pt x="761" y="0"/>
                    <a:pt x="767" y="0"/>
                  </a:cubicBezTo>
                  <a:close/>
                </a:path>
              </a:pathLst>
            </a:custGeom>
            <a:solidFill>
              <a:srgbClr val="000000"/>
            </a:solidFill>
            <a:ln w="0">
              <a:solidFill>
                <a:srgbClr val="000000"/>
              </a:solidFill>
              <a:prstDash val="solid"/>
              <a:round/>
              <a:headEnd/>
              <a:tailEnd/>
            </a:ln>
          </p:spPr>
          <p:txBody>
            <a:bodyPr/>
            <a:lstStyle/>
            <a:p>
              <a:endParaRPr lang="it-IT"/>
            </a:p>
          </p:txBody>
        </p:sp>
        <p:sp>
          <p:nvSpPr>
            <p:cNvPr id="108" name="Freeform 167"/>
            <p:cNvSpPr>
              <a:spLocks noEditPoints="1"/>
            </p:cNvSpPr>
            <p:nvPr/>
          </p:nvSpPr>
          <p:spPr bwMode="auto">
            <a:xfrm>
              <a:off x="997" y="3274"/>
              <a:ext cx="355" cy="8"/>
            </a:xfrm>
            <a:custGeom>
              <a:avLst/>
              <a:gdLst/>
              <a:ahLst/>
              <a:cxnLst>
                <a:cxn ang="0">
                  <a:pos x="10" y="0"/>
                </a:cxn>
                <a:cxn ang="0">
                  <a:pos x="67" y="0"/>
                </a:cxn>
                <a:cxn ang="0">
                  <a:pos x="76" y="9"/>
                </a:cxn>
                <a:cxn ang="0">
                  <a:pos x="67" y="19"/>
                </a:cxn>
                <a:cxn ang="0">
                  <a:pos x="10" y="19"/>
                </a:cxn>
                <a:cxn ang="0">
                  <a:pos x="0" y="9"/>
                </a:cxn>
                <a:cxn ang="0">
                  <a:pos x="10" y="0"/>
                </a:cxn>
                <a:cxn ang="0">
                  <a:pos x="142" y="0"/>
                </a:cxn>
                <a:cxn ang="0">
                  <a:pos x="152" y="9"/>
                </a:cxn>
                <a:cxn ang="0">
                  <a:pos x="142" y="19"/>
                </a:cxn>
                <a:cxn ang="0">
                  <a:pos x="133" y="9"/>
                </a:cxn>
                <a:cxn ang="0">
                  <a:pos x="142" y="0"/>
                </a:cxn>
                <a:cxn ang="0">
                  <a:pos x="218" y="0"/>
                </a:cxn>
                <a:cxn ang="0">
                  <a:pos x="274" y="0"/>
                </a:cxn>
                <a:cxn ang="0">
                  <a:pos x="284" y="9"/>
                </a:cxn>
                <a:cxn ang="0">
                  <a:pos x="274" y="19"/>
                </a:cxn>
                <a:cxn ang="0">
                  <a:pos x="218" y="19"/>
                </a:cxn>
                <a:cxn ang="0">
                  <a:pos x="208" y="9"/>
                </a:cxn>
                <a:cxn ang="0">
                  <a:pos x="218" y="0"/>
                </a:cxn>
                <a:cxn ang="0">
                  <a:pos x="350" y="0"/>
                </a:cxn>
                <a:cxn ang="0">
                  <a:pos x="359" y="9"/>
                </a:cxn>
                <a:cxn ang="0">
                  <a:pos x="350" y="19"/>
                </a:cxn>
                <a:cxn ang="0">
                  <a:pos x="341" y="9"/>
                </a:cxn>
                <a:cxn ang="0">
                  <a:pos x="350" y="0"/>
                </a:cxn>
                <a:cxn ang="0">
                  <a:pos x="426" y="0"/>
                </a:cxn>
                <a:cxn ang="0">
                  <a:pos x="482" y="0"/>
                </a:cxn>
                <a:cxn ang="0">
                  <a:pos x="492" y="9"/>
                </a:cxn>
                <a:cxn ang="0">
                  <a:pos x="482" y="19"/>
                </a:cxn>
                <a:cxn ang="0">
                  <a:pos x="426" y="19"/>
                </a:cxn>
                <a:cxn ang="0">
                  <a:pos x="416" y="9"/>
                </a:cxn>
                <a:cxn ang="0">
                  <a:pos x="426" y="0"/>
                </a:cxn>
                <a:cxn ang="0">
                  <a:pos x="558" y="0"/>
                </a:cxn>
                <a:cxn ang="0">
                  <a:pos x="559" y="0"/>
                </a:cxn>
                <a:cxn ang="0">
                  <a:pos x="568" y="9"/>
                </a:cxn>
                <a:cxn ang="0">
                  <a:pos x="559" y="19"/>
                </a:cxn>
                <a:cxn ang="0">
                  <a:pos x="558" y="19"/>
                </a:cxn>
                <a:cxn ang="0">
                  <a:pos x="548" y="9"/>
                </a:cxn>
                <a:cxn ang="0">
                  <a:pos x="558" y="0"/>
                </a:cxn>
                <a:cxn ang="0">
                  <a:pos x="635" y="0"/>
                </a:cxn>
                <a:cxn ang="0">
                  <a:pos x="691" y="0"/>
                </a:cxn>
                <a:cxn ang="0">
                  <a:pos x="701" y="9"/>
                </a:cxn>
                <a:cxn ang="0">
                  <a:pos x="691" y="19"/>
                </a:cxn>
                <a:cxn ang="0">
                  <a:pos x="635" y="19"/>
                </a:cxn>
                <a:cxn ang="0">
                  <a:pos x="625" y="9"/>
                </a:cxn>
                <a:cxn ang="0">
                  <a:pos x="635" y="0"/>
                </a:cxn>
                <a:cxn ang="0">
                  <a:pos x="767" y="0"/>
                </a:cxn>
                <a:cxn ang="0">
                  <a:pos x="776" y="9"/>
                </a:cxn>
                <a:cxn ang="0">
                  <a:pos x="767" y="19"/>
                </a:cxn>
                <a:cxn ang="0">
                  <a:pos x="757" y="9"/>
                </a:cxn>
                <a:cxn ang="0">
                  <a:pos x="767" y="0"/>
                </a:cxn>
              </a:cxnLst>
              <a:rect l="0" t="0" r="r" b="b"/>
              <a:pathLst>
                <a:path w="776" h="19">
                  <a:moveTo>
                    <a:pt x="10" y="0"/>
                  </a:moveTo>
                  <a:lnTo>
                    <a:pt x="67" y="0"/>
                  </a:lnTo>
                  <a:cubicBezTo>
                    <a:pt x="72" y="0"/>
                    <a:pt x="76" y="4"/>
                    <a:pt x="76" y="9"/>
                  </a:cubicBezTo>
                  <a:cubicBezTo>
                    <a:pt x="76" y="15"/>
                    <a:pt x="72" y="19"/>
                    <a:pt x="67" y="19"/>
                  </a:cubicBezTo>
                  <a:lnTo>
                    <a:pt x="10" y="19"/>
                  </a:lnTo>
                  <a:cubicBezTo>
                    <a:pt x="5" y="19"/>
                    <a:pt x="0" y="15"/>
                    <a:pt x="0" y="9"/>
                  </a:cubicBezTo>
                  <a:cubicBezTo>
                    <a:pt x="0" y="4"/>
                    <a:pt x="5" y="0"/>
                    <a:pt x="10" y="0"/>
                  </a:cubicBezTo>
                  <a:close/>
                  <a:moveTo>
                    <a:pt x="142" y="0"/>
                  </a:moveTo>
                  <a:cubicBezTo>
                    <a:pt x="148" y="0"/>
                    <a:pt x="152" y="4"/>
                    <a:pt x="152" y="9"/>
                  </a:cubicBezTo>
                  <a:cubicBezTo>
                    <a:pt x="152" y="15"/>
                    <a:pt x="148" y="19"/>
                    <a:pt x="142" y="19"/>
                  </a:cubicBezTo>
                  <a:cubicBezTo>
                    <a:pt x="137" y="19"/>
                    <a:pt x="133" y="15"/>
                    <a:pt x="133" y="9"/>
                  </a:cubicBezTo>
                  <a:cubicBezTo>
                    <a:pt x="133" y="4"/>
                    <a:pt x="137" y="0"/>
                    <a:pt x="142" y="0"/>
                  </a:cubicBezTo>
                  <a:close/>
                  <a:moveTo>
                    <a:pt x="218" y="0"/>
                  </a:moveTo>
                  <a:lnTo>
                    <a:pt x="274" y="0"/>
                  </a:lnTo>
                  <a:cubicBezTo>
                    <a:pt x="280" y="0"/>
                    <a:pt x="284" y="4"/>
                    <a:pt x="284" y="9"/>
                  </a:cubicBezTo>
                  <a:cubicBezTo>
                    <a:pt x="284" y="15"/>
                    <a:pt x="280" y="19"/>
                    <a:pt x="274" y="19"/>
                  </a:cubicBezTo>
                  <a:lnTo>
                    <a:pt x="218" y="19"/>
                  </a:lnTo>
                  <a:cubicBezTo>
                    <a:pt x="213" y="19"/>
                    <a:pt x="208" y="15"/>
                    <a:pt x="208" y="9"/>
                  </a:cubicBezTo>
                  <a:cubicBezTo>
                    <a:pt x="208" y="4"/>
                    <a:pt x="213" y="0"/>
                    <a:pt x="218" y="0"/>
                  </a:cubicBezTo>
                  <a:close/>
                  <a:moveTo>
                    <a:pt x="350" y="0"/>
                  </a:moveTo>
                  <a:cubicBezTo>
                    <a:pt x="356" y="0"/>
                    <a:pt x="359" y="4"/>
                    <a:pt x="359" y="9"/>
                  </a:cubicBezTo>
                  <a:cubicBezTo>
                    <a:pt x="359" y="15"/>
                    <a:pt x="356" y="19"/>
                    <a:pt x="350" y="19"/>
                  </a:cubicBezTo>
                  <a:cubicBezTo>
                    <a:pt x="345" y="19"/>
                    <a:pt x="341" y="15"/>
                    <a:pt x="341" y="9"/>
                  </a:cubicBezTo>
                  <a:cubicBezTo>
                    <a:pt x="341" y="4"/>
                    <a:pt x="345" y="0"/>
                    <a:pt x="350" y="0"/>
                  </a:cubicBezTo>
                  <a:close/>
                  <a:moveTo>
                    <a:pt x="426" y="0"/>
                  </a:moveTo>
                  <a:lnTo>
                    <a:pt x="482" y="0"/>
                  </a:lnTo>
                  <a:cubicBezTo>
                    <a:pt x="488" y="0"/>
                    <a:pt x="492" y="4"/>
                    <a:pt x="492" y="9"/>
                  </a:cubicBezTo>
                  <a:cubicBezTo>
                    <a:pt x="492" y="15"/>
                    <a:pt x="488" y="19"/>
                    <a:pt x="482" y="19"/>
                  </a:cubicBezTo>
                  <a:lnTo>
                    <a:pt x="426" y="19"/>
                  </a:lnTo>
                  <a:cubicBezTo>
                    <a:pt x="421" y="19"/>
                    <a:pt x="416" y="15"/>
                    <a:pt x="416" y="9"/>
                  </a:cubicBezTo>
                  <a:cubicBezTo>
                    <a:pt x="416" y="4"/>
                    <a:pt x="421" y="0"/>
                    <a:pt x="426" y="0"/>
                  </a:cubicBezTo>
                  <a:close/>
                  <a:moveTo>
                    <a:pt x="558" y="0"/>
                  </a:moveTo>
                  <a:lnTo>
                    <a:pt x="559" y="0"/>
                  </a:lnTo>
                  <a:cubicBezTo>
                    <a:pt x="564" y="0"/>
                    <a:pt x="568" y="4"/>
                    <a:pt x="568" y="9"/>
                  </a:cubicBezTo>
                  <a:cubicBezTo>
                    <a:pt x="568" y="15"/>
                    <a:pt x="564" y="19"/>
                    <a:pt x="559" y="19"/>
                  </a:cubicBezTo>
                  <a:lnTo>
                    <a:pt x="558" y="19"/>
                  </a:lnTo>
                  <a:cubicBezTo>
                    <a:pt x="553" y="19"/>
                    <a:pt x="548" y="15"/>
                    <a:pt x="548" y="9"/>
                  </a:cubicBezTo>
                  <a:cubicBezTo>
                    <a:pt x="548" y="4"/>
                    <a:pt x="553" y="0"/>
                    <a:pt x="558" y="0"/>
                  </a:cubicBezTo>
                  <a:close/>
                  <a:moveTo>
                    <a:pt x="635" y="0"/>
                  </a:moveTo>
                  <a:lnTo>
                    <a:pt x="691" y="0"/>
                  </a:lnTo>
                  <a:cubicBezTo>
                    <a:pt x="696" y="0"/>
                    <a:pt x="701" y="4"/>
                    <a:pt x="701" y="9"/>
                  </a:cubicBezTo>
                  <a:cubicBezTo>
                    <a:pt x="701" y="15"/>
                    <a:pt x="696" y="19"/>
                    <a:pt x="691" y="19"/>
                  </a:cubicBezTo>
                  <a:lnTo>
                    <a:pt x="635" y="19"/>
                  </a:lnTo>
                  <a:cubicBezTo>
                    <a:pt x="629" y="19"/>
                    <a:pt x="625" y="15"/>
                    <a:pt x="625" y="9"/>
                  </a:cubicBezTo>
                  <a:cubicBezTo>
                    <a:pt x="625" y="4"/>
                    <a:pt x="629" y="0"/>
                    <a:pt x="635" y="0"/>
                  </a:cubicBezTo>
                  <a:close/>
                  <a:moveTo>
                    <a:pt x="767" y="0"/>
                  </a:moveTo>
                  <a:cubicBezTo>
                    <a:pt x="772" y="0"/>
                    <a:pt x="776" y="4"/>
                    <a:pt x="776" y="9"/>
                  </a:cubicBezTo>
                  <a:cubicBezTo>
                    <a:pt x="776" y="15"/>
                    <a:pt x="772" y="19"/>
                    <a:pt x="767" y="19"/>
                  </a:cubicBezTo>
                  <a:cubicBezTo>
                    <a:pt x="761" y="19"/>
                    <a:pt x="757" y="15"/>
                    <a:pt x="757" y="9"/>
                  </a:cubicBezTo>
                  <a:cubicBezTo>
                    <a:pt x="757" y="4"/>
                    <a:pt x="761" y="0"/>
                    <a:pt x="767" y="0"/>
                  </a:cubicBezTo>
                  <a:close/>
                </a:path>
              </a:pathLst>
            </a:custGeom>
            <a:noFill/>
            <a:ln w="14288" cap="rnd">
              <a:solidFill>
                <a:srgbClr val="000000"/>
              </a:solidFill>
              <a:prstDash val="solid"/>
              <a:round/>
              <a:headEnd/>
              <a:tailEnd/>
            </a:ln>
          </p:spPr>
          <p:txBody>
            <a:bodyPr/>
            <a:lstStyle/>
            <a:p>
              <a:endParaRPr lang="it-IT"/>
            </a:p>
          </p:txBody>
        </p:sp>
        <p:sp>
          <p:nvSpPr>
            <p:cNvPr id="109" name="Freeform 168"/>
            <p:cNvSpPr>
              <a:spLocks/>
            </p:cNvSpPr>
            <p:nvPr/>
          </p:nvSpPr>
          <p:spPr bwMode="auto">
            <a:xfrm>
              <a:off x="1226" y="3546"/>
              <a:ext cx="174" cy="225"/>
            </a:xfrm>
            <a:custGeom>
              <a:avLst/>
              <a:gdLst/>
              <a:ahLst/>
              <a:cxnLst>
                <a:cxn ang="0">
                  <a:pos x="0" y="0"/>
                </a:cxn>
                <a:cxn ang="0">
                  <a:pos x="0" y="225"/>
                </a:cxn>
                <a:cxn ang="0">
                  <a:pos x="174" y="225"/>
                </a:cxn>
                <a:cxn ang="0">
                  <a:pos x="174" y="0"/>
                </a:cxn>
                <a:cxn ang="0">
                  <a:pos x="0" y="0"/>
                </a:cxn>
                <a:cxn ang="0">
                  <a:pos x="0" y="0"/>
                </a:cxn>
              </a:cxnLst>
              <a:rect l="0" t="0" r="r" b="b"/>
              <a:pathLst>
                <a:path w="174" h="225">
                  <a:moveTo>
                    <a:pt x="0" y="0"/>
                  </a:moveTo>
                  <a:lnTo>
                    <a:pt x="0" y="225"/>
                  </a:lnTo>
                  <a:lnTo>
                    <a:pt x="174" y="225"/>
                  </a:lnTo>
                  <a:lnTo>
                    <a:pt x="174" y="0"/>
                  </a:lnTo>
                  <a:lnTo>
                    <a:pt x="0" y="0"/>
                  </a:lnTo>
                  <a:lnTo>
                    <a:pt x="0" y="0"/>
                  </a:lnTo>
                  <a:close/>
                </a:path>
              </a:pathLst>
            </a:custGeom>
            <a:solidFill>
              <a:srgbClr val="FFFFFF"/>
            </a:solidFill>
            <a:ln w="9525">
              <a:noFill/>
              <a:round/>
              <a:headEnd/>
              <a:tailEnd/>
            </a:ln>
          </p:spPr>
          <p:txBody>
            <a:bodyPr/>
            <a:lstStyle/>
            <a:p>
              <a:endParaRPr lang="it-IT"/>
            </a:p>
          </p:txBody>
        </p:sp>
        <p:sp>
          <p:nvSpPr>
            <p:cNvPr id="110" name="Rectangle 169"/>
            <p:cNvSpPr>
              <a:spLocks noChangeArrowheads="1"/>
            </p:cNvSpPr>
            <p:nvPr/>
          </p:nvSpPr>
          <p:spPr bwMode="auto">
            <a:xfrm>
              <a:off x="1226" y="3546"/>
              <a:ext cx="174" cy="225"/>
            </a:xfrm>
            <a:prstGeom prst="rect">
              <a:avLst/>
            </a:prstGeom>
            <a:noFill/>
            <a:ln w="14288" cap="rnd">
              <a:solidFill>
                <a:srgbClr val="000000"/>
              </a:solidFill>
              <a:round/>
              <a:headEnd/>
              <a:tailEnd/>
            </a:ln>
          </p:spPr>
          <p:txBody>
            <a:bodyPr/>
            <a:lstStyle/>
            <a:p>
              <a:endParaRPr lang="it-IT"/>
            </a:p>
          </p:txBody>
        </p:sp>
        <p:sp>
          <p:nvSpPr>
            <p:cNvPr id="111" name="Line 170"/>
            <p:cNvSpPr>
              <a:spLocks noChangeShapeType="1"/>
            </p:cNvSpPr>
            <p:nvPr/>
          </p:nvSpPr>
          <p:spPr bwMode="auto">
            <a:xfrm>
              <a:off x="1313" y="3442"/>
              <a:ext cx="1" cy="98"/>
            </a:xfrm>
            <a:prstGeom prst="line">
              <a:avLst/>
            </a:prstGeom>
            <a:noFill/>
            <a:ln w="41275" cap="rnd">
              <a:solidFill>
                <a:srgbClr val="008080"/>
              </a:solidFill>
              <a:round/>
              <a:headEnd/>
              <a:tailEnd/>
            </a:ln>
          </p:spPr>
          <p:txBody>
            <a:bodyPr/>
            <a:lstStyle/>
            <a:p>
              <a:endParaRPr lang="it-IT"/>
            </a:p>
          </p:txBody>
        </p:sp>
        <p:sp>
          <p:nvSpPr>
            <p:cNvPr id="112" name="Line 171"/>
            <p:cNvSpPr>
              <a:spLocks noChangeShapeType="1"/>
            </p:cNvSpPr>
            <p:nvPr/>
          </p:nvSpPr>
          <p:spPr bwMode="auto">
            <a:xfrm>
              <a:off x="1313" y="3784"/>
              <a:ext cx="1" cy="39"/>
            </a:xfrm>
            <a:prstGeom prst="line">
              <a:avLst/>
            </a:prstGeom>
            <a:noFill/>
            <a:ln w="41275" cap="rnd">
              <a:solidFill>
                <a:srgbClr val="008080"/>
              </a:solidFill>
              <a:round/>
              <a:headEnd/>
              <a:tailEnd/>
            </a:ln>
          </p:spPr>
          <p:txBody>
            <a:bodyPr/>
            <a:lstStyle/>
            <a:p>
              <a:endParaRPr lang="it-IT"/>
            </a:p>
          </p:txBody>
        </p:sp>
        <p:sp>
          <p:nvSpPr>
            <p:cNvPr id="113" name="Line 172"/>
            <p:cNvSpPr>
              <a:spLocks noChangeShapeType="1"/>
            </p:cNvSpPr>
            <p:nvPr/>
          </p:nvSpPr>
          <p:spPr bwMode="auto">
            <a:xfrm>
              <a:off x="517" y="3520"/>
              <a:ext cx="1" cy="61"/>
            </a:xfrm>
            <a:prstGeom prst="line">
              <a:avLst/>
            </a:prstGeom>
            <a:noFill/>
            <a:ln w="41275" cap="rnd">
              <a:solidFill>
                <a:srgbClr val="008080"/>
              </a:solidFill>
              <a:round/>
              <a:headEnd/>
              <a:tailEnd/>
            </a:ln>
          </p:spPr>
          <p:txBody>
            <a:bodyPr/>
            <a:lstStyle/>
            <a:p>
              <a:endParaRPr lang="it-IT"/>
            </a:p>
          </p:txBody>
        </p:sp>
        <p:sp>
          <p:nvSpPr>
            <p:cNvPr id="114" name="Line 173"/>
            <p:cNvSpPr>
              <a:spLocks noChangeShapeType="1"/>
            </p:cNvSpPr>
            <p:nvPr/>
          </p:nvSpPr>
          <p:spPr bwMode="auto">
            <a:xfrm>
              <a:off x="525" y="3581"/>
              <a:ext cx="788" cy="1"/>
            </a:xfrm>
            <a:prstGeom prst="line">
              <a:avLst/>
            </a:prstGeom>
            <a:noFill/>
            <a:ln w="41275" cap="rnd">
              <a:solidFill>
                <a:srgbClr val="008080"/>
              </a:solidFill>
              <a:round/>
              <a:headEnd/>
              <a:tailEnd/>
            </a:ln>
          </p:spPr>
          <p:txBody>
            <a:bodyPr/>
            <a:lstStyle/>
            <a:p>
              <a:endParaRPr lang="it-IT"/>
            </a:p>
          </p:txBody>
        </p:sp>
        <p:sp>
          <p:nvSpPr>
            <p:cNvPr id="115" name="Oval 174"/>
            <p:cNvSpPr>
              <a:spLocks noChangeArrowheads="1"/>
            </p:cNvSpPr>
            <p:nvPr/>
          </p:nvSpPr>
          <p:spPr bwMode="auto">
            <a:xfrm>
              <a:off x="1253" y="3823"/>
              <a:ext cx="129" cy="121"/>
            </a:xfrm>
            <a:prstGeom prst="ellipse">
              <a:avLst/>
            </a:prstGeom>
            <a:solidFill>
              <a:srgbClr val="FFFFFF"/>
            </a:solidFill>
            <a:ln w="0">
              <a:solidFill>
                <a:srgbClr val="000000"/>
              </a:solidFill>
              <a:round/>
              <a:headEnd/>
              <a:tailEnd/>
            </a:ln>
          </p:spPr>
          <p:txBody>
            <a:bodyPr/>
            <a:lstStyle/>
            <a:p>
              <a:endParaRPr lang="it-IT"/>
            </a:p>
          </p:txBody>
        </p:sp>
        <p:sp>
          <p:nvSpPr>
            <p:cNvPr id="116" name="Oval 175"/>
            <p:cNvSpPr>
              <a:spLocks noChangeArrowheads="1"/>
            </p:cNvSpPr>
            <p:nvPr/>
          </p:nvSpPr>
          <p:spPr bwMode="auto">
            <a:xfrm>
              <a:off x="1253" y="3823"/>
              <a:ext cx="129" cy="121"/>
            </a:xfrm>
            <a:prstGeom prst="ellipse">
              <a:avLst/>
            </a:prstGeom>
            <a:noFill/>
            <a:ln w="14288" cap="rnd">
              <a:solidFill>
                <a:srgbClr val="000000"/>
              </a:solidFill>
              <a:round/>
              <a:headEnd/>
              <a:tailEnd/>
            </a:ln>
          </p:spPr>
          <p:txBody>
            <a:bodyPr/>
            <a:lstStyle/>
            <a:p>
              <a:endParaRPr lang="it-IT"/>
            </a:p>
          </p:txBody>
        </p:sp>
        <p:sp>
          <p:nvSpPr>
            <p:cNvPr id="117" name="Freeform 176"/>
            <p:cNvSpPr>
              <a:spLocks/>
            </p:cNvSpPr>
            <p:nvPr/>
          </p:nvSpPr>
          <p:spPr bwMode="auto">
            <a:xfrm>
              <a:off x="1296" y="3944"/>
              <a:ext cx="52" cy="26"/>
            </a:xfrm>
            <a:custGeom>
              <a:avLst/>
              <a:gdLst/>
              <a:ahLst/>
              <a:cxnLst>
                <a:cxn ang="0">
                  <a:pos x="0" y="0"/>
                </a:cxn>
                <a:cxn ang="0">
                  <a:pos x="0" y="26"/>
                </a:cxn>
                <a:cxn ang="0">
                  <a:pos x="52" y="26"/>
                </a:cxn>
                <a:cxn ang="0">
                  <a:pos x="52" y="0"/>
                </a:cxn>
                <a:cxn ang="0">
                  <a:pos x="0" y="0"/>
                </a:cxn>
                <a:cxn ang="0">
                  <a:pos x="0" y="0"/>
                </a:cxn>
              </a:cxnLst>
              <a:rect l="0" t="0" r="r" b="b"/>
              <a:pathLst>
                <a:path w="52" h="26">
                  <a:moveTo>
                    <a:pt x="0" y="0"/>
                  </a:moveTo>
                  <a:lnTo>
                    <a:pt x="0" y="26"/>
                  </a:lnTo>
                  <a:lnTo>
                    <a:pt x="52" y="26"/>
                  </a:lnTo>
                  <a:lnTo>
                    <a:pt x="52" y="0"/>
                  </a:lnTo>
                  <a:lnTo>
                    <a:pt x="0" y="0"/>
                  </a:lnTo>
                  <a:lnTo>
                    <a:pt x="0" y="0"/>
                  </a:lnTo>
                  <a:close/>
                </a:path>
              </a:pathLst>
            </a:custGeom>
            <a:solidFill>
              <a:srgbClr val="FFFFFF"/>
            </a:solidFill>
            <a:ln w="9525">
              <a:noFill/>
              <a:round/>
              <a:headEnd/>
              <a:tailEnd/>
            </a:ln>
          </p:spPr>
          <p:txBody>
            <a:bodyPr/>
            <a:lstStyle/>
            <a:p>
              <a:endParaRPr lang="it-IT"/>
            </a:p>
          </p:txBody>
        </p:sp>
        <p:sp>
          <p:nvSpPr>
            <p:cNvPr id="118" name="Line 177"/>
            <p:cNvSpPr>
              <a:spLocks noChangeShapeType="1"/>
            </p:cNvSpPr>
            <p:nvPr/>
          </p:nvSpPr>
          <p:spPr bwMode="auto">
            <a:xfrm>
              <a:off x="1313" y="3978"/>
              <a:ext cx="1" cy="35"/>
            </a:xfrm>
            <a:prstGeom prst="line">
              <a:avLst/>
            </a:prstGeom>
            <a:noFill/>
            <a:ln w="41275" cap="rnd">
              <a:solidFill>
                <a:srgbClr val="008080"/>
              </a:solidFill>
              <a:round/>
              <a:headEnd/>
              <a:tailEnd/>
            </a:ln>
          </p:spPr>
          <p:txBody>
            <a:bodyPr/>
            <a:lstStyle/>
            <a:p>
              <a:endParaRPr lang="it-IT"/>
            </a:p>
          </p:txBody>
        </p:sp>
        <p:sp>
          <p:nvSpPr>
            <p:cNvPr id="119" name="Line 178"/>
            <p:cNvSpPr>
              <a:spLocks noChangeShapeType="1"/>
            </p:cNvSpPr>
            <p:nvPr/>
          </p:nvSpPr>
          <p:spPr bwMode="auto">
            <a:xfrm flipH="1">
              <a:off x="1149" y="4013"/>
              <a:ext cx="164" cy="1"/>
            </a:xfrm>
            <a:prstGeom prst="line">
              <a:avLst/>
            </a:prstGeom>
            <a:noFill/>
            <a:ln w="41275" cap="rnd">
              <a:solidFill>
                <a:srgbClr val="008080"/>
              </a:solidFill>
              <a:round/>
              <a:headEnd/>
              <a:tailEnd/>
            </a:ln>
          </p:spPr>
          <p:txBody>
            <a:bodyPr/>
            <a:lstStyle/>
            <a:p>
              <a:endParaRPr lang="it-IT"/>
            </a:p>
          </p:txBody>
        </p:sp>
        <p:sp>
          <p:nvSpPr>
            <p:cNvPr id="120" name="Freeform 179"/>
            <p:cNvSpPr>
              <a:spLocks/>
            </p:cNvSpPr>
            <p:nvPr/>
          </p:nvSpPr>
          <p:spPr bwMode="auto">
            <a:xfrm>
              <a:off x="1028" y="3961"/>
              <a:ext cx="112" cy="104"/>
            </a:xfrm>
            <a:custGeom>
              <a:avLst/>
              <a:gdLst/>
              <a:ahLst/>
              <a:cxnLst>
                <a:cxn ang="0">
                  <a:pos x="122" y="0"/>
                </a:cxn>
                <a:cxn ang="0">
                  <a:pos x="0" y="113"/>
                </a:cxn>
                <a:cxn ang="0">
                  <a:pos x="122" y="227"/>
                </a:cxn>
                <a:cxn ang="0">
                  <a:pos x="245" y="113"/>
                </a:cxn>
                <a:cxn ang="0">
                  <a:pos x="122" y="0"/>
                </a:cxn>
              </a:cxnLst>
              <a:rect l="0" t="0" r="r" b="b"/>
              <a:pathLst>
                <a:path w="245" h="227">
                  <a:moveTo>
                    <a:pt x="122" y="0"/>
                  </a:moveTo>
                  <a:cubicBezTo>
                    <a:pt x="55" y="0"/>
                    <a:pt x="0" y="51"/>
                    <a:pt x="0" y="113"/>
                  </a:cubicBezTo>
                  <a:cubicBezTo>
                    <a:pt x="0" y="176"/>
                    <a:pt x="55" y="227"/>
                    <a:pt x="122" y="227"/>
                  </a:cubicBezTo>
                  <a:cubicBezTo>
                    <a:pt x="191" y="227"/>
                    <a:pt x="245" y="176"/>
                    <a:pt x="245" y="113"/>
                  </a:cubicBezTo>
                  <a:cubicBezTo>
                    <a:pt x="245" y="51"/>
                    <a:pt x="191" y="0"/>
                    <a:pt x="122" y="0"/>
                  </a:cubicBezTo>
                </a:path>
              </a:pathLst>
            </a:custGeom>
            <a:solidFill>
              <a:srgbClr val="FFFFFF"/>
            </a:solidFill>
            <a:ln w="0">
              <a:solidFill>
                <a:srgbClr val="000000"/>
              </a:solidFill>
              <a:prstDash val="solid"/>
              <a:round/>
              <a:headEnd/>
              <a:tailEnd/>
            </a:ln>
          </p:spPr>
          <p:txBody>
            <a:bodyPr/>
            <a:lstStyle/>
            <a:p>
              <a:endParaRPr lang="it-IT"/>
            </a:p>
          </p:txBody>
        </p:sp>
        <p:sp>
          <p:nvSpPr>
            <p:cNvPr id="121" name="Oval 180"/>
            <p:cNvSpPr>
              <a:spLocks noChangeArrowheads="1"/>
            </p:cNvSpPr>
            <p:nvPr/>
          </p:nvSpPr>
          <p:spPr bwMode="auto">
            <a:xfrm>
              <a:off x="1028" y="3961"/>
              <a:ext cx="112" cy="104"/>
            </a:xfrm>
            <a:prstGeom prst="ellipse">
              <a:avLst/>
            </a:prstGeom>
            <a:noFill/>
            <a:ln w="14288" cap="rnd">
              <a:solidFill>
                <a:srgbClr val="000000"/>
              </a:solidFill>
              <a:round/>
              <a:headEnd/>
              <a:tailEnd/>
            </a:ln>
          </p:spPr>
          <p:txBody>
            <a:bodyPr/>
            <a:lstStyle/>
            <a:p>
              <a:endParaRPr lang="it-IT"/>
            </a:p>
          </p:txBody>
        </p:sp>
        <p:sp>
          <p:nvSpPr>
            <p:cNvPr id="122" name="Line 181"/>
            <p:cNvSpPr>
              <a:spLocks noChangeShapeType="1"/>
            </p:cNvSpPr>
            <p:nvPr/>
          </p:nvSpPr>
          <p:spPr bwMode="auto">
            <a:xfrm flipH="1">
              <a:off x="1028" y="4013"/>
              <a:ext cx="112" cy="1"/>
            </a:xfrm>
            <a:prstGeom prst="line">
              <a:avLst/>
            </a:prstGeom>
            <a:noFill/>
            <a:ln w="41275" cap="rnd">
              <a:solidFill>
                <a:srgbClr val="000000"/>
              </a:solidFill>
              <a:round/>
              <a:headEnd/>
              <a:tailEnd/>
            </a:ln>
          </p:spPr>
          <p:txBody>
            <a:bodyPr/>
            <a:lstStyle/>
            <a:p>
              <a:endParaRPr lang="it-IT"/>
            </a:p>
          </p:txBody>
        </p:sp>
        <p:sp>
          <p:nvSpPr>
            <p:cNvPr id="123" name="Freeform 182"/>
            <p:cNvSpPr>
              <a:spLocks/>
            </p:cNvSpPr>
            <p:nvPr/>
          </p:nvSpPr>
          <p:spPr bwMode="auto">
            <a:xfrm>
              <a:off x="1019" y="3979"/>
              <a:ext cx="69" cy="69"/>
            </a:xfrm>
            <a:custGeom>
              <a:avLst/>
              <a:gdLst/>
              <a:ahLst/>
              <a:cxnLst>
                <a:cxn ang="0">
                  <a:pos x="69" y="69"/>
                </a:cxn>
                <a:cxn ang="0">
                  <a:pos x="0" y="34"/>
                </a:cxn>
                <a:cxn ang="0">
                  <a:pos x="69" y="0"/>
                </a:cxn>
                <a:cxn ang="0">
                  <a:pos x="69" y="69"/>
                </a:cxn>
              </a:cxnLst>
              <a:rect l="0" t="0" r="r" b="b"/>
              <a:pathLst>
                <a:path w="69" h="69">
                  <a:moveTo>
                    <a:pt x="69" y="69"/>
                  </a:moveTo>
                  <a:lnTo>
                    <a:pt x="0" y="34"/>
                  </a:lnTo>
                  <a:lnTo>
                    <a:pt x="69" y="0"/>
                  </a:lnTo>
                  <a:lnTo>
                    <a:pt x="69" y="69"/>
                  </a:lnTo>
                  <a:close/>
                </a:path>
              </a:pathLst>
            </a:custGeom>
            <a:solidFill>
              <a:srgbClr val="000000"/>
            </a:solidFill>
            <a:ln w="9525">
              <a:noFill/>
              <a:round/>
              <a:headEnd/>
              <a:tailEnd/>
            </a:ln>
          </p:spPr>
          <p:txBody>
            <a:bodyPr/>
            <a:lstStyle/>
            <a:p>
              <a:endParaRPr lang="it-IT"/>
            </a:p>
          </p:txBody>
        </p:sp>
        <p:sp>
          <p:nvSpPr>
            <p:cNvPr id="124" name="Freeform 183"/>
            <p:cNvSpPr>
              <a:spLocks/>
            </p:cNvSpPr>
            <p:nvPr/>
          </p:nvSpPr>
          <p:spPr bwMode="auto">
            <a:xfrm>
              <a:off x="1019" y="3979"/>
              <a:ext cx="69" cy="69"/>
            </a:xfrm>
            <a:custGeom>
              <a:avLst/>
              <a:gdLst/>
              <a:ahLst/>
              <a:cxnLst>
                <a:cxn ang="0">
                  <a:pos x="69" y="69"/>
                </a:cxn>
                <a:cxn ang="0">
                  <a:pos x="0" y="34"/>
                </a:cxn>
                <a:cxn ang="0">
                  <a:pos x="69" y="0"/>
                </a:cxn>
                <a:cxn ang="0">
                  <a:pos x="69" y="69"/>
                </a:cxn>
              </a:cxnLst>
              <a:rect l="0" t="0" r="r" b="b"/>
              <a:pathLst>
                <a:path w="69" h="69">
                  <a:moveTo>
                    <a:pt x="69" y="69"/>
                  </a:moveTo>
                  <a:lnTo>
                    <a:pt x="0" y="34"/>
                  </a:lnTo>
                  <a:lnTo>
                    <a:pt x="69" y="0"/>
                  </a:lnTo>
                  <a:lnTo>
                    <a:pt x="69" y="69"/>
                  </a:lnTo>
                  <a:close/>
                </a:path>
              </a:pathLst>
            </a:custGeom>
            <a:noFill/>
            <a:ln w="14288" cap="rnd">
              <a:solidFill>
                <a:srgbClr val="000000"/>
              </a:solidFill>
              <a:prstDash val="solid"/>
              <a:round/>
              <a:headEnd/>
              <a:tailEnd/>
            </a:ln>
          </p:spPr>
          <p:txBody>
            <a:bodyPr/>
            <a:lstStyle/>
            <a:p>
              <a:endParaRPr lang="it-IT"/>
            </a:p>
          </p:txBody>
        </p:sp>
        <p:sp>
          <p:nvSpPr>
            <p:cNvPr id="125" name="Line 184"/>
            <p:cNvSpPr>
              <a:spLocks noChangeShapeType="1"/>
            </p:cNvSpPr>
            <p:nvPr/>
          </p:nvSpPr>
          <p:spPr bwMode="auto">
            <a:xfrm flipH="1">
              <a:off x="949" y="4013"/>
              <a:ext cx="70" cy="1"/>
            </a:xfrm>
            <a:prstGeom prst="line">
              <a:avLst/>
            </a:prstGeom>
            <a:noFill/>
            <a:ln w="41275" cap="rnd">
              <a:solidFill>
                <a:srgbClr val="008080"/>
              </a:solidFill>
              <a:round/>
              <a:headEnd/>
              <a:tailEnd/>
            </a:ln>
          </p:spPr>
          <p:txBody>
            <a:bodyPr/>
            <a:lstStyle/>
            <a:p>
              <a:endParaRPr lang="it-IT"/>
            </a:p>
          </p:txBody>
        </p:sp>
        <p:sp>
          <p:nvSpPr>
            <p:cNvPr id="126" name="Line 185"/>
            <p:cNvSpPr>
              <a:spLocks noChangeShapeType="1"/>
            </p:cNvSpPr>
            <p:nvPr/>
          </p:nvSpPr>
          <p:spPr bwMode="auto">
            <a:xfrm flipV="1">
              <a:off x="949" y="3754"/>
              <a:ext cx="1" cy="259"/>
            </a:xfrm>
            <a:prstGeom prst="line">
              <a:avLst/>
            </a:prstGeom>
            <a:noFill/>
            <a:ln w="41275" cap="rnd">
              <a:solidFill>
                <a:srgbClr val="008080"/>
              </a:solidFill>
              <a:round/>
              <a:headEnd/>
              <a:tailEnd/>
            </a:ln>
          </p:spPr>
          <p:txBody>
            <a:bodyPr/>
            <a:lstStyle/>
            <a:p>
              <a:endParaRPr lang="it-IT"/>
            </a:p>
          </p:txBody>
        </p:sp>
        <p:sp>
          <p:nvSpPr>
            <p:cNvPr id="127" name="Line 186"/>
            <p:cNvSpPr>
              <a:spLocks noChangeShapeType="1"/>
            </p:cNvSpPr>
            <p:nvPr/>
          </p:nvSpPr>
          <p:spPr bwMode="auto">
            <a:xfrm>
              <a:off x="949" y="3728"/>
              <a:ext cx="364" cy="1"/>
            </a:xfrm>
            <a:prstGeom prst="line">
              <a:avLst/>
            </a:prstGeom>
            <a:noFill/>
            <a:ln w="41275" cap="rnd">
              <a:solidFill>
                <a:srgbClr val="008080"/>
              </a:solidFill>
              <a:round/>
              <a:headEnd/>
              <a:tailEnd/>
            </a:ln>
          </p:spPr>
          <p:txBody>
            <a:bodyPr/>
            <a:lstStyle/>
            <a:p>
              <a:endParaRPr lang="it-IT"/>
            </a:p>
          </p:txBody>
        </p:sp>
        <p:sp>
          <p:nvSpPr>
            <p:cNvPr id="128" name="Line 187"/>
            <p:cNvSpPr>
              <a:spLocks noChangeShapeType="1"/>
            </p:cNvSpPr>
            <p:nvPr/>
          </p:nvSpPr>
          <p:spPr bwMode="auto">
            <a:xfrm flipH="1" flipV="1">
              <a:off x="1253" y="3684"/>
              <a:ext cx="60" cy="44"/>
            </a:xfrm>
            <a:prstGeom prst="line">
              <a:avLst/>
            </a:prstGeom>
            <a:noFill/>
            <a:ln w="41275" cap="rnd">
              <a:solidFill>
                <a:srgbClr val="008080"/>
              </a:solidFill>
              <a:round/>
              <a:headEnd/>
              <a:tailEnd/>
            </a:ln>
          </p:spPr>
          <p:txBody>
            <a:bodyPr/>
            <a:lstStyle/>
            <a:p>
              <a:endParaRPr lang="it-IT"/>
            </a:p>
          </p:txBody>
        </p:sp>
        <p:sp>
          <p:nvSpPr>
            <p:cNvPr id="129" name="Line 188"/>
            <p:cNvSpPr>
              <a:spLocks noChangeShapeType="1"/>
            </p:cNvSpPr>
            <p:nvPr/>
          </p:nvSpPr>
          <p:spPr bwMode="auto">
            <a:xfrm flipV="1">
              <a:off x="1253" y="3659"/>
              <a:ext cx="69" cy="25"/>
            </a:xfrm>
            <a:prstGeom prst="line">
              <a:avLst/>
            </a:prstGeom>
            <a:noFill/>
            <a:ln w="41275" cap="rnd">
              <a:solidFill>
                <a:srgbClr val="008080"/>
              </a:solidFill>
              <a:round/>
              <a:headEnd/>
              <a:tailEnd/>
            </a:ln>
          </p:spPr>
          <p:txBody>
            <a:bodyPr/>
            <a:lstStyle/>
            <a:p>
              <a:endParaRPr lang="it-IT"/>
            </a:p>
          </p:txBody>
        </p:sp>
        <p:sp>
          <p:nvSpPr>
            <p:cNvPr id="130" name="Line 189"/>
            <p:cNvSpPr>
              <a:spLocks noChangeShapeType="1"/>
            </p:cNvSpPr>
            <p:nvPr/>
          </p:nvSpPr>
          <p:spPr bwMode="auto">
            <a:xfrm flipH="1" flipV="1">
              <a:off x="1253" y="3624"/>
              <a:ext cx="60" cy="35"/>
            </a:xfrm>
            <a:prstGeom prst="line">
              <a:avLst/>
            </a:prstGeom>
            <a:noFill/>
            <a:ln w="41275" cap="rnd">
              <a:solidFill>
                <a:srgbClr val="008080"/>
              </a:solidFill>
              <a:round/>
              <a:headEnd/>
              <a:tailEnd/>
            </a:ln>
          </p:spPr>
          <p:txBody>
            <a:bodyPr/>
            <a:lstStyle/>
            <a:p>
              <a:endParaRPr lang="it-IT"/>
            </a:p>
          </p:txBody>
        </p:sp>
        <p:sp>
          <p:nvSpPr>
            <p:cNvPr id="131" name="Line 190"/>
            <p:cNvSpPr>
              <a:spLocks noChangeShapeType="1"/>
            </p:cNvSpPr>
            <p:nvPr/>
          </p:nvSpPr>
          <p:spPr bwMode="auto">
            <a:xfrm flipV="1">
              <a:off x="1253" y="3589"/>
              <a:ext cx="60" cy="35"/>
            </a:xfrm>
            <a:prstGeom prst="line">
              <a:avLst/>
            </a:prstGeom>
            <a:noFill/>
            <a:ln w="41275" cap="rnd">
              <a:solidFill>
                <a:srgbClr val="008080"/>
              </a:solidFill>
              <a:round/>
              <a:headEnd/>
              <a:tailEnd/>
            </a:ln>
          </p:spPr>
          <p:txBody>
            <a:bodyPr/>
            <a:lstStyle/>
            <a:p>
              <a:endParaRPr lang="it-IT"/>
            </a:p>
          </p:txBody>
        </p:sp>
        <p:sp>
          <p:nvSpPr>
            <p:cNvPr id="132" name="Line 191"/>
            <p:cNvSpPr>
              <a:spLocks noChangeShapeType="1"/>
            </p:cNvSpPr>
            <p:nvPr/>
          </p:nvSpPr>
          <p:spPr bwMode="auto">
            <a:xfrm flipV="1">
              <a:off x="949" y="3728"/>
              <a:ext cx="1" cy="26"/>
            </a:xfrm>
            <a:prstGeom prst="line">
              <a:avLst/>
            </a:prstGeom>
            <a:noFill/>
            <a:ln w="41275" cap="rnd">
              <a:solidFill>
                <a:srgbClr val="008080"/>
              </a:solidFill>
              <a:round/>
              <a:headEnd/>
              <a:tailEnd/>
            </a:ln>
          </p:spPr>
          <p:txBody>
            <a:bodyPr/>
            <a:lstStyle/>
            <a:p>
              <a:endParaRPr lang="it-IT"/>
            </a:p>
          </p:txBody>
        </p:sp>
        <p:sp>
          <p:nvSpPr>
            <p:cNvPr id="133" name="Freeform 192"/>
            <p:cNvSpPr>
              <a:spLocks noEditPoints="1"/>
            </p:cNvSpPr>
            <p:nvPr/>
          </p:nvSpPr>
          <p:spPr bwMode="auto">
            <a:xfrm>
              <a:off x="846" y="3546"/>
              <a:ext cx="84" cy="69"/>
            </a:xfrm>
            <a:custGeom>
              <a:avLst/>
              <a:gdLst/>
              <a:ahLst/>
              <a:cxnLst>
                <a:cxn ang="0">
                  <a:pos x="170" y="89"/>
                </a:cxn>
                <a:cxn ang="0">
                  <a:pos x="85" y="89"/>
                </a:cxn>
                <a:cxn ang="0">
                  <a:pos x="72" y="76"/>
                </a:cxn>
                <a:cxn ang="0">
                  <a:pos x="85" y="64"/>
                </a:cxn>
                <a:cxn ang="0">
                  <a:pos x="170" y="64"/>
                </a:cxn>
                <a:cxn ang="0">
                  <a:pos x="183" y="76"/>
                </a:cxn>
                <a:cxn ang="0">
                  <a:pos x="170" y="89"/>
                </a:cxn>
                <a:cxn ang="0">
                  <a:pos x="151" y="151"/>
                </a:cxn>
                <a:cxn ang="0">
                  <a:pos x="0" y="76"/>
                </a:cxn>
                <a:cxn ang="0">
                  <a:pos x="151" y="0"/>
                </a:cxn>
                <a:cxn ang="0">
                  <a:pos x="151" y="151"/>
                </a:cxn>
              </a:cxnLst>
              <a:rect l="0" t="0" r="r" b="b"/>
              <a:pathLst>
                <a:path w="183" h="151">
                  <a:moveTo>
                    <a:pt x="170" y="89"/>
                  </a:moveTo>
                  <a:lnTo>
                    <a:pt x="85" y="89"/>
                  </a:lnTo>
                  <a:cubicBezTo>
                    <a:pt x="78" y="89"/>
                    <a:pt x="72" y="83"/>
                    <a:pt x="72" y="76"/>
                  </a:cubicBezTo>
                  <a:cubicBezTo>
                    <a:pt x="72" y="70"/>
                    <a:pt x="78" y="64"/>
                    <a:pt x="85" y="64"/>
                  </a:cubicBezTo>
                  <a:lnTo>
                    <a:pt x="170" y="64"/>
                  </a:lnTo>
                  <a:cubicBezTo>
                    <a:pt x="177" y="64"/>
                    <a:pt x="183" y="70"/>
                    <a:pt x="183" y="76"/>
                  </a:cubicBezTo>
                  <a:cubicBezTo>
                    <a:pt x="183" y="83"/>
                    <a:pt x="177" y="89"/>
                    <a:pt x="170" y="89"/>
                  </a:cubicBezTo>
                  <a:close/>
                  <a:moveTo>
                    <a:pt x="151" y="151"/>
                  </a:moveTo>
                  <a:lnTo>
                    <a:pt x="0" y="76"/>
                  </a:lnTo>
                  <a:lnTo>
                    <a:pt x="151" y="0"/>
                  </a:lnTo>
                  <a:lnTo>
                    <a:pt x="151" y="151"/>
                  </a:lnTo>
                  <a:close/>
                </a:path>
              </a:pathLst>
            </a:custGeom>
            <a:noFill/>
            <a:ln w="41275" cap="rnd">
              <a:solidFill>
                <a:srgbClr val="008080"/>
              </a:solidFill>
              <a:prstDash val="solid"/>
              <a:round/>
              <a:headEnd/>
              <a:tailEnd/>
            </a:ln>
          </p:spPr>
          <p:txBody>
            <a:bodyPr/>
            <a:lstStyle/>
            <a:p>
              <a:endParaRPr lang="it-IT"/>
            </a:p>
          </p:txBody>
        </p:sp>
        <p:sp>
          <p:nvSpPr>
            <p:cNvPr id="134" name="Line 193"/>
            <p:cNvSpPr>
              <a:spLocks noChangeShapeType="1"/>
            </p:cNvSpPr>
            <p:nvPr/>
          </p:nvSpPr>
          <p:spPr bwMode="auto">
            <a:xfrm flipH="1">
              <a:off x="1304" y="3849"/>
              <a:ext cx="35" cy="26"/>
            </a:xfrm>
            <a:prstGeom prst="line">
              <a:avLst/>
            </a:prstGeom>
            <a:noFill/>
            <a:ln w="14288" cap="rnd">
              <a:solidFill>
                <a:srgbClr val="00FFFF"/>
              </a:solidFill>
              <a:round/>
              <a:headEnd/>
              <a:tailEnd/>
            </a:ln>
          </p:spPr>
          <p:txBody>
            <a:bodyPr/>
            <a:lstStyle/>
            <a:p>
              <a:endParaRPr lang="it-IT"/>
            </a:p>
          </p:txBody>
        </p:sp>
        <p:sp>
          <p:nvSpPr>
            <p:cNvPr id="135" name="Line 194"/>
            <p:cNvSpPr>
              <a:spLocks noChangeShapeType="1"/>
            </p:cNvSpPr>
            <p:nvPr/>
          </p:nvSpPr>
          <p:spPr bwMode="auto">
            <a:xfrm flipH="1" flipV="1">
              <a:off x="1304" y="3901"/>
              <a:ext cx="35" cy="17"/>
            </a:xfrm>
            <a:prstGeom prst="line">
              <a:avLst/>
            </a:prstGeom>
            <a:noFill/>
            <a:ln w="14288" cap="rnd">
              <a:solidFill>
                <a:srgbClr val="00FFFF"/>
              </a:solidFill>
              <a:round/>
              <a:headEnd/>
              <a:tailEnd/>
            </a:ln>
          </p:spPr>
          <p:txBody>
            <a:bodyPr/>
            <a:lstStyle/>
            <a:p>
              <a:endParaRPr lang="it-IT"/>
            </a:p>
          </p:txBody>
        </p:sp>
        <p:sp>
          <p:nvSpPr>
            <p:cNvPr id="136" name="Line 195"/>
            <p:cNvSpPr>
              <a:spLocks noChangeShapeType="1"/>
            </p:cNvSpPr>
            <p:nvPr/>
          </p:nvSpPr>
          <p:spPr bwMode="auto">
            <a:xfrm>
              <a:off x="1304" y="3875"/>
              <a:ext cx="35" cy="9"/>
            </a:xfrm>
            <a:prstGeom prst="line">
              <a:avLst/>
            </a:prstGeom>
            <a:noFill/>
            <a:ln w="14288" cap="rnd">
              <a:solidFill>
                <a:srgbClr val="00FFFF"/>
              </a:solidFill>
              <a:round/>
              <a:headEnd/>
              <a:tailEnd/>
            </a:ln>
          </p:spPr>
          <p:txBody>
            <a:bodyPr/>
            <a:lstStyle/>
            <a:p>
              <a:endParaRPr lang="it-IT"/>
            </a:p>
          </p:txBody>
        </p:sp>
        <p:sp>
          <p:nvSpPr>
            <p:cNvPr id="137" name="Line 196"/>
            <p:cNvSpPr>
              <a:spLocks noChangeShapeType="1"/>
            </p:cNvSpPr>
            <p:nvPr/>
          </p:nvSpPr>
          <p:spPr bwMode="auto">
            <a:xfrm flipV="1">
              <a:off x="1304" y="3884"/>
              <a:ext cx="35" cy="17"/>
            </a:xfrm>
            <a:prstGeom prst="line">
              <a:avLst/>
            </a:prstGeom>
            <a:noFill/>
            <a:ln w="14288" cap="rnd">
              <a:solidFill>
                <a:srgbClr val="00FFFF"/>
              </a:solidFill>
              <a:round/>
              <a:headEnd/>
              <a:tailEnd/>
            </a:ln>
          </p:spPr>
          <p:txBody>
            <a:bodyPr/>
            <a:lstStyle/>
            <a:p>
              <a:endParaRPr lang="it-IT"/>
            </a:p>
          </p:txBody>
        </p:sp>
        <p:sp>
          <p:nvSpPr>
            <p:cNvPr id="138" name="Freeform 197"/>
            <p:cNvSpPr>
              <a:spLocks/>
            </p:cNvSpPr>
            <p:nvPr/>
          </p:nvSpPr>
          <p:spPr bwMode="auto">
            <a:xfrm>
              <a:off x="499" y="3621"/>
              <a:ext cx="361" cy="124"/>
            </a:xfrm>
            <a:custGeom>
              <a:avLst/>
              <a:gdLst/>
              <a:ahLst/>
              <a:cxnLst>
                <a:cxn ang="0">
                  <a:pos x="86" y="271"/>
                </a:cxn>
                <a:cxn ang="0">
                  <a:pos x="695" y="271"/>
                </a:cxn>
                <a:cxn ang="0">
                  <a:pos x="781" y="120"/>
                </a:cxn>
                <a:cxn ang="0">
                  <a:pos x="695" y="0"/>
                </a:cxn>
                <a:cxn ang="0">
                  <a:pos x="695" y="0"/>
                </a:cxn>
                <a:cxn ang="0">
                  <a:pos x="86" y="0"/>
                </a:cxn>
                <a:cxn ang="0">
                  <a:pos x="13" y="169"/>
                </a:cxn>
                <a:cxn ang="0">
                  <a:pos x="86" y="271"/>
                </a:cxn>
              </a:cxnLst>
              <a:rect l="0" t="0" r="r" b="b"/>
              <a:pathLst>
                <a:path w="787" h="271">
                  <a:moveTo>
                    <a:pt x="86" y="271"/>
                  </a:moveTo>
                  <a:lnTo>
                    <a:pt x="695" y="271"/>
                  </a:lnTo>
                  <a:cubicBezTo>
                    <a:pt x="749" y="262"/>
                    <a:pt x="787" y="195"/>
                    <a:pt x="781" y="120"/>
                  </a:cubicBezTo>
                  <a:cubicBezTo>
                    <a:pt x="776" y="57"/>
                    <a:pt x="740" y="8"/>
                    <a:pt x="695" y="0"/>
                  </a:cubicBezTo>
                  <a:lnTo>
                    <a:pt x="695" y="0"/>
                  </a:lnTo>
                  <a:lnTo>
                    <a:pt x="86" y="0"/>
                  </a:lnTo>
                  <a:cubicBezTo>
                    <a:pt x="32" y="19"/>
                    <a:pt x="0" y="95"/>
                    <a:pt x="13" y="169"/>
                  </a:cubicBezTo>
                  <a:cubicBezTo>
                    <a:pt x="22" y="219"/>
                    <a:pt x="50" y="258"/>
                    <a:pt x="86" y="271"/>
                  </a:cubicBezTo>
                  <a:close/>
                </a:path>
              </a:pathLst>
            </a:custGeom>
            <a:solidFill>
              <a:srgbClr val="008080"/>
            </a:solidFill>
            <a:ln w="0">
              <a:solidFill>
                <a:srgbClr val="000000"/>
              </a:solidFill>
              <a:prstDash val="solid"/>
              <a:round/>
              <a:headEnd/>
              <a:tailEnd/>
            </a:ln>
          </p:spPr>
          <p:txBody>
            <a:bodyPr/>
            <a:lstStyle/>
            <a:p>
              <a:endParaRPr lang="it-IT"/>
            </a:p>
          </p:txBody>
        </p:sp>
        <p:sp>
          <p:nvSpPr>
            <p:cNvPr id="139" name="Rectangle 198"/>
            <p:cNvSpPr>
              <a:spLocks noChangeArrowheads="1"/>
            </p:cNvSpPr>
            <p:nvPr/>
          </p:nvSpPr>
          <p:spPr bwMode="auto">
            <a:xfrm>
              <a:off x="589" y="3621"/>
              <a:ext cx="225" cy="116"/>
            </a:xfrm>
            <a:prstGeom prst="rect">
              <a:avLst/>
            </a:prstGeom>
            <a:noFill/>
            <a:ln w="9525">
              <a:noFill/>
              <a:miter lim="800000"/>
              <a:headEnd/>
              <a:tailEnd/>
            </a:ln>
          </p:spPr>
          <p:txBody>
            <a:bodyPr wrap="none" lIns="0" tIns="0" rIns="0" bIns="0">
              <a:spAutoFit/>
            </a:bodyPr>
            <a:lstStyle/>
            <a:p>
              <a:pPr algn="ctr"/>
              <a:r>
                <a:rPr kumimoji="1" lang="it-IT" sz="1200" i="1">
                  <a:solidFill>
                    <a:srgbClr val="000000"/>
                  </a:solidFill>
                  <a:effectLst/>
                </a:rPr>
                <a:t>MDM</a:t>
              </a:r>
              <a:endParaRPr kumimoji="1" lang="it-IT" sz="2400">
                <a:effectLst/>
                <a:latin typeface="Times New Roman" pitchFamily="18" charset="0"/>
              </a:endParaRPr>
            </a:p>
          </p:txBody>
        </p:sp>
        <p:sp>
          <p:nvSpPr>
            <p:cNvPr id="140" name="Rectangle 199"/>
            <p:cNvSpPr>
              <a:spLocks noChangeArrowheads="1"/>
            </p:cNvSpPr>
            <p:nvPr/>
          </p:nvSpPr>
          <p:spPr bwMode="auto">
            <a:xfrm>
              <a:off x="1291" y="3944"/>
              <a:ext cx="51" cy="26"/>
            </a:xfrm>
            <a:prstGeom prst="rect">
              <a:avLst/>
            </a:prstGeom>
            <a:noFill/>
            <a:ln w="14288" cap="rnd">
              <a:solidFill>
                <a:srgbClr val="000000"/>
              </a:solidFill>
              <a:round/>
              <a:headEnd/>
              <a:tailEnd/>
            </a:ln>
          </p:spPr>
          <p:txBody>
            <a:bodyPr/>
            <a:lstStyle/>
            <a:p>
              <a:endParaRPr lang="it-IT"/>
            </a:p>
          </p:txBody>
        </p:sp>
      </p:grpSp>
      <p:sp>
        <p:nvSpPr>
          <p:cNvPr id="141" name="Text Box 200"/>
          <p:cNvSpPr txBox="1">
            <a:spLocks noChangeArrowheads="1"/>
          </p:cNvSpPr>
          <p:nvPr/>
        </p:nvSpPr>
        <p:spPr bwMode="auto">
          <a:xfrm>
            <a:off x="1589089" y="3315748"/>
            <a:ext cx="222250" cy="244475"/>
          </a:xfrm>
          <a:prstGeom prst="rect">
            <a:avLst/>
          </a:prstGeom>
          <a:noFill/>
          <a:ln w="9525">
            <a:noFill/>
            <a:miter lim="800000"/>
            <a:headEnd/>
            <a:tailEnd/>
          </a:ln>
          <a:effectLst/>
        </p:spPr>
        <p:txBody>
          <a:bodyPr>
            <a:spAutoFit/>
          </a:bodyPr>
          <a:lstStyle/>
          <a:p>
            <a:pPr>
              <a:spcBef>
                <a:spcPct val="50000"/>
              </a:spcBef>
            </a:pPr>
            <a:r>
              <a:rPr lang="en-US" sz="1000" b="1">
                <a:effectLst/>
              </a:rPr>
              <a:t>2</a:t>
            </a:r>
          </a:p>
        </p:txBody>
      </p:sp>
      <p:sp>
        <p:nvSpPr>
          <p:cNvPr id="142" name="Text Box 201"/>
          <p:cNvSpPr txBox="1">
            <a:spLocks noChangeArrowheads="1"/>
          </p:cNvSpPr>
          <p:nvPr/>
        </p:nvSpPr>
        <p:spPr bwMode="auto">
          <a:xfrm>
            <a:off x="1416050" y="2695036"/>
            <a:ext cx="298450" cy="244475"/>
          </a:xfrm>
          <a:prstGeom prst="rect">
            <a:avLst/>
          </a:prstGeom>
          <a:noFill/>
          <a:ln w="9525">
            <a:noFill/>
            <a:miter lim="800000"/>
            <a:headEnd/>
            <a:tailEnd/>
          </a:ln>
          <a:effectLst/>
        </p:spPr>
        <p:txBody>
          <a:bodyPr>
            <a:spAutoFit/>
          </a:bodyPr>
          <a:lstStyle/>
          <a:p>
            <a:pPr>
              <a:spcBef>
                <a:spcPct val="50000"/>
              </a:spcBef>
            </a:pPr>
            <a:r>
              <a:rPr lang="en-US" sz="1000" b="1">
                <a:effectLst/>
              </a:rPr>
              <a:t>7</a:t>
            </a:r>
          </a:p>
        </p:txBody>
      </p:sp>
      <p:sp>
        <p:nvSpPr>
          <p:cNvPr id="143" name="Text Box 202"/>
          <p:cNvSpPr txBox="1">
            <a:spLocks noChangeArrowheads="1"/>
          </p:cNvSpPr>
          <p:nvPr/>
        </p:nvSpPr>
        <p:spPr bwMode="auto">
          <a:xfrm>
            <a:off x="2424113" y="3169698"/>
            <a:ext cx="298450" cy="244475"/>
          </a:xfrm>
          <a:prstGeom prst="rect">
            <a:avLst/>
          </a:prstGeom>
          <a:noFill/>
          <a:ln w="9525">
            <a:noFill/>
            <a:miter lim="800000"/>
            <a:headEnd/>
            <a:tailEnd/>
          </a:ln>
          <a:effectLst/>
        </p:spPr>
        <p:txBody>
          <a:bodyPr>
            <a:spAutoFit/>
          </a:bodyPr>
          <a:lstStyle/>
          <a:p>
            <a:pPr>
              <a:spcBef>
                <a:spcPct val="50000"/>
              </a:spcBef>
            </a:pPr>
            <a:r>
              <a:rPr lang="en-US" sz="1000" b="1">
                <a:effectLst/>
              </a:rPr>
              <a:t>8</a:t>
            </a:r>
          </a:p>
        </p:txBody>
      </p:sp>
      <p:sp>
        <p:nvSpPr>
          <p:cNvPr id="144" name="Text Box 203"/>
          <p:cNvSpPr txBox="1">
            <a:spLocks noChangeArrowheads="1"/>
          </p:cNvSpPr>
          <p:nvPr/>
        </p:nvSpPr>
        <p:spPr bwMode="auto">
          <a:xfrm>
            <a:off x="2355853" y="2644236"/>
            <a:ext cx="298450" cy="244475"/>
          </a:xfrm>
          <a:prstGeom prst="rect">
            <a:avLst/>
          </a:prstGeom>
          <a:noFill/>
          <a:ln w="9525">
            <a:noFill/>
            <a:miter lim="800000"/>
            <a:headEnd/>
            <a:tailEnd/>
          </a:ln>
          <a:effectLst/>
        </p:spPr>
        <p:txBody>
          <a:bodyPr>
            <a:spAutoFit/>
          </a:bodyPr>
          <a:lstStyle/>
          <a:p>
            <a:pPr>
              <a:spcBef>
                <a:spcPct val="50000"/>
              </a:spcBef>
            </a:pPr>
            <a:r>
              <a:rPr lang="en-US" sz="1000" b="1">
                <a:effectLst/>
              </a:rPr>
              <a:t>5</a:t>
            </a:r>
          </a:p>
        </p:txBody>
      </p:sp>
      <p:sp>
        <p:nvSpPr>
          <p:cNvPr id="145" name="Text Box 204"/>
          <p:cNvSpPr txBox="1">
            <a:spLocks noChangeArrowheads="1"/>
          </p:cNvSpPr>
          <p:nvPr/>
        </p:nvSpPr>
        <p:spPr bwMode="auto">
          <a:xfrm>
            <a:off x="1658941" y="2233073"/>
            <a:ext cx="298450" cy="244475"/>
          </a:xfrm>
          <a:prstGeom prst="rect">
            <a:avLst/>
          </a:prstGeom>
          <a:noFill/>
          <a:ln w="9525">
            <a:noFill/>
            <a:miter lim="800000"/>
            <a:headEnd/>
            <a:tailEnd/>
          </a:ln>
          <a:effectLst/>
        </p:spPr>
        <p:txBody>
          <a:bodyPr>
            <a:spAutoFit/>
          </a:bodyPr>
          <a:lstStyle/>
          <a:p>
            <a:pPr>
              <a:spcBef>
                <a:spcPct val="50000"/>
              </a:spcBef>
            </a:pPr>
            <a:r>
              <a:rPr lang="en-US" sz="1000" b="1">
                <a:effectLst/>
              </a:rPr>
              <a:t>4</a:t>
            </a:r>
          </a:p>
        </p:txBody>
      </p:sp>
      <p:sp>
        <p:nvSpPr>
          <p:cNvPr id="146" name="Text Box 205"/>
          <p:cNvSpPr txBox="1">
            <a:spLocks noChangeArrowheads="1"/>
          </p:cNvSpPr>
          <p:nvPr/>
        </p:nvSpPr>
        <p:spPr bwMode="auto">
          <a:xfrm>
            <a:off x="2101850" y="3380836"/>
            <a:ext cx="241300" cy="244475"/>
          </a:xfrm>
          <a:prstGeom prst="rect">
            <a:avLst/>
          </a:prstGeom>
          <a:noFill/>
          <a:ln w="9525">
            <a:noFill/>
            <a:miter lim="800000"/>
            <a:headEnd/>
            <a:tailEnd/>
          </a:ln>
          <a:effectLst/>
        </p:spPr>
        <p:txBody>
          <a:bodyPr>
            <a:spAutoFit/>
          </a:bodyPr>
          <a:lstStyle/>
          <a:p>
            <a:pPr>
              <a:spcBef>
                <a:spcPct val="50000"/>
              </a:spcBef>
            </a:pPr>
            <a:r>
              <a:rPr lang="en-US" sz="1000" b="1">
                <a:effectLst/>
              </a:rPr>
              <a:t>1</a:t>
            </a:r>
          </a:p>
        </p:txBody>
      </p:sp>
      <p:sp>
        <p:nvSpPr>
          <p:cNvPr id="147" name="CasellaDiTesto 146"/>
          <p:cNvSpPr txBox="1"/>
          <p:nvPr/>
        </p:nvSpPr>
        <p:spPr>
          <a:xfrm>
            <a:off x="1259632" y="188646"/>
            <a:ext cx="6480720" cy="461665"/>
          </a:xfrm>
          <a:prstGeom prst="rect">
            <a:avLst/>
          </a:prstGeom>
          <a:noFill/>
        </p:spPr>
        <p:txBody>
          <a:bodyPr wrap="square" rtlCol="0">
            <a:spAutoFit/>
          </a:bodyPr>
          <a:lstStyle/>
          <a:p>
            <a:pPr algn="ctr"/>
            <a:r>
              <a:rPr lang="it-IT" sz="2400" b="1" dirty="0" smtClean="0">
                <a:solidFill>
                  <a:srgbClr val="FF0000"/>
                </a:solidFill>
              </a:rPr>
              <a:t>Esempio di gruppo ORC – ciclo termodinamico</a:t>
            </a:r>
            <a:endParaRPr lang="it-IT" sz="2400" b="1" dirty="0">
              <a:solidFill>
                <a:srgbClr val="FF000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2670" y="398206"/>
            <a:ext cx="7964129" cy="1019432"/>
          </a:xfrm>
        </p:spPr>
        <p:txBody>
          <a:bodyPr/>
          <a:lstStyle/>
          <a:p>
            <a:r>
              <a:rPr lang="it-IT" dirty="0" smtClean="0"/>
              <a:t>Tipi di fluido motore</a:t>
            </a:r>
            <a:endParaRPr lang="it-IT" dirty="0"/>
          </a:p>
        </p:txBody>
      </p:sp>
      <p:sp>
        <p:nvSpPr>
          <p:cNvPr id="5" name="Segnaposto numero diapositiva 4"/>
          <p:cNvSpPr>
            <a:spLocks noGrp="1"/>
          </p:cNvSpPr>
          <p:nvPr>
            <p:ph type="sldNum" sz="quarter" idx="11"/>
          </p:nvPr>
        </p:nvSpPr>
        <p:spPr/>
        <p:txBody>
          <a:bodyPr/>
          <a:lstStyle/>
          <a:p>
            <a:pPr>
              <a:defRPr/>
            </a:pPr>
            <a:fld id="{10D00E7F-F026-48F9-A14B-A89E1729E1E6}" type="slidenum">
              <a:rPr lang="it-IT" smtClean="0"/>
              <a:pPr>
                <a:defRPr/>
              </a:pPr>
              <a:t>64</a:t>
            </a:fld>
            <a:endParaRPr lang="it-IT"/>
          </a:p>
        </p:txBody>
      </p:sp>
      <p:pic>
        <p:nvPicPr>
          <p:cNvPr id="64514" name="Picture 2"/>
          <p:cNvPicPr>
            <a:picLocks noChangeAspect="1" noChangeArrowheads="1"/>
          </p:cNvPicPr>
          <p:nvPr/>
        </p:nvPicPr>
        <p:blipFill>
          <a:blip r:embed="rId2" cstate="print"/>
          <a:srcRect/>
          <a:stretch>
            <a:fillRect/>
          </a:stretch>
        </p:blipFill>
        <p:spPr bwMode="auto">
          <a:xfrm>
            <a:off x="634181" y="1808964"/>
            <a:ext cx="7881630" cy="50490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6916" y="486696"/>
            <a:ext cx="7919884" cy="930941"/>
          </a:xfrm>
        </p:spPr>
        <p:txBody>
          <a:bodyPr/>
          <a:lstStyle/>
          <a:p>
            <a:r>
              <a:rPr lang="it-IT" dirty="0" smtClean="0"/>
              <a:t>Tipi di fluido motore</a:t>
            </a:r>
            <a:endParaRPr lang="it-IT" dirty="0"/>
          </a:p>
        </p:txBody>
      </p:sp>
      <p:sp>
        <p:nvSpPr>
          <p:cNvPr id="5" name="Segnaposto numero diapositiva 4"/>
          <p:cNvSpPr>
            <a:spLocks noGrp="1"/>
          </p:cNvSpPr>
          <p:nvPr>
            <p:ph type="sldNum" sz="quarter" idx="11"/>
          </p:nvPr>
        </p:nvSpPr>
        <p:spPr/>
        <p:txBody>
          <a:bodyPr/>
          <a:lstStyle/>
          <a:p>
            <a:pPr>
              <a:defRPr/>
            </a:pPr>
            <a:fld id="{10D00E7F-F026-48F9-A14B-A89E1729E1E6}" type="slidenum">
              <a:rPr lang="it-IT" smtClean="0"/>
              <a:pPr>
                <a:defRPr/>
              </a:pPr>
              <a:t>65</a:t>
            </a:fld>
            <a:endParaRPr lang="it-IT"/>
          </a:p>
        </p:txBody>
      </p:sp>
      <p:pic>
        <p:nvPicPr>
          <p:cNvPr id="63490" name="Picture 2"/>
          <p:cNvPicPr>
            <a:picLocks noChangeAspect="1" noChangeArrowheads="1"/>
          </p:cNvPicPr>
          <p:nvPr/>
        </p:nvPicPr>
        <p:blipFill>
          <a:blip r:embed="rId2" cstate="print"/>
          <a:srcRect b="30893"/>
          <a:stretch>
            <a:fillRect/>
          </a:stretch>
        </p:blipFill>
        <p:spPr bwMode="auto">
          <a:xfrm>
            <a:off x="2492476" y="1629384"/>
            <a:ext cx="6651523" cy="4567238"/>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l="19665" t="72887" r="11511"/>
          <a:stretch>
            <a:fillRect/>
          </a:stretch>
        </p:blipFill>
        <p:spPr bwMode="auto">
          <a:xfrm>
            <a:off x="309714" y="4939322"/>
            <a:ext cx="4751461" cy="1859686"/>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07922" y="427702"/>
            <a:ext cx="7978877" cy="989935"/>
          </a:xfrm>
        </p:spPr>
        <p:txBody>
          <a:bodyPr/>
          <a:lstStyle/>
          <a:p>
            <a:r>
              <a:rPr lang="it-IT" dirty="0" smtClean="0"/>
              <a:t>Tipi di fluido motore</a:t>
            </a:r>
            <a:endParaRPr lang="it-IT" dirty="0"/>
          </a:p>
        </p:txBody>
      </p:sp>
      <p:sp>
        <p:nvSpPr>
          <p:cNvPr id="5" name="Segnaposto numero diapositiva 4"/>
          <p:cNvSpPr>
            <a:spLocks noGrp="1"/>
          </p:cNvSpPr>
          <p:nvPr>
            <p:ph type="sldNum" sz="quarter" idx="11"/>
          </p:nvPr>
        </p:nvSpPr>
        <p:spPr/>
        <p:txBody>
          <a:bodyPr/>
          <a:lstStyle/>
          <a:p>
            <a:pPr>
              <a:defRPr/>
            </a:pPr>
            <a:fld id="{10D00E7F-F026-48F9-A14B-A89E1729E1E6}" type="slidenum">
              <a:rPr lang="it-IT" smtClean="0"/>
              <a:pPr>
                <a:defRPr/>
              </a:pPr>
              <a:t>66</a:t>
            </a:fld>
            <a:endParaRPr lang="it-IT"/>
          </a:p>
        </p:txBody>
      </p:sp>
      <p:pic>
        <p:nvPicPr>
          <p:cNvPr id="61442" name="Picture 2"/>
          <p:cNvPicPr>
            <a:picLocks noChangeAspect="1" noChangeArrowheads="1"/>
          </p:cNvPicPr>
          <p:nvPr/>
        </p:nvPicPr>
        <p:blipFill>
          <a:blip r:embed="rId2" cstate="print"/>
          <a:srcRect/>
          <a:stretch>
            <a:fillRect/>
          </a:stretch>
        </p:blipFill>
        <p:spPr bwMode="auto">
          <a:xfrm>
            <a:off x="781050" y="1670803"/>
            <a:ext cx="7581900" cy="5114925"/>
          </a:xfrm>
          <a:prstGeom prst="rect">
            <a:avLst/>
          </a:prstGeom>
          <a:noFill/>
          <a:ln w="9525">
            <a:noFill/>
            <a:miter lim="800000"/>
            <a:headEnd/>
            <a:tailEnd/>
          </a:ln>
        </p:spPr>
      </p:pic>
      <p:cxnSp>
        <p:nvCxnSpPr>
          <p:cNvPr id="7" name="Connettore 1 6"/>
          <p:cNvCxnSpPr/>
          <p:nvPr/>
        </p:nvCxnSpPr>
        <p:spPr bwMode="auto">
          <a:xfrm flipH="1">
            <a:off x="2173184" y="4667003"/>
            <a:ext cx="3918859" cy="237506"/>
          </a:xfrm>
          <a:prstGeom prst="line">
            <a:avLst/>
          </a:prstGeom>
          <a:solidFill>
            <a:schemeClr val="accent1"/>
          </a:solidFill>
          <a:ln w="25400" cap="flat" cmpd="sng" algn="ctr">
            <a:solidFill>
              <a:srgbClr val="FF0000"/>
            </a:solidFill>
            <a:prstDash val="solid"/>
            <a:round/>
            <a:headEnd type="none" w="med" len="med"/>
            <a:tailEnd type="arrow" w="med" len="med"/>
          </a:ln>
          <a:effectLst/>
        </p:spPr>
      </p:cxnSp>
      <p:cxnSp>
        <p:nvCxnSpPr>
          <p:cNvPr id="11" name="Connettore 1 10"/>
          <p:cNvCxnSpPr/>
          <p:nvPr/>
        </p:nvCxnSpPr>
        <p:spPr bwMode="auto">
          <a:xfrm>
            <a:off x="2838203" y="4975761"/>
            <a:ext cx="305195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Connettore 1 12"/>
          <p:cNvCxnSpPr/>
          <p:nvPr/>
        </p:nvCxnSpPr>
        <p:spPr bwMode="auto">
          <a:xfrm>
            <a:off x="5866410" y="4975761"/>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Connettore 1 14"/>
          <p:cNvCxnSpPr/>
          <p:nvPr/>
        </p:nvCxnSpPr>
        <p:spPr bwMode="auto">
          <a:xfrm flipV="1">
            <a:off x="5913912" y="4762005"/>
            <a:ext cx="154379" cy="21375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Connettore 1 16"/>
          <p:cNvCxnSpPr/>
          <p:nvPr/>
        </p:nvCxnSpPr>
        <p:spPr bwMode="auto">
          <a:xfrm>
            <a:off x="6056416" y="4762006"/>
            <a:ext cx="273132" cy="9500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Connettore 1 18"/>
          <p:cNvCxnSpPr/>
          <p:nvPr/>
        </p:nvCxnSpPr>
        <p:spPr bwMode="auto">
          <a:xfrm flipH="1">
            <a:off x="2196935" y="5700156"/>
            <a:ext cx="410886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Connettore 1 20"/>
          <p:cNvCxnSpPr/>
          <p:nvPr/>
        </p:nvCxnSpPr>
        <p:spPr bwMode="auto">
          <a:xfrm flipV="1">
            <a:off x="2196935" y="4975761"/>
            <a:ext cx="629392" cy="67689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8" name="CasellaDiTesto 27"/>
          <p:cNvSpPr txBox="1"/>
          <p:nvPr/>
        </p:nvSpPr>
        <p:spPr>
          <a:xfrm>
            <a:off x="5662551" y="4213759"/>
            <a:ext cx="2234540" cy="230832"/>
          </a:xfrm>
          <a:prstGeom prst="rect">
            <a:avLst/>
          </a:prstGeom>
          <a:noFill/>
        </p:spPr>
        <p:txBody>
          <a:bodyPr wrap="square" rtlCol="0">
            <a:spAutoFit/>
          </a:bodyPr>
          <a:lstStyle/>
          <a:p>
            <a:r>
              <a:rPr lang="it-IT" sz="900" b="1" dirty="0" smtClean="0">
                <a:effectLst/>
              </a:rPr>
              <a:t>TEMPERATRA SORGENTE = 215°C</a:t>
            </a:r>
            <a:endParaRPr lang="it-IT" sz="900" b="1" dirty="0">
              <a:effectLs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6270" y="546264"/>
            <a:ext cx="7950530" cy="871373"/>
          </a:xfrm>
        </p:spPr>
        <p:txBody>
          <a:bodyPr/>
          <a:lstStyle/>
          <a:p>
            <a:r>
              <a:rPr lang="it-IT" dirty="0" smtClean="0"/>
              <a:t>Tipi di fluido motore</a:t>
            </a:r>
            <a:endParaRPr lang="it-IT" dirty="0"/>
          </a:p>
        </p:txBody>
      </p:sp>
      <p:sp>
        <p:nvSpPr>
          <p:cNvPr id="5" name="Segnaposto numero diapositiva 4"/>
          <p:cNvSpPr>
            <a:spLocks noGrp="1"/>
          </p:cNvSpPr>
          <p:nvPr>
            <p:ph type="sldNum" sz="quarter" idx="11"/>
          </p:nvPr>
        </p:nvSpPr>
        <p:spPr/>
        <p:txBody>
          <a:bodyPr/>
          <a:lstStyle/>
          <a:p>
            <a:pPr>
              <a:defRPr/>
            </a:pPr>
            <a:fld id="{10D00E7F-F026-48F9-A14B-A89E1729E1E6}" type="slidenum">
              <a:rPr lang="it-IT" smtClean="0"/>
              <a:pPr>
                <a:defRPr/>
              </a:pPr>
              <a:t>67</a:t>
            </a:fld>
            <a:endParaRPr lang="it-IT"/>
          </a:p>
        </p:txBody>
      </p:sp>
      <p:pic>
        <p:nvPicPr>
          <p:cNvPr id="62467" name="Picture 3"/>
          <p:cNvPicPr>
            <a:picLocks noChangeAspect="1" noChangeArrowheads="1"/>
          </p:cNvPicPr>
          <p:nvPr/>
        </p:nvPicPr>
        <p:blipFill>
          <a:blip r:embed="rId2" cstate="print"/>
          <a:srcRect/>
          <a:stretch>
            <a:fillRect/>
          </a:stretch>
        </p:blipFill>
        <p:spPr bwMode="auto">
          <a:xfrm>
            <a:off x="-13720" y="1666568"/>
            <a:ext cx="5106509" cy="3762231"/>
          </a:xfrm>
          <a:prstGeom prst="rect">
            <a:avLst/>
          </a:prstGeom>
          <a:noFill/>
          <a:ln w="9525">
            <a:noFill/>
            <a:miter lim="800000"/>
            <a:headEnd/>
            <a:tailEnd/>
          </a:ln>
        </p:spPr>
      </p:pic>
      <p:pic>
        <p:nvPicPr>
          <p:cNvPr id="62466" name="Picture 2"/>
          <p:cNvPicPr>
            <a:picLocks noChangeAspect="1" noChangeArrowheads="1"/>
          </p:cNvPicPr>
          <p:nvPr/>
        </p:nvPicPr>
        <p:blipFill>
          <a:blip r:embed="rId3" cstate="print"/>
          <a:srcRect/>
          <a:stretch>
            <a:fillRect/>
          </a:stretch>
        </p:blipFill>
        <p:spPr bwMode="auto">
          <a:xfrm>
            <a:off x="3982070" y="3078358"/>
            <a:ext cx="5097873" cy="3600000"/>
          </a:xfrm>
          <a:prstGeom prst="rect">
            <a:avLst/>
          </a:prstGeom>
          <a:noFill/>
          <a:ln w="9525">
            <a:noFill/>
            <a:miter lim="800000"/>
            <a:headEnd/>
            <a:tailEnd/>
          </a:ln>
        </p:spPr>
      </p:pic>
      <p:sp>
        <p:nvSpPr>
          <p:cNvPr id="9" name="CasellaDiTesto 8"/>
          <p:cNvSpPr txBox="1"/>
          <p:nvPr/>
        </p:nvSpPr>
        <p:spPr>
          <a:xfrm>
            <a:off x="6341424" y="2909453"/>
            <a:ext cx="1246909" cy="230832"/>
          </a:xfrm>
          <a:prstGeom prst="rect">
            <a:avLst/>
          </a:prstGeom>
          <a:noFill/>
        </p:spPr>
        <p:txBody>
          <a:bodyPr wrap="square" rtlCol="0">
            <a:spAutoFit/>
          </a:bodyPr>
          <a:lstStyle/>
          <a:p>
            <a:r>
              <a:rPr lang="it-IT" sz="900" b="1" dirty="0" smtClean="0">
                <a:effectLst/>
              </a:rPr>
              <a:t>R245fa</a:t>
            </a:r>
            <a:endParaRPr lang="it-IT" sz="900" b="1" dirty="0">
              <a:effectLst/>
            </a:endParaRPr>
          </a:p>
        </p:txBody>
      </p:sp>
      <p:cxnSp>
        <p:nvCxnSpPr>
          <p:cNvPr id="11" name="Connettore 1 10"/>
          <p:cNvCxnSpPr/>
          <p:nvPr/>
        </p:nvCxnSpPr>
        <p:spPr bwMode="auto">
          <a:xfrm flipH="1">
            <a:off x="1721922" y="2363190"/>
            <a:ext cx="2885704" cy="771896"/>
          </a:xfrm>
          <a:prstGeom prst="line">
            <a:avLst/>
          </a:prstGeom>
          <a:solidFill>
            <a:schemeClr val="accent1"/>
          </a:solidFill>
          <a:ln w="25400" cap="flat" cmpd="sng" algn="ctr">
            <a:solidFill>
              <a:srgbClr val="FF0000"/>
            </a:solidFill>
            <a:prstDash val="solid"/>
            <a:round/>
            <a:headEnd type="none" w="med" len="med"/>
            <a:tailEnd type="arrow" w="med" len="med"/>
          </a:ln>
          <a:effectLst/>
        </p:spPr>
      </p:cxnSp>
      <p:cxnSp>
        <p:nvCxnSpPr>
          <p:cNvPr id="12" name="Connettore 1 11"/>
          <p:cNvCxnSpPr/>
          <p:nvPr/>
        </p:nvCxnSpPr>
        <p:spPr bwMode="auto">
          <a:xfrm flipH="1">
            <a:off x="5937662" y="2978728"/>
            <a:ext cx="2800576" cy="1949532"/>
          </a:xfrm>
          <a:prstGeom prst="line">
            <a:avLst/>
          </a:prstGeom>
          <a:solidFill>
            <a:schemeClr val="accent1"/>
          </a:solidFill>
          <a:ln w="25400" cap="flat" cmpd="sng" algn="ctr">
            <a:solidFill>
              <a:srgbClr val="FF0000"/>
            </a:solidFill>
            <a:prstDash val="solid"/>
            <a:round/>
            <a:headEnd type="none" w="med" len="med"/>
            <a:tailEnd type="arrow" w="med" len="med"/>
          </a:ln>
          <a:effectLst/>
        </p:spPr>
      </p:cxnSp>
      <p:sp>
        <p:nvSpPr>
          <p:cNvPr id="14" name="CasellaDiTesto 13"/>
          <p:cNvSpPr txBox="1"/>
          <p:nvPr/>
        </p:nvSpPr>
        <p:spPr>
          <a:xfrm>
            <a:off x="5223164" y="2088075"/>
            <a:ext cx="2234540" cy="230832"/>
          </a:xfrm>
          <a:prstGeom prst="rect">
            <a:avLst/>
          </a:prstGeom>
          <a:noFill/>
        </p:spPr>
        <p:txBody>
          <a:bodyPr wrap="square" rtlCol="0">
            <a:spAutoFit/>
          </a:bodyPr>
          <a:lstStyle/>
          <a:p>
            <a:r>
              <a:rPr lang="it-IT" sz="900" b="1" dirty="0" smtClean="0">
                <a:effectLst/>
              </a:rPr>
              <a:t>TEMPERATRA SORGENTE = 215°C</a:t>
            </a:r>
            <a:endParaRPr lang="it-IT" sz="900" b="1" dirty="0">
              <a:effectLst/>
            </a:endParaRPr>
          </a:p>
        </p:txBody>
      </p:sp>
      <p:cxnSp>
        <p:nvCxnSpPr>
          <p:cNvPr id="16" name="Connettore 2 15"/>
          <p:cNvCxnSpPr/>
          <p:nvPr/>
        </p:nvCxnSpPr>
        <p:spPr bwMode="auto">
          <a:xfrm flipH="1">
            <a:off x="4714504" y="2351314"/>
            <a:ext cx="890649" cy="1187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 name="Connettore 2 17"/>
          <p:cNvCxnSpPr/>
          <p:nvPr/>
        </p:nvCxnSpPr>
        <p:spPr bwMode="auto">
          <a:xfrm>
            <a:off x="5605153" y="2351314"/>
            <a:ext cx="3087585" cy="62939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1" name="CasellaDiTesto 20"/>
          <p:cNvSpPr txBox="1"/>
          <p:nvPr/>
        </p:nvSpPr>
        <p:spPr>
          <a:xfrm>
            <a:off x="2204852" y="6266210"/>
            <a:ext cx="1915885" cy="230832"/>
          </a:xfrm>
          <a:prstGeom prst="rect">
            <a:avLst/>
          </a:prstGeom>
          <a:noFill/>
        </p:spPr>
        <p:txBody>
          <a:bodyPr wrap="square" rtlCol="0">
            <a:spAutoFit/>
          </a:bodyPr>
          <a:lstStyle/>
          <a:p>
            <a:r>
              <a:rPr lang="it-IT" sz="900" b="1" dirty="0" smtClean="0">
                <a:effectLst/>
              </a:rPr>
              <a:t>TEMPERATRA FINALE = 85°C</a:t>
            </a:r>
            <a:endParaRPr lang="it-IT" sz="900" b="1" dirty="0">
              <a:effectLst/>
            </a:endParaRPr>
          </a:p>
        </p:txBody>
      </p:sp>
      <p:sp>
        <p:nvSpPr>
          <p:cNvPr id="22" name="CasellaDiTesto 21"/>
          <p:cNvSpPr txBox="1"/>
          <p:nvPr/>
        </p:nvSpPr>
        <p:spPr>
          <a:xfrm>
            <a:off x="326572" y="5634839"/>
            <a:ext cx="1915885" cy="230832"/>
          </a:xfrm>
          <a:prstGeom prst="rect">
            <a:avLst/>
          </a:prstGeom>
          <a:noFill/>
        </p:spPr>
        <p:txBody>
          <a:bodyPr wrap="square" rtlCol="0">
            <a:spAutoFit/>
          </a:bodyPr>
          <a:lstStyle/>
          <a:p>
            <a:r>
              <a:rPr lang="it-IT" sz="900" b="1" dirty="0" smtClean="0">
                <a:effectLst/>
              </a:rPr>
              <a:t>TEMPERATRA FINALE = 150°C</a:t>
            </a:r>
            <a:endParaRPr lang="it-IT" sz="900" b="1" dirty="0">
              <a:effectLst/>
            </a:endParaRPr>
          </a:p>
        </p:txBody>
      </p:sp>
      <p:cxnSp>
        <p:nvCxnSpPr>
          <p:cNvPr id="23" name="Connettore 2 22"/>
          <p:cNvCxnSpPr/>
          <p:nvPr/>
        </p:nvCxnSpPr>
        <p:spPr bwMode="auto">
          <a:xfrm flipV="1">
            <a:off x="3895106" y="5676406"/>
            <a:ext cx="486889" cy="6412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Connettore 2 25"/>
          <p:cNvCxnSpPr/>
          <p:nvPr/>
        </p:nvCxnSpPr>
        <p:spPr bwMode="auto">
          <a:xfrm flipV="1">
            <a:off x="758041" y="5106390"/>
            <a:ext cx="13855" cy="5680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07922" y="427702"/>
            <a:ext cx="7978877" cy="989935"/>
          </a:xfrm>
        </p:spPr>
        <p:txBody>
          <a:bodyPr/>
          <a:lstStyle/>
          <a:p>
            <a:r>
              <a:rPr lang="it-IT" dirty="0" smtClean="0"/>
              <a:t>Tipi di fluido motore</a:t>
            </a:r>
            <a:endParaRPr lang="it-IT" dirty="0"/>
          </a:p>
        </p:txBody>
      </p:sp>
      <p:pic>
        <p:nvPicPr>
          <p:cNvPr id="14" name="Picture 2"/>
          <p:cNvPicPr>
            <a:picLocks noChangeAspect="1" noChangeArrowheads="1"/>
          </p:cNvPicPr>
          <p:nvPr/>
        </p:nvPicPr>
        <p:blipFill>
          <a:blip r:embed="rId2" cstate="print"/>
          <a:srcRect/>
          <a:stretch>
            <a:fillRect/>
          </a:stretch>
        </p:blipFill>
        <p:spPr bwMode="auto">
          <a:xfrm>
            <a:off x="935292" y="1616003"/>
            <a:ext cx="7391400" cy="524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r>
              <a:rPr lang="it-IT" dirty="0" err="1" smtClean="0"/>
              <a:t>Turbo-espansori</a:t>
            </a:r>
            <a:r>
              <a:rPr lang="it-IT" dirty="0" smtClean="0"/>
              <a:t> per ORC</a:t>
            </a:r>
            <a:endParaRPr lang="it-IT" dirty="0"/>
          </a:p>
        </p:txBody>
      </p:sp>
      <p:sp>
        <p:nvSpPr>
          <p:cNvPr id="4" name="Segnaposto numero diapositiva 3"/>
          <p:cNvSpPr>
            <a:spLocks noGrp="1"/>
          </p:cNvSpPr>
          <p:nvPr>
            <p:ph type="sldNum" sz="quarter" idx="10"/>
          </p:nvPr>
        </p:nvSpPr>
        <p:spPr/>
        <p:txBody>
          <a:bodyPr/>
          <a:lstStyle/>
          <a:p>
            <a:pPr>
              <a:defRPr/>
            </a:pPr>
            <a:fld id="{1AA4E868-9BD9-47BF-A2DC-37CD8B85707B}" type="slidenum">
              <a:rPr lang="it-IT" smtClean="0"/>
              <a:pPr>
                <a:defRPr/>
              </a:pPr>
              <a:t>69</a:t>
            </a:fld>
            <a:endParaRPr lang="it-IT"/>
          </a:p>
        </p:txBody>
      </p:sp>
      <p:pic>
        <p:nvPicPr>
          <p:cNvPr id="2050" name="Picture 2"/>
          <p:cNvPicPr>
            <a:picLocks noChangeAspect="1" noChangeArrowheads="1"/>
          </p:cNvPicPr>
          <p:nvPr/>
        </p:nvPicPr>
        <p:blipFill>
          <a:blip r:embed="rId2" cstate="print"/>
          <a:srcRect/>
          <a:stretch>
            <a:fillRect/>
          </a:stretch>
        </p:blipFill>
        <p:spPr bwMode="auto">
          <a:xfrm>
            <a:off x="1339026" y="1611701"/>
            <a:ext cx="6819900" cy="5286375"/>
          </a:xfrm>
          <a:prstGeom prst="rect">
            <a:avLst/>
          </a:prstGeom>
          <a:noFill/>
          <a:ln w="9525">
            <a:noFill/>
            <a:miter lim="800000"/>
            <a:headEnd/>
            <a:tailEnd/>
          </a:ln>
        </p:spPr>
      </p:pic>
      <p:sp>
        <p:nvSpPr>
          <p:cNvPr id="5" name="Titolo 1"/>
          <p:cNvSpPr txBox="1">
            <a:spLocks/>
          </p:cNvSpPr>
          <p:nvPr/>
        </p:nvSpPr>
        <p:spPr>
          <a:xfrm>
            <a:off x="707922" y="427702"/>
            <a:ext cx="7978877" cy="98993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dirty="0" smtClean="0">
                <a:ln>
                  <a:noFill/>
                </a:ln>
                <a:solidFill>
                  <a:schemeClr val="tx1"/>
                </a:solidFill>
                <a:effectLst/>
                <a:uLnTx/>
                <a:uFillTx/>
                <a:latin typeface="+mj-lt"/>
                <a:ea typeface="+mj-ea"/>
                <a:cs typeface="+mj-cs"/>
              </a:rPr>
              <a:t>Componenti dei gruppi</a:t>
            </a:r>
            <a:r>
              <a:rPr kumimoji="0" lang="it-IT" sz="4400" b="0" i="0" u="none" strike="noStrike" kern="1200" cap="none" spc="0" normalizeH="0" noProof="0" dirty="0" smtClean="0">
                <a:ln>
                  <a:noFill/>
                </a:ln>
                <a:solidFill>
                  <a:schemeClr val="tx1"/>
                </a:solidFill>
                <a:effectLst/>
                <a:uLnTx/>
                <a:uFillTx/>
                <a:latin typeface="+mj-lt"/>
                <a:ea typeface="+mj-ea"/>
                <a:cs typeface="+mj-cs"/>
              </a:rPr>
              <a:t> ORC</a:t>
            </a:r>
            <a:endParaRPr kumimoji="0" lang="it-IT"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88913"/>
            <a:ext cx="8229600" cy="647700"/>
          </a:xfrm>
        </p:spPr>
        <p:txBody>
          <a:bodyPr>
            <a:normAutofit fontScale="90000"/>
          </a:bodyPr>
          <a:lstStyle/>
          <a:p>
            <a:r>
              <a:rPr lang="it-IT" b="1" dirty="0" smtClean="0"/>
              <a:t>La </a:t>
            </a:r>
            <a:r>
              <a:rPr lang="it-IT" b="1" dirty="0"/>
              <a:t>risorsa biomassa </a:t>
            </a:r>
            <a:endParaRPr lang="it-IT" dirty="0"/>
          </a:p>
        </p:txBody>
      </p:sp>
      <p:sp>
        <p:nvSpPr>
          <p:cNvPr id="4" name="CasellaDiTesto 3"/>
          <p:cNvSpPr txBox="1"/>
          <p:nvPr/>
        </p:nvSpPr>
        <p:spPr>
          <a:xfrm>
            <a:off x="179515" y="1772816"/>
            <a:ext cx="8784976" cy="707886"/>
          </a:xfrm>
          <a:prstGeom prst="rect">
            <a:avLst/>
          </a:prstGeom>
          <a:noFill/>
        </p:spPr>
        <p:txBody>
          <a:bodyPr wrap="square" rtlCol="0">
            <a:spAutoFit/>
          </a:bodyPr>
          <a:lstStyle/>
          <a:p>
            <a:pPr algn="ctr"/>
            <a:r>
              <a:rPr lang="pt-BR" sz="2000" b="1" dirty="0" smtClean="0"/>
              <a:t>6 CO2 + 6 H2O           6 O2 + C6H12O6             6 CO2 + 6 H2O + ENERGIA + CENERE</a:t>
            </a:r>
          </a:p>
          <a:p>
            <a:r>
              <a:rPr lang="it-IT" sz="2000" b="1" dirty="0" smtClean="0"/>
              <a:t>	          </a:t>
            </a:r>
            <a:r>
              <a:rPr lang="it-IT" sz="2000" b="1" dirty="0" smtClean="0">
                <a:solidFill>
                  <a:srgbClr val="0070C0"/>
                </a:solidFill>
              </a:rPr>
              <a:t>Clorofilla</a:t>
            </a:r>
            <a:r>
              <a:rPr lang="it-IT" sz="2000" b="1" dirty="0" smtClean="0"/>
              <a:t> 		</a:t>
            </a:r>
            <a:r>
              <a:rPr lang="it-IT" sz="2000" b="1" dirty="0" smtClean="0">
                <a:solidFill>
                  <a:srgbClr val="C00000"/>
                </a:solidFill>
              </a:rPr>
              <a:t>Combustione</a:t>
            </a:r>
            <a:endParaRPr lang="it-IT" sz="2000" b="1" dirty="0">
              <a:solidFill>
                <a:srgbClr val="C00000"/>
              </a:solidFill>
            </a:endParaRPr>
          </a:p>
        </p:txBody>
      </p:sp>
      <p:sp>
        <p:nvSpPr>
          <p:cNvPr id="5" name="Freccia a destra 4"/>
          <p:cNvSpPr/>
          <p:nvPr/>
        </p:nvSpPr>
        <p:spPr>
          <a:xfrm>
            <a:off x="2051720" y="1916832"/>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destra 5"/>
          <p:cNvSpPr/>
          <p:nvPr/>
        </p:nvSpPr>
        <p:spPr>
          <a:xfrm>
            <a:off x="4355976" y="1916832"/>
            <a:ext cx="432048" cy="720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C00000"/>
              </a:solidFill>
            </a:endParaRPr>
          </a:p>
        </p:txBody>
      </p:sp>
      <p:sp>
        <p:nvSpPr>
          <p:cNvPr id="7" name="CasellaDiTesto 6"/>
          <p:cNvSpPr txBox="1"/>
          <p:nvPr/>
        </p:nvSpPr>
        <p:spPr>
          <a:xfrm>
            <a:off x="179512" y="764704"/>
            <a:ext cx="2016224" cy="677108"/>
          </a:xfrm>
          <a:prstGeom prst="rect">
            <a:avLst/>
          </a:prstGeom>
          <a:noFill/>
        </p:spPr>
        <p:txBody>
          <a:bodyPr wrap="square" rtlCol="0">
            <a:spAutoFit/>
          </a:bodyPr>
          <a:lstStyle/>
          <a:p>
            <a:r>
              <a:rPr lang="it-IT" sz="2000" dirty="0" smtClean="0"/>
              <a:t>Radiazione Solare</a:t>
            </a:r>
          </a:p>
          <a:p>
            <a:endParaRPr lang="it-IT" dirty="0"/>
          </a:p>
        </p:txBody>
      </p:sp>
      <p:sp>
        <p:nvSpPr>
          <p:cNvPr id="10" name="Freccia angolare in su 9"/>
          <p:cNvSpPr/>
          <p:nvPr/>
        </p:nvSpPr>
        <p:spPr>
          <a:xfrm flipV="1">
            <a:off x="2123728" y="980728"/>
            <a:ext cx="216024" cy="864096"/>
          </a:xfrm>
          <a:prstGeom prst="ben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2771803" y="2852936"/>
            <a:ext cx="2304256" cy="400110"/>
          </a:xfrm>
          <a:prstGeom prst="rect">
            <a:avLst/>
          </a:prstGeom>
        </p:spPr>
        <p:txBody>
          <a:bodyPr wrap="square">
            <a:spAutoFit/>
          </a:bodyPr>
          <a:lstStyle/>
          <a:p>
            <a:r>
              <a:rPr lang="it-IT" sz="2000" dirty="0" smtClean="0"/>
              <a:t>Biossido di Carbonio</a:t>
            </a:r>
          </a:p>
        </p:txBody>
      </p:sp>
      <p:sp>
        <p:nvSpPr>
          <p:cNvPr id="15" name="Freccia angolare in su 14"/>
          <p:cNvSpPr/>
          <p:nvPr/>
        </p:nvSpPr>
        <p:spPr>
          <a:xfrm rot="5400000" flipV="1">
            <a:off x="4716016" y="2420891"/>
            <a:ext cx="1080120" cy="504056"/>
          </a:xfrm>
          <a:prstGeom prst="bentUp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angolare in su 15"/>
          <p:cNvSpPr/>
          <p:nvPr/>
        </p:nvSpPr>
        <p:spPr>
          <a:xfrm flipH="1">
            <a:off x="611563" y="2204864"/>
            <a:ext cx="2088232" cy="936104"/>
          </a:xfrm>
          <a:prstGeom prst="bentUpArrow">
            <a:avLst>
              <a:gd name="adj1" fmla="val 9980"/>
              <a:gd name="adj2" fmla="val 14759"/>
              <a:gd name="adj3" fmla="val 22269"/>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2925292" y="1003381"/>
            <a:ext cx="4166988" cy="769441"/>
          </a:xfrm>
          <a:prstGeom prst="rect">
            <a:avLst/>
          </a:prstGeom>
        </p:spPr>
        <p:txBody>
          <a:bodyPr wrap="square">
            <a:spAutoFit/>
          </a:bodyPr>
          <a:lstStyle/>
          <a:p>
            <a:pPr marL="342900" lvl="0" indent="-342900">
              <a:spcBef>
                <a:spcPct val="20000"/>
              </a:spcBef>
            </a:pPr>
            <a:r>
              <a:rPr lang="it-IT" sz="2000" b="1" dirty="0" smtClean="0">
                <a:solidFill>
                  <a:prstClr val="black"/>
                </a:solidFill>
              </a:rPr>
              <a:t>Zuccheri, Oli, Amidi, Farine, Proteine</a:t>
            </a:r>
          </a:p>
          <a:p>
            <a:pPr marL="342900" lvl="0" indent="-342900">
              <a:spcBef>
                <a:spcPct val="20000"/>
              </a:spcBef>
            </a:pPr>
            <a:r>
              <a:rPr lang="it-IT" sz="2000" b="1" dirty="0" smtClean="0">
                <a:solidFill>
                  <a:prstClr val="black"/>
                </a:solidFill>
              </a:rPr>
              <a:t>BIOMASSA</a:t>
            </a:r>
          </a:p>
        </p:txBody>
      </p:sp>
      <p:sp>
        <p:nvSpPr>
          <p:cNvPr id="20" name="Rettangolo 19"/>
          <p:cNvSpPr/>
          <p:nvPr/>
        </p:nvSpPr>
        <p:spPr>
          <a:xfrm>
            <a:off x="6660235" y="2132862"/>
            <a:ext cx="1656415" cy="1015663"/>
          </a:xfrm>
          <a:prstGeom prst="rect">
            <a:avLst/>
          </a:prstGeom>
        </p:spPr>
        <p:txBody>
          <a:bodyPr wrap="none">
            <a:spAutoFit/>
          </a:bodyPr>
          <a:lstStyle/>
          <a:p>
            <a:r>
              <a:rPr lang="it-IT" sz="2000" b="1" dirty="0" smtClean="0"/>
              <a:t>Calore</a:t>
            </a:r>
          </a:p>
          <a:p>
            <a:r>
              <a:rPr lang="it-IT" sz="2000" b="1" dirty="0" smtClean="0"/>
              <a:t>Elettricità</a:t>
            </a:r>
          </a:p>
          <a:p>
            <a:r>
              <a:rPr lang="it-IT" sz="2000" b="1" dirty="0" smtClean="0"/>
              <a:t>Energia </a:t>
            </a:r>
            <a:r>
              <a:rPr lang="it-IT" sz="2000" b="1" dirty="0" err="1" smtClean="0"/>
              <a:t>mecc</a:t>
            </a:r>
            <a:r>
              <a:rPr lang="it-IT" sz="2000" b="1" dirty="0" smtClean="0"/>
              <a:t>.</a:t>
            </a:r>
            <a:endParaRPr lang="it-IT" sz="2000" b="1" dirty="0"/>
          </a:p>
        </p:txBody>
      </p:sp>
      <p:pic>
        <p:nvPicPr>
          <p:cNvPr id="1026" name="Picture 2"/>
          <p:cNvPicPr>
            <a:picLocks noChangeAspect="1" noChangeArrowheads="1"/>
          </p:cNvPicPr>
          <p:nvPr/>
        </p:nvPicPr>
        <p:blipFill>
          <a:blip r:embed="rId2" cstate="print"/>
          <a:srcRect/>
          <a:stretch>
            <a:fillRect/>
          </a:stretch>
        </p:blipFill>
        <p:spPr bwMode="auto">
          <a:xfrm>
            <a:off x="1907704" y="3356992"/>
            <a:ext cx="5184576" cy="33209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r>
              <a:rPr lang="it-IT" dirty="0" err="1" smtClean="0"/>
              <a:t>Turbo-espansori</a:t>
            </a:r>
            <a:r>
              <a:rPr lang="it-IT" dirty="0" smtClean="0"/>
              <a:t> per ORC</a:t>
            </a:r>
            <a:endParaRPr lang="it-IT" dirty="0"/>
          </a:p>
        </p:txBody>
      </p:sp>
      <p:sp>
        <p:nvSpPr>
          <p:cNvPr id="4" name="Segnaposto numero diapositiva 3"/>
          <p:cNvSpPr>
            <a:spLocks noGrp="1"/>
          </p:cNvSpPr>
          <p:nvPr>
            <p:ph type="sldNum" sz="quarter" idx="10"/>
          </p:nvPr>
        </p:nvSpPr>
        <p:spPr/>
        <p:txBody>
          <a:bodyPr/>
          <a:lstStyle/>
          <a:p>
            <a:pPr>
              <a:defRPr/>
            </a:pPr>
            <a:fld id="{1AA4E868-9BD9-47BF-A2DC-37CD8B85707B}" type="slidenum">
              <a:rPr lang="it-IT" smtClean="0"/>
              <a:pPr>
                <a:defRPr/>
              </a:pPr>
              <a:t>70</a:t>
            </a:fld>
            <a:endParaRPr lang="it-IT"/>
          </a:p>
        </p:txBody>
      </p:sp>
      <p:pic>
        <p:nvPicPr>
          <p:cNvPr id="3074" name="Picture 2"/>
          <p:cNvPicPr>
            <a:picLocks noChangeAspect="1" noChangeArrowheads="1"/>
          </p:cNvPicPr>
          <p:nvPr/>
        </p:nvPicPr>
        <p:blipFill>
          <a:blip r:embed="rId2" cstate="print"/>
          <a:srcRect/>
          <a:stretch>
            <a:fillRect/>
          </a:stretch>
        </p:blipFill>
        <p:spPr bwMode="auto">
          <a:xfrm>
            <a:off x="1245315" y="1688361"/>
            <a:ext cx="6800850" cy="5162550"/>
          </a:xfrm>
          <a:prstGeom prst="rect">
            <a:avLst/>
          </a:prstGeom>
          <a:noFill/>
          <a:ln w="9525">
            <a:noFill/>
            <a:miter lim="800000"/>
            <a:headEnd/>
            <a:tailEnd/>
          </a:ln>
        </p:spPr>
      </p:pic>
      <p:sp>
        <p:nvSpPr>
          <p:cNvPr id="5" name="Titolo 1"/>
          <p:cNvSpPr txBox="1">
            <a:spLocks/>
          </p:cNvSpPr>
          <p:nvPr/>
        </p:nvSpPr>
        <p:spPr>
          <a:xfrm>
            <a:off x="707922" y="427702"/>
            <a:ext cx="7978877" cy="98993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dirty="0" smtClean="0">
                <a:ln>
                  <a:noFill/>
                </a:ln>
                <a:solidFill>
                  <a:schemeClr val="tx1"/>
                </a:solidFill>
                <a:effectLst/>
                <a:uLnTx/>
                <a:uFillTx/>
                <a:latin typeface="+mj-lt"/>
                <a:ea typeface="+mj-ea"/>
                <a:cs typeface="+mj-cs"/>
              </a:rPr>
              <a:t>Componenti dei gruppi</a:t>
            </a:r>
            <a:r>
              <a:rPr kumimoji="0" lang="it-IT" sz="4400" b="0" i="0" u="none" strike="noStrike" kern="1200" cap="none" spc="0" normalizeH="0" noProof="0" dirty="0" smtClean="0">
                <a:ln>
                  <a:noFill/>
                </a:ln>
                <a:solidFill>
                  <a:schemeClr val="tx1"/>
                </a:solidFill>
                <a:effectLst/>
                <a:uLnTx/>
                <a:uFillTx/>
                <a:latin typeface="+mj-lt"/>
                <a:ea typeface="+mj-ea"/>
                <a:cs typeface="+mj-cs"/>
              </a:rPr>
              <a:t> ORC</a:t>
            </a:r>
            <a:endParaRPr kumimoji="0" lang="it-IT"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35499" y="1413107"/>
            <a:ext cx="9013943" cy="4968227"/>
          </a:xfrm>
          <a:prstGeom prst="rect">
            <a:avLst/>
          </a:prstGeom>
          <a:noFill/>
          <a:ln w="9525">
            <a:noFill/>
            <a:miter lim="800000"/>
            <a:headEnd/>
            <a:tailEnd/>
          </a:ln>
        </p:spPr>
      </p:pic>
      <p:sp>
        <p:nvSpPr>
          <p:cNvPr id="3" name="Titolo 1"/>
          <p:cNvSpPr txBox="1">
            <a:spLocks/>
          </p:cNvSpPr>
          <p:nvPr/>
        </p:nvSpPr>
        <p:spPr>
          <a:xfrm>
            <a:off x="707922" y="427702"/>
            <a:ext cx="7978877" cy="98993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dirty="0" smtClean="0">
                <a:ln>
                  <a:noFill/>
                </a:ln>
                <a:solidFill>
                  <a:schemeClr val="tx1"/>
                </a:solidFill>
                <a:effectLst/>
                <a:uLnTx/>
                <a:uFillTx/>
                <a:latin typeface="+mj-lt"/>
                <a:ea typeface="+mj-ea"/>
                <a:cs typeface="+mj-cs"/>
              </a:rPr>
              <a:t>Componenti dei gruppi</a:t>
            </a:r>
            <a:r>
              <a:rPr kumimoji="0" lang="it-IT" sz="4400" b="0" i="0" u="none" strike="noStrike" kern="1200" cap="none" spc="0" normalizeH="0" noProof="0" dirty="0" smtClean="0">
                <a:ln>
                  <a:noFill/>
                </a:ln>
                <a:solidFill>
                  <a:schemeClr val="tx1"/>
                </a:solidFill>
                <a:effectLst/>
                <a:uLnTx/>
                <a:uFillTx/>
                <a:latin typeface="+mj-lt"/>
                <a:ea typeface="+mj-ea"/>
                <a:cs typeface="+mj-cs"/>
              </a:rPr>
              <a:t> ORC</a:t>
            </a:r>
            <a:endParaRPr kumimoji="0" lang="it-IT"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323531" y="900042"/>
            <a:ext cx="8496944" cy="5985347"/>
          </a:xfrm>
          <a:prstGeom prst="rect">
            <a:avLst/>
          </a:prstGeom>
          <a:noFill/>
          <a:ln w="9525">
            <a:noFill/>
            <a:miter lim="800000"/>
            <a:headEnd/>
            <a:tailEnd/>
          </a:ln>
        </p:spPr>
      </p:pic>
      <p:sp>
        <p:nvSpPr>
          <p:cNvPr id="3" name="CasellaDiTesto 2"/>
          <p:cNvSpPr txBox="1"/>
          <p:nvPr/>
        </p:nvSpPr>
        <p:spPr>
          <a:xfrm>
            <a:off x="0" y="188646"/>
            <a:ext cx="9144000" cy="461665"/>
          </a:xfrm>
          <a:prstGeom prst="rect">
            <a:avLst/>
          </a:prstGeom>
          <a:noFill/>
        </p:spPr>
        <p:txBody>
          <a:bodyPr wrap="square" rtlCol="0">
            <a:spAutoFit/>
          </a:bodyPr>
          <a:lstStyle/>
          <a:p>
            <a:pPr algn="ctr"/>
            <a:r>
              <a:rPr lang="it-IT" sz="2400" b="1" dirty="0" smtClean="0">
                <a:solidFill>
                  <a:srgbClr val="FF0000"/>
                </a:solidFill>
              </a:rPr>
              <a:t>Esempio di gruppo ORC – Schemi per produzione di acqua a 80-100°C</a:t>
            </a:r>
            <a:endParaRPr lang="it-IT" sz="2400" b="1" dirty="0">
              <a:solidFill>
                <a:srgbClr val="FF000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l="527" r="527"/>
          <a:stretch>
            <a:fillRect/>
          </a:stretch>
        </p:blipFill>
        <p:spPr bwMode="auto">
          <a:xfrm>
            <a:off x="20037" y="1052736"/>
            <a:ext cx="9075616" cy="4720480"/>
          </a:xfrm>
          <a:prstGeom prst="rect">
            <a:avLst/>
          </a:prstGeom>
          <a:noFill/>
          <a:ln w="9525">
            <a:noFill/>
            <a:miter lim="800000"/>
            <a:headEnd/>
            <a:tailEnd/>
          </a:ln>
        </p:spPr>
      </p:pic>
      <p:sp>
        <p:nvSpPr>
          <p:cNvPr id="3" name="CasellaDiTesto 2"/>
          <p:cNvSpPr txBox="1"/>
          <p:nvPr/>
        </p:nvSpPr>
        <p:spPr>
          <a:xfrm>
            <a:off x="0" y="188646"/>
            <a:ext cx="9144000" cy="461665"/>
          </a:xfrm>
          <a:prstGeom prst="rect">
            <a:avLst/>
          </a:prstGeom>
          <a:noFill/>
        </p:spPr>
        <p:txBody>
          <a:bodyPr wrap="square" rtlCol="0">
            <a:spAutoFit/>
          </a:bodyPr>
          <a:lstStyle/>
          <a:p>
            <a:pPr algn="ctr"/>
            <a:r>
              <a:rPr lang="it-IT" sz="2400" b="1" dirty="0" smtClean="0">
                <a:solidFill>
                  <a:srgbClr val="FF0000"/>
                </a:solidFill>
              </a:rPr>
              <a:t>Esempio di gruppo ORC – Schemi per produzione di acqua a 80-100°C</a:t>
            </a:r>
            <a:endParaRPr lang="it-IT" sz="2400" b="1" dirty="0">
              <a:solidFill>
                <a:srgbClr val="FF0000"/>
              </a:solidFill>
            </a:endParaRPr>
          </a:p>
        </p:txBody>
      </p:sp>
      <p:sp>
        <p:nvSpPr>
          <p:cNvPr id="4" name="CasellaDiTesto 3"/>
          <p:cNvSpPr txBox="1"/>
          <p:nvPr/>
        </p:nvSpPr>
        <p:spPr>
          <a:xfrm>
            <a:off x="1619675" y="5949280"/>
            <a:ext cx="6120680" cy="369332"/>
          </a:xfrm>
          <a:prstGeom prst="rect">
            <a:avLst/>
          </a:prstGeom>
          <a:noFill/>
        </p:spPr>
        <p:txBody>
          <a:bodyPr wrap="square" rtlCol="0">
            <a:spAutoFit/>
          </a:bodyPr>
          <a:lstStyle/>
          <a:p>
            <a:pPr algn="ctr"/>
            <a:r>
              <a:rPr lang="it-IT" dirty="0" smtClean="0"/>
              <a:t>Confronto a parità di consumo di biomassa</a:t>
            </a:r>
            <a:endParaRPr lang="it-IT"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107504" y="332656"/>
            <a:ext cx="8860203" cy="4128294"/>
          </a:xfrm>
          <a:prstGeom prst="rect">
            <a:avLst/>
          </a:prstGeom>
          <a:noFill/>
          <a:ln w="9525">
            <a:noFill/>
            <a:miter lim="800000"/>
            <a:headEnd/>
            <a:tailEnd/>
          </a:ln>
        </p:spPr>
      </p:pic>
      <p:pic>
        <p:nvPicPr>
          <p:cNvPr id="2" name="Immagine 1"/>
          <p:cNvPicPr>
            <a:picLocks noChangeAspect="1"/>
          </p:cNvPicPr>
          <p:nvPr/>
        </p:nvPicPr>
        <p:blipFill>
          <a:blip r:embed="rId3"/>
          <a:stretch>
            <a:fillRect/>
          </a:stretch>
        </p:blipFill>
        <p:spPr>
          <a:xfrm>
            <a:off x="48506" y="4497817"/>
            <a:ext cx="7259798" cy="2217421"/>
          </a:xfrm>
          <a:prstGeom prst="rect">
            <a:avLst/>
          </a:prstGeom>
        </p:spPr>
      </p:pic>
      <p:sp>
        <p:nvSpPr>
          <p:cNvPr id="3" name="CasellaDiTesto 2"/>
          <p:cNvSpPr txBox="1"/>
          <p:nvPr/>
        </p:nvSpPr>
        <p:spPr>
          <a:xfrm>
            <a:off x="7240531" y="4653136"/>
            <a:ext cx="2011989" cy="2062103"/>
          </a:xfrm>
          <a:prstGeom prst="rect">
            <a:avLst/>
          </a:prstGeom>
          <a:noFill/>
        </p:spPr>
        <p:txBody>
          <a:bodyPr wrap="square" rtlCol="0">
            <a:spAutoFit/>
          </a:bodyPr>
          <a:lstStyle/>
          <a:p>
            <a:r>
              <a:rPr lang="it-IT" sz="1600" dirty="0" smtClean="0"/>
              <a:t>BFB: Letto bollente,</a:t>
            </a:r>
          </a:p>
          <a:p>
            <a:endParaRPr lang="it-IT" sz="1600" dirty="0" smtClean="0"/>
          </a:p>
          <a:p>
            <a:r>
              <a:rPr lang="it-IT" sz="1600" dirty="0" smtClean="0"/>
              <a:t>CFB: Letto circolante,</a:t>
            </a:r>
          </a:p>
          <a:p>
            <a:endParaRPr lang="it-IT" sz="1600" dirty="0" smtClean="0"/>
          </a:p>
          <a:p>
            <a:r>
              <a:rPr lang="it-IT" sz="1600" dirty="0" smtClean="0"/>
              <a:t>EF: Flusso trascinato (senza materiale inerte e O2 come gassificante).</a:t>
            </a:r>
            <a:endParaRPr lang="it-IT" sz="1600" dirty="0"/>
          </a:p>
        </p:txBody>
      </p:sp>
      <p:cxnSp>
        <p:nvCxnSpPr>
          <p:cNvPr id="5" name="Connettore diritto 4"/>
          <p:cNvCxnSpPr/>
          <p:nvPr/>
        </p:nvCxnSpPr>
        <p:spPr>
          <a:xfrm>
            <a:off x="7308304" y="4595955"/>
            <a:ext cx="0" cy="2217421"/>
          </a:xfrm>
          <a:prstGeom prst="line">
            <a:avLst/>
          </a:prstGeom>
          <a:ln w="190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414775" y="1196752"/>
            <a:ext cx="5882401" cy="2431467"/>
          </a:xfrm>
          <a:prstGeom prst="rect">
            <a:avLst/>
          </a:prstGeom>
        </p:spPr>
      </p:pic>
      <p:pic>
        <p:nvPicPr>
          <p:cNvPr id="3" name="Immagine 2"/>
          <p:cNvPicPr>
            <a:picLocks noChangeAspect="1"/>
          </p:cNvPicPr>
          <p:nvPr/>
        </p:nvPicPr>
        <p:blipFill>
          <a:blip r:embed="rId3"/>
          <a:stretch>
            <a:fillRect/>
          </a:stretch>
        </p:blipFill>
        <p:spPr>
          <a:xfrm>
            <a:off x="1730123" y="3986366"/>
            <a:ext cx="5597849" cy="2871634"/>
          </a:xfrm>
          <a:prstGeom prst="rect">
            <a:avLst/>
          </a:prstGeom>
        </p:spPr>
      </p:pic>
      <p:sp>
        <p:nvSpPr>
          <p:cNvPr id="4" name="Rettangolo 3"/>
          <p:cNvSpPr/>
          <p:nvPr/>
        </p:nvSpPr>
        <p:spPr>
          <a:xfrm>
            <a:off x="539552" y="188640"/>
            <a:ext cx="6062878" cy="461665"/>
          </a:xfrm>
          <a:prstGeom prst="rect">
            <a:avLst/>
          </a:prstGeom>
        </p:spPr>
        <p:txBody>
          <a:bodyPr wrap="none">
            <a:spAutoFit/>
          </a:bodyPr>
          <a:lstStyle/>
          <a:p>
            <a:r>
              <a:rPr lang="it-IT" sz="2400" b="1" dirty="0" err="1">
                <a:solidFill>
                  <a:srgbClr val="0070C0"/>
                </a:solidFill>
                <a:latin typeface="CIDFont+F3"/>
              </a:rPr>
              <a:t>Gasification</a:t>
            </a:r>
            <a:r>
              <a:rPr lang="it-IT" sz="2400" b="1" dirty="0">
                <a:solidFill>
                  <a:srgbClr val="0070C0"/>
                </a:solidFill>
                <a:latin typeface="CIDFont+F3"/>
              </a:rPr>
              <a:t> </a:t>
            </a:r>
            <a:r>
              <a:rPr lang="it-IT" sz="2400" b="1" dirty="0" err="1">
                <a:solidFill>
                  <a:srgbClr val="0070C0"/>
                </a:solidFill>
                <a:latin typeface="CIDFont+F3"/>
              </a:rPr>
              <a:t>technologies</a:t>
            </a:r>
            <a:r>
              <a:rPr lang="it-IT" sz="2400" b="1" dirty="0">
                <a:solidFill>
                  <a:srgbClr val="0070C0"/>
                </a:solidFill>
                <a:latin typeface="CIDFont+F3"/>
              </a:rPr>
              <a:t>: </a:t>
            </a:r>
            <a:r>
              <a:rPr lang="it-IT" sz="2400" b="1" dirty="0" err="1">
                <a:solidFill>
                  <a:srgbClr val="0070C0"/>
                </a:solidFill>
                <a:latin typeface="CIDFont+F3"/>
              </a:rPr>
              <a:t>classification</a:t>
            </a:r>
            <a:endParaRPr lang="it-IT" sz="2400" b="1" dirty="0">
              <a:solidFill>
                <a:srgbClr val="0070C0"/>
              </a:solidFill>
            </a:endParaRPr>
          </a:p>
        </p:txBody>
      </p:sp>
    </p:spTree>
    <p:extLst>
      <p:ext uri="{BB962C8B-B14F-4D97-AF65-F5344CB8AC3E}">
        <p14:creationId xmlns:p14="http://schemas.microsoft.com/office/powerpoint/2010/main" val="4877761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53699" y="1126866"/>
            <a:ext cx="8436601" cy="4604267"/>
          </a:xfrm>
          <a:prstGeom prst="rect">
            <a:avLst/>
          </a:prstGeom>
        </p:spPr>
      </p:pic>
      <p:sp>
        <p:nvSpPr>
          <p:cNvPr id="3" name="Rettangolo 2"/>
          <p:cNvSpPr/>
          <p:nvPr/>
        </p:nvSpPr>
        <p:spPr>
          <a:xfrm>
            <a:off x="683568" y="201794"/>
            <a:ext cx="8208911" cy="861774"/>
          </a:xfrm>
          <a:prstGeom prst="rect">
            <a:avLst/>
          </a:prstGeom>
        </p:spPr>
        <p:txBody>
          <a:bodyPr wrap="square">
            <a:spAutoFit/>
          </a:bodyPr>
          <a:lstStyle/>
          <a:p>
            <a:r>
              <a:rPr lang="en-US" sz="2400" b="1" dirty="0"/>
              <a:t>Fluidized bed gasifiers: </a:t>
            </a:r>
            <a:endParaRPr lang="en-US" sz="2400" b="1" dirty="0" smtClean="0"/>
          </a:p>
          <a:p>
            <a:endParaRPr lang="en-US" sz="800" b="1" dirty="0" smtClean="0"/>
          </a:p>
          <a:p>
            <a:r>
              <a:rPr lang="en-US" dirty="0" smtClean="0"/>
              <a:t>bubbling </a:t>
            </a:r>
            <a:r>
              <a:rPr lang="en-US" dirty="0"/>
              <a:t>fluidized bed </a:t>
            </a:r>
            <a:r>
              <a:rPr lang="en-US" dirty="0" smtClean="0"/>
              <a:t>(left</a:t>
            </a:r>
            <a:r>
              <a:rPr lang="en-US" dirty="0"/>
              <a:t>) and circulating fluidized bed </a:t>
            </a:r>
            <a:r>
              <a:rPr lang="en-US" dirty="0" smtClean="0"/>
              <a:t>(right</a:t>
            </a:r>
            <a:r>
              <a:rPr lang="en-US" dirty="0"/>
              <a:t>) [</a:t>
            </a:r>
            <a:r>
              <a:rPr lang="en-US" dirty="0" err="1"/>
              <a:t>Olofsson</a:t>
            </a:r>
            <a:r>
              <a:rPr lang="en-US" dirty="0"/>
              <a:t>, 2005].</a:t>
            </a:r>
            <a:endParaRPr lang="it-IT"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shden.org/images/technologies/Gasifier_2_0.jpg"/>
          <p:cNvPicPr>
            <a:picLocks noChangeAspect="1" noChangeArrowheads="1"/>
          </p:cNvPicPr>
          <p:nvPr/>
        </p:nvPicPr>
        <p:blipFill>
          <a:blip r:embed="rId2" cstate="print"/>
          <a:srcRect/>
          <a:stretch>
            <a:fillRect/>
          </a:stretch>
        </p:blipFill>
        <p:spPr bwMode="auto">
          <a:xfrm>
            <a:off x="1259632" y="1992586"/>
            <a:ext cx="6768752" cy="4604766"/>
          </a:xfrm>
          <a:prstGeom prst="rect">
            <a:avLst/>
          </a:prstGeom>
          <a:noFill/>
        </p:spPr>
      </p:pic>
      <p:sp>
        <p:nvSpPr>
          <p:cNvPr id="3" name="CasellaDiTesto 2"/>
          <p:cNvSpPr txBox="1"/>
          <p:nvPr/>
        </p:nvSpPr>
        <p:spPr>
          <a:xfrm>
            <a:off x="251520" y="1052742"/>
            <a:ext cx="2252540" cy="461665"/>
          </a:xfrm>
          <a:prstGeom prst="rect">
            <a:avLst/>
          </a:prstGeom>
          <a:noFill/>
        </p:spPr>
        <p:txBody>
          <a:bodyPr wrap="none" rtlCol="0">
            <a:spAutoFit/>
          </a:bodyPr>
          <a:lstStyle/>
          <a:p>
            <a:r>
              <a:rPr lang="it-IT" sz="2400" b="1" dirty="0" err="1" smtClean="0">
                <a:solidFill>
                  <a:schemeClr val="tx2">
                    <a:lumMod val="60000"/>
                    <a:lumOff val="40000"/>
                  </a:schemeClr>
                </a:solidFill>
                <a:latin typeface="Arial"/>
              </a:rPr>
              <a:t>Gasificazione</a:t>
            </a:r>
            <a:r>
              <a:rPr lang="it-IT" sz="2400" b="1" dirty="0" smtClean="0">
                <a:solidFill>
                  <a:schemeClr val="bg2">
                    <a:lumMod val="25000"/>
                  </a:schemeClr>
                </a:solidFill>
                <a:latin typeface="Arial"/>
              </a:rPr>
              <a:t> </a:t>
            </a:r>
            <a:endParaRPr lang="it-IT" sz="2400" b="1" dirty="0">
              <a:solidFill>
                <a:schemeClr val="bg2">
                  <a:lumMod val="25000"/>
                </a:schemeClr>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251520" y="1916832"/>
            <a:ext cx="3600400" cy="4604766"/>
            <a:chOff x="79036" y="1988840"/>
            <a:chExt cx="3600400" cy="4604766"/>
          </a:xfrm>
        </p:grpSpPr>
        <p:pic>
          <p:nvPicPr>
            <p:cNvPr id="4" name="Picture 2" descr="http://www.ashden.org/images/technologies/Gasifier_2_0.jpg"/>
            <p:cNvPicPr>
              <a:picLocks noChangeAspect="1" noChangeArrowheads="1"/>
            </p:cNvPicPr>
            <p:nvPr/>
          </p:nvPicPr>
          <p:blipFill rotWithShape="1">
            <a:blip r:embed="rId2" cstate="print"/>
            <a:srcRect l="44258" r="2548"/>
            <a:stretch/>
          </p:blipFill>
          <p:spPr bwMode="auto">
            <a:xfrm>
              <a:off x="79036" y="1988840"/>
              <a:ext cx="3600400" cy="4604766"/>
            </a:xfrm>
            <a:prstGeom prst="rect">
              <a:avLst/>
            </a:prstGeom>
            <a:noFill/>
          </p:spPr>
        </p:pic>
        <p:pic>
          <p:nvPicPr>
            <p:cNvPr id="5" name="Picture 2" descr="http://www.ashden.org/images/technologies/Gasifier_2_0.jpg"/>
            <p:cNvPicPr>
              <a:picLocks noChangeAspect="1" noChangeArrowheads="1"/>
            </p:cNvPicPr>
            <p:nvPr/>
          </p:nvPicPr>
          <p:blipFill>
            <a:blip r:embed="rId2" cstate="print"/>
            <a:srcRect l="82897" t="1033" r="7728" b="89841"/>
            <a:stretch>
              <a:fillRect/>
            </a:stretch>
          </p:blipFill>
          <p:spPr bwMode="auto">
            <a:xfrm>
              <a:off x="107504" y="3212976"/>
              <a:ext cx="634624" cy="420246"/>
            </a:xfrm>
            <a:prstGeom prst="rect">
              <a:avLst/>
            </a:prstGeom>
            <a:noFill/>
          </p:spPr>
        </p:pic>
      </p:grpSp>
      <p:sp>
        <p:nvSpPr>
          <p:cNvPr id="8" name="CasellaDiTesto 7"/>
          <p:cNvSpPr txBox="1"/>
          <p:nvPr/>
        </p:nvSpPr>
        <p:spPr>
          <a:xfrm>
            <a:off x="107507" y="692699"/>
            <a:ext cx="3744416" cy="461665"/>
          </a:xfrm>
          <a:prstGeom prst="rect">
            <a:avLst/>
          </a:prstGeom>
          <a:noFill/>
        </p:spPr>
        <p:txBody>
          <a:bodyPr wrap="square" rtlCol="0">
            <a:spAutoFit/>
          </a:bodyPr>
          <a:lstStyle/>
          <a:p>
            <a:pPr algn="ctr"/>
            <a:r>
              <a:rPr lang="it-IT" sz="2400" b="1" dirty="0" err="1" smtClean="0">
                <a:solidFill>
                  <a:schemeClr val="tx2">
                    <a:lumMod val="60000"/>
                    <a:lumOff val="40000"/>
                  </a:schemeClr>
                </a:solidFill>
                <a:latin typeface="Arial"/>
              </a:rPr>
              <a:t>Downdraft</a:t>
            </a:r>
            <a:r>
              <a:rPr lang="it-IT" sz="2400" b="1" dirty="0" smtClean="0">
                <a:solidFill>
                  <a:schemeClr val="tx2">
                    <a:lumMod val="60000"/>
                    <a:lumOff val="40000"/>
                  </a:schemeClr>
                </a:solidFill>
                <a:latin typeface="Arial"/>
              </a:rPr>
              <a:t> </a:t>
            </a:r>
            <a:r>
              <a:rPr lang="it-IT" sz="2400" b="1" dirty="0" err="1" smtClean="0">
                <a:solidFill>
                  <a:schemeClr val="tx2">
                    <a:lumMod val="60000"/>
                    <a:lumOff val="40000"/>
                  </a:schemeClr>
                </a:solidFill>
                <a:latin typeface="Arial"/>
              </a:rPr>
              <a:t>gassifire</a:t>
            </a:r>
            <a:r>
              <a:rPr lang="it-IT" sz="2400" b="1" dirty="0" smtClean="0">
                <a:solidFill>
                  <a:schemeClr val="bg2">
                    <a:lumMod val="25000"/>
                  </a:schemeClr>
                </a:solidFill>
                <a:latin typeface="Arial"/>
              </a:rPr>
              <a:t> </a:t>
            </a:r>
            <a:endParaRPr lang="it-IT" sz="2400" b="1" dirty="0">
              <a:solidFill>
                <a:schemeClr val="bg2">
                  <a:lumMod val="25000"/>
                </a:schemeClr>
              </a:solidFill>
            </a:endParaRPr>
          </a:p>
        </p:txBody>
      </p:sp>
      <p:pic>
        <p:nvPicPr>
          <p:cNvPr id="2" name="Immagine 1"/>
          <p:cNvPicPr>
            <a:picLocks noChangeAspect="1"/>
          </p:cNvPicPr>
          <p:nvPr/>
        </p:nvPicPr>
        <p:blipFill rotWithShape="1">
          <a:blip r:embed="rId3"/>
          <a:srcRect r="3246"/>
          <a:stretch/>
        </p:blipFill>
        <p:spPr>
          <a:xfrm>
            <a:off x="3851923" y="2338712"/>
            <a:ext cx="5256581" cy="3761006"/>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749206" y="72008"/>
            <a:ext cx="5287293" cy="6741368"/>
          </a:xfrm>
          <a:prstGeom prst="rect">
            <a:avLst/>
          </a:prstGeom>
          <a:noFill/>
          <a:ln w="9525">
            <a:noFill/>
            <a:miter lim="800000"/>
            <a:headEnd/>
            <a:tailEnd/>
          </a:ln>
        </p:spPr>
      </p:pic>
      <p:grpSp>
        <p:nvGrpSpPr>
          <p:cNvPr id="6" name="Gruppo 5"/>
          <p:cNvGrpSpPr/>
          <p:nvPr/>
        </p:nvGrpSpPr>
        <p:grpSpPr>
          <a:xfrm>
            <a:off x="251520" y="1916832"/>
            <a:ext cx="3772884" cy="4604766"/>
            <a:chOff x="79036" y="1988840"/>
            <a:chExt cx="3772884" cy="4604766"/>
          </a:xfrm>
        </p:grpSpPr>
        <p:pic>
          <p:nvPicPr>
            <p:cNvPr id="4" name="Picture 2" descr="http://www.ashden.org/images/technologies/Gasifier_2_0.jpg"/>
            <p:cNvPicPr>
              <a:picLocks noChangeAspect="1" noChangeArrowheads="1"/>
            </p:cNvPicPr>
            <p:nvPr/>
          </p:nvPicPr>
          <p:blipFill>
            <a:blip r:embed="rId3" cstate="print"/>
            <a:srcRect l="44258"/>
            <a:stretch>
              <a:fillRect/>
            </a:stretch>
          </p:blipFill>
          <p:spPr bwMode="auto">
            <a:xfrm>
              <a:off x="79036" y="1988840"/>
              <a:ext cx="3772884" cy="4604766"/>
            </a:xfrm>
            <a:prstGeom prst="rect">
              <a:avLst/>
            </a:prstGeom>
            <a:noFill/>
          </p:spPr>
        </p:pic>
        <p:pic>
          <p:nvPicPr>
            <p:cNvPr id="5" name="Picture 2" descr="http://www.ashden.org/images/technologies/Gasifier_2_0.jpg"/>
            <p:cNvPicPr>
              <a:picLocks noChangeAspect="1" noChangeArrowheads="1"/>
            </p:cNvPicPr>
            <p:nvPr/>
          </p:nvPicPr>
          <p:blipFill>
            <a:blip r:embed="rId3" cstate="print"/>
            <a:srcRect l="82897" t="1033" r="7728" b="89841"/>
            <a:stretch>
              <a:fillRect/>
            </a:stretch>
          </p:blipFill>
          <p:spPr bwMode="auto">
            <a:xfrm>
              <a:off x="107504" y="3212976"/>
              <a:ext cx="634624" cy="420246"/>
            </a:xfrm>
            <a:prstGeom prst="rect">
              <a:avLst/>
            </a:prstGeom>
            <a:noFill/>
          </p:spPr>
        </p:pic>
      </p:grpSp>
      <p:sp>
        <p:nvSpPr>
          <p:cNvPr id="8" name="CasellaDiTesto 7"/>
          <p:cNvSpPr txBox="1"/>
          <p:nvPr/>
        </p:nvSpPr>
        <p:spPr>
          <a:xfrm>
            <a:off x="107507" y="692699"/>
            <a:ext cx="3744416" cy="461665"/>
          </a:xfrm>
          <a:prstGeom prst="rect">
            <a:avLst/>
          </a:prstGeom>
          <a:noFill/>
        </p:spPr>
        <p:txBody>
          <a:bodyPr wrap="square" rtlCol="0">
            <a:spAutoFit/>
          </a:bodyPr>
          <a:lstStyle/>
          <a:p>
            <a:pPr algn="ctr"/>
            <a:r>
              <a:rPr lang="it-IT" sz="2400" b="1" dirty="0" err="1" smtClean="0">
                <a:solidFill>
                  <a:schemeClr val="tx2">
                    <a:lumMod val="60000"/>
                    <a:lumOff val="40000"/>
                  </a:schemeClr>
                </a:solidFill>
                <a:latin typeface="Arial"/>
              </a:rPr>
              <a:t>Downdraft</a:t>
            </a:r>
            <a:r>
              <a:rPr lang="it-IT" sz="2400" b="1" dirty="0" smtClean="0">
                <a:solidFill>
                  <a:schemeClr val="tx2">
                    <a:lumMod val="60000"/>
                    <a:lumOff val="40000"/>
                  </a:schemeClr>
                </a:solidFill>
                <a:latin typeface="Arial"/>
              </a:rPr>
              <a:t> </a:t>
            </a:r>
            <a:r>
              <a:rPr lang="it-IT" sz="2400" b="1" dirty="0" err="1" smtClean="0">
                <a:solidFill>
                  <a:schemeClr val="tx2">
                    <a:lumMod val="60000"/>
                    <a:lumOff val="40000"/>
                  </a:schemeClr>
                </a:solidFill>
                <a:latin typeface="Arial"/>
              </a:rPr>
              <a:t>gassifire</a:t>
            </a:r>
            <a:r>
              <a:rPr lang="it-IT" sz="2400" b="1" dirty="0" smtClean="0">
                <a:solidFill>
                  <a:schemeClr val="bg2">
                    <a:lumMod val="25000"/>
                  </a:schemeClr>
                </a:solidFill>
                <a:latin typeface="Arial"/>
              </a:rPr>
              <a:t> </a:t>
            </a:r>
            <a:endParaRPr lang="it-IT" sz="2400" b="1" dirty="0">
              <a:solidFill>
                <a:schemeClr val="bg2">
                  <a:lumMod val="25000"/>
                </a:schemeClr>
              </a:solidFill>
            </a:endParaRPr>
          </a:p>
        </p:txBody>
      </p:sp>
    </p:spTree>
    <p:extLst>
      <p:ext uri="{BB962C8B-B14F-4D97-AF65-F5344CB8AC3E}">
        <p14:creationId xmlns:p14="http://schemas.microsoft.com/office/powerpoint/2010/main" val="10953805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11563" y="741308"/>
            <a:ext cx="8118485" cy="51359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www.borealiswoodpower.com/img/process_gasificationunit.jpg"/>
          <p:cNvPicPr>
            <a:picLocks noChangeAspect="1" noChangeArrowheads="1"/>
          </p:cNvPicPr>
          <p:nvPr/>
        </p:nvPicPr>
        <p:blipFill>
          <a:blip r:embed="rId2" cstate="print"/>
          <a:srcRect/>
          <a:stretch>
            <a:fillRect/>
          </a:stretch>
        </p:blipFill>
        <p:spPr bwMode="auto">
          <a:xfrm>
            <a:off x="1024106" y="476672"/>
            <a:ext cx="6932273" cy="4104456"/>
          </a:xfrm>
          <a:prstGeom prst="rect">
            <a:avLst/>
          </a:prstGeom>
          <a:noFill/>
        </p:spPr>
      </p:pic>
      <p:sp>
        <p:nvSpPr>
          <p:cNvPr id="5" name="CasellaDiTesto 4"/>
          <p:cNvSpPr txBox="1"/>
          <p:nvPr/>
        </p:nvSpPr>
        <p:spPr>
          <a:xfrm>
            <a:off x="0" y="5284949"/>
            <a:ext cx="8820472" cy="1600438"/>
          </a:xfrm>
          <a:prstGeom prst="rect">
            <a:avLst/>
          </a:prstGeom>
          <a:noFill/>
        </p:spPr>
        <p:txBody>
          <a:bodyPr wrap="square" rtlCol="0">
            <a:spAutoFit/>
          </a:bodyPr>
          <a:lstStyle/>
          <a:p>
            <a:r>
              <a:rPr lang="en-US" sz="1400" dirty="0" smtClean="0"/>
              <a:t>This wood-power plant operates on the principle of wood gasification with the input of dry wood chips and the output of wood gas. The wood gas feeds the CHP unit (Combined Heat and Power) producing electric and thermal power.</a:t>
            </a:r>
          </a:p>
          <a:p>
            <a:r>
              <a:rPr lang="en-US" sz="1400" dirty="0" smtClean="0"/>
              <a:t>The reactor is at the heart of the system, changing the wood chip fuel into wood gas. At the </a:t>
            </a:r>
            <a:r>
              <a:rPr lang="en-US" sz="1400" dirty="0" err="1" smtClean="0"/>
              <a:t>pyrolysis</a:t>
            </a:r>
            <a:r>
              <a:rPr lang="en-US" sz="1400" dirty="0" smtClean="0"/>
              <a:t> zone, the wood decomposes and begins reducing from its visible wood state. The fuel is then converted to a coal-like hydrocarbon and transported to the oxidation zone where part of the carbon is burned with injected air at approximately 800°C. As the gases move over the hot ember bed (oxidation zone) the tar and hydrocarbons are separated from the gas, resulting in a gas with very low tar.</a:t>
            </a:r>
            <a:endParaRPr lang="it-IT" dirty="0"/>
          </a:p>
        </p:txBody>
      </p:sp>
      <p:sp>
        <p:nvSpPr>
          <p:cNvPr id="6" name="CasellaDiTesto 5"/>
          <p:cNvSpPr txBox="1"/>
          <p:nvPr/>
        </p:nvSpPr>
        <p:spPr>
          <a:xfrm>
            <a:off x="467544" y="188640"/>
            <a:ext cx="4680520" cy="400110"/>
          </a:xfrm>
          <a:prstGeom prst="rect">
            <a:avLst/>
          </a:prstGeom>
          <a:noFill/>
        </p:spPr>
        <p:txBody>
          <a:bodyPr wrap="square" rtlCol="0">
            <a:spAutoFit/>
          </a:bodyPr>
          <a:lstStyle/>
          <a:p>
            <a:r>
              <a:rPr lang="it-IT" sz="2000" b="1" dirty="0" err="1" smtClean="0">
                <a:solidFill>
                  <a:srgbClr val="0070C0"/>
                </a:solidFill>
              </a:rPr>
              <a:t>Spanner</a:t>
            </a:r>
            <a:r>
              <a:rPr lang="it-IT" sz="2000" b="1" dirty="0" smtClean="0">
                <a:solidFill>
                  <a:srgbClr val="0070C0"/>
                </a:solidFill>
              </a:rPr>
              <a:t> Wood </a:t>
            </a:r>
            <a:r>
              <a:rPr lang="it-IT" sz="2000" b="1" dirty="0" err="1" smtClean="0">
                <a:solidFill>
                  <a:srgbClr val="0070C0"/>
                </a:solidFill>
              </a:rPr>
              <a:t>Gasification</a:t>
            </a:r>
            <a:r>
              <a:rPr lang="it-IT" sz="2000" b="1" dirty="0" smtClean="0">
                <a:solidFill>
                  <a:srgbClr val="0070C0"/>
                </a:solidFill>
              </a:rPr>
              <a:t> + CHP System </a:t>
            </a:r>
            <a:endParaRPr lang="it-IT" sz="2000" b="1" dirty="0">
              <a:solidFill>
                <a:srgbClr val="0070C0"/>
              </a:solidFill>
            </a:endParaRPr>
          </a:p>
        </p:txBody>
      </p:sp>
      <p:pic>
        <p:nvPicPr>
          <p:cNvPr id="103430" name="Picture 6" descr="http://www.borealiswoodpower.com/img/process_chpprocess.png"/>
          <p:cNvPicPr>
            <a:picLocks noChangeAspect="1" noChangeArrowheads="1"/>
          </p:cNvPicPr>
          <p:nvPr/>
        </p:nvPicPr>
        <p:blipFill>
          <a:blip r:embed="rId3" cstate="print"/>
          <a:srcRect/>
          <a:stretch>
            <a:fillRect/>
          </a:stretch>
        </p:blipFill>
        <p:spPr bwMode="auto">
          <a:xfrm>
            <a:off x="1403648" y="4581128"/>
            <a:ext cx="6269651" cy="72008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 y="1113786"/>
            <a:ext cx="9143999" cy="5123526"/>
          </a:xfrm>
          <a:prstGeom prst="rect">
            <a:avLst/>
          </a:prstGeom>
          <a:noFill/>
          <a:ln w="9525">
            <a:noFill/>
            <a:miter lim="800000"/>
            <a:headEnd/>
            <a:tailEnd/>
          </a:ln>
        </p:spPr>
      </p:pic>
      <p:sp>
        <p:nvSpPr>
          <p:cNvPr id="3" name="CasellaDiTesto 2"/>
          <p:cNvSpPr txBox="1"/>
          <p:nvPr/>
        </p:nvSpPr>
        <p:spPr>
          <a:xfrm>
            <a:off x="467544" y="188640"/>
            <a:ext cx="4680520" cy="400110"/>
          </a:xfrm>
          <a:prstGeom prst="rect">
            <a:avLst/>
          </a:prstGeom>
          <a:noFill/>
        </p:spPr>
        <p:txBody>
          <a:bodyPr wrap="square" rtlCol="0">
            <a:spAutoFit/>
          </a:bodyPr>
          <a:lstStyle/>
          <a:p>
            <a:r>
              <a:rPr lang="it-IT" sz="2000" b="1" dirty="0" err="1" smtClean="0">
                <a:solidFill>
                  <a:srgbClr val="0070C0"/>
                </a:solidFill>
              </a:rPr>
              <a:t>Spanner</a:t>
            </a:r>
            <a:r>
              <a:rPr lang="it-IT" sz="2000" b="1" dirty="0" smtClean="0">
                <a:solidFill>
                  <a:srgbClr val="0070C0"/>
                </a:solidFill>
              </a:rPr>
              <a:t> Wood </a:t>
            </a:r>
            <a:r>
              <a:rPr lang="it-IT" sz="2000" b="1" dirty="0" err="1" smtClean="0">
                <a:solidFill>
                  <a:srgbClr val="0070C0"/>
                </a:solidFill>
              </a:rPr>
              <a:t>Gasification</a:t>
            </a:r>
            <a:r>
              <a:rPr lang="it-IT" sz="2000" b="1" dirty="0" smtClean="0">
                <a:solidFill>
                  <a:srgbClr val="0070C0"/>
                </a:solidFill>
              </a:rPr>
              <a:t> + CHP System </a:t>
            </a:r>
            <a:endParaRPr lang="it-IT" sz="2000" b="1" dirty="0">
              <a:solidFill>
                <a:srgbClr val="0070C0"/>
              </a:solidFill>
            </a:endParaRPr>
          </a:p>
        </p:txBody>
      </p:sp>
      <p:sp>
        <p:nvSpPr>
          <p:cNvPr id="4" name="CasellaDiTesto 3"/>
          <p:cNvSpPr txBox="1"/>
          <p:nvPr/>
        </p:nvSpPr>
        <p:spPr>
          <a:xfrm>
            <a:off x="6998595" y="6425574"/>
            <a:ext cx="2160240" cy="307777"/>
          </a:xfrm>
          <a:prstGeom prst="rect">
            <a:avLst/>
          </a:prstGeom>
          <a:noFill/>
        </p:spPr>
        <p:txBody>
          <a:bodyPr wrap="square" rtlCol="0">
            <a:spAutoFit/>
          </a:bodyPr>
          <a:lstStyle/>
          <a:p>
            <a:r>
              <a:rPr lang="it-IT" sz="1400" i="1" dirty="0" smtClean="0">
                <a:solidFill>
                  <a:schemeClr val="accent1"/>
                </a:solidFill>
              </a:rPr>
              <a:t>Vedi anche BURKHARDT</a:t>
            </a:r>
            <a:endParaRPr lang="it-IT" sz="1400" i="1" dirty="0">
              <a:solidFill>
                <a:schemeClr val="accent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692699"/>
            <a:ext cx="5832648" cy="2585323"/>
          </a:xfrm>
          <a:prstGeom prst="rect">
            <a:avLst/>
          </a:prstGeom>
          <a:noFill/>
        </p:spPr>
        <p:txBody>
          <a:bodyPr wrap="square" rtlCol="0">
            <a:spAutoFit/>
          </a:bodyPr>
          <a:lstStyle/>
          <a:p>
            <a:r>
              <a:rPr lang="en-US" b="1" dirty="0" smtClean="0"/>
              <a:t>Gasification Unit</a:t>
            </a:r>
            <a:r>
              <a:rPr lang="en-US" dirty="0" smtClean="0"/>
              <a:t/>
            </a:r>
            <a:br>
              <a:rPr lang="en-US" dirty="0" smtClean="0"/>
            </a:br>
            <a:r>
              <a:rPr lang="en-US" dirty="0" smtClean="0"/>
              <a:t>The plant consists of a gasification unit that processes wood chips to produce a wood gas and a CHP unit that generates electric and thermal power. Wood chip storage and handling facilities are required. The emissions are coal powder and exhaust gas that measure within acceptable emissions range of European laws. The plant operates on a carbon neutral basis. The residual ash is carbon and nitrogen that is used as fertilizer in Germany.</a:t>
            </a:r>
            <a:endParaRPr lang="it-IT" dirty="0"/>
          </a:p>
        </p:txBody>
      </p:sp>
      <p:pic>
        <p:nvPicPr>
          <p:cNvPr id="104450" name="Picture 2" descr="http://www.borealiswoodpower.com/img/process_generator.jpg"/>
          <p:cNvPicPr>
            <a:picLocks noChangeAspect="1" noChangeArrowheads="1"/>
          </p:cNvPicPr>
          <p:nvPr/>
        </p:nvPicPr>
        <p:blipFill>
          <a:blip r:embed="rId2" cstate="print"/>
          <a:srcRect/>
          <a:stretch>
            <a:fillRect/>
          </a:stretch>
        </p:blipFill>
        <p:spPr bwMode="auto">
          <a:xfrm>
            <a:off x="6372200" y="1124744"/>
            <a:ext cx="2592288" cy="1944216"/>
          </a:xfrm>
          <a:prstGeom prst="rect">
            <a:avLst/>
          </a:prstGeom>
          <a:noFill/>
        </p:spPr>
      </p:pic>
      <p:sp>
        <p:nvSpPr>
          <p:cNvPr id="4" name="CasellaDiTesto 3"/>
          <p:cNvSpPr txBox="1"/>
          <p:nvPr/>
        </p:nvSpPr>
        <p:spPr>
          <a:xfrm>
            <a:off x="467544" y="188640"/>
            <a:ext cx="4680520" cy="400110"/>
          </a:xfrm>
          <a:prstGeom prst="rect">
            <a:avLst/>
          </a:prstGeom>
          <a:noFill/>
        </p:spPr>
        <p:txBody>
          <a:bodyPr wrap="square" rtlCol="0">
            <a:spAutoFit/>
          </a:bodyPr>
          <a:lstStyle/>
          <a:p>
            <a:r>
              <a:rPr lang="it-IT" sz="2000" b="1" dirty="0" err="1" smtClean="0">
                <a:solidFill>
                  <a:srgbClr val="0070C0"/>
                </a:solidFill>
              </a:rPr>
              <a:t>Spanner</a:t>
            </a:r>
            <a:r>
              <a:rPr lang="it-IT" sz="2000" b="1" dirty="0" smtClean="0">
                <a:solidFill>
                  <a:srgbClr val="0070C0"/>
                </a:solidFill>
              </a:rPr>
              <a:t> Wood </a:t>
            </a:r>
            <a:r>
              <a:rPr lang="it-IT" sz="2000" b="1" dirty="0" err="1" smtClean="0">
                <a:solidFill>
                  <a:srgbClr val="0070C0"/>
                </a:solidFill>
              </a:rPr>
              <a:t>Gasification</a:t>
            </a:r>
            <a:r>
              <a:rPr lang="it-IT" sz="2000" b="1" dirty="0" smtClean="0">
                <a:solidFill>
                  <a:srgbClr val="0070C0"/>
                </a:solidFill>
              </a:rPr>
              <a:t> + CHP System </a:t>
            </a:r>
            <a:endParaRPr lang="it-IT" sz="2000" b="1" dirty="0">
              <a:solidFill>
                <a:srgbClr val="0070C0"/>
              </a:solidFill>
            </a:endParaRPr>
          </a:p>
        </p:txBody>
      </p:sp>
      <p:sp>
        <p:nvSpPr>
          <p:cNvPr id="5" name="CasellaDiTesto 4"/>
          <p:cNvSpPr txBox="1"/>
          <p:nvPr/>
        </p:nvSpPr>
        <p:spPr>
          <a:xfrm>
            <a:off x="323528" y="3356995"/>
            <a:ext cx="5616624" cy="3416320"/>
          </a:xfrm>
          <a:prstGeom prst="rect">
            <a:avLst/>
          </a:prstGeom>
          <a:noFill/>
        </p:spPr>
        <p:txBody>
          <a:bodyPr wrap="square" rtlCol="0">
            <a:spAutoFit/>
          </a:bodyPr>
          <a:lstStyle/>
          <a:p>
            <a:r>
              <a:rPr lang="en-US" b="1" dirty="0" smtClean="0"/>
              <a:t>CHP Unit</a:t>
            </a:r>
            <a:endParaRPr lang="en-US" dirty="0" smtClean="0"/>
          </a:p>
          <a:p>
            <a:r>
              <a:rPr lang="en-US" dirty="0" smtClean="0"/>
              <a:t>The generator is powered by a 5.7 l GM engine that produces 45 kWh of electric power and 100 kW of thermal power for user consumption. The generator output is: 45 kWh; 400 V; 50 Hz.</a:t>
            </a:r>
          </a:p>
          <a:p>
            <a:r>
              <a:rPr lang="en-US" dirty="0" smtClean="0"/>
              <a:t>The current generator model requires hook up to the grid as external power is required for initial start-up. The 45 kWh of power must either be fully utilized on-site or off-loaded onto the power grid. In many jurisdictions there are preferential rates for alternative biogas energy sold to the grid. It is often more advantageous to sell all the electrical output to the grid.</a:t>
            </a:r>
            <a:endParaRPr lang="it-IT" dirty="0"/>
          </a:p>
        </p:txBody>
      </p:sp>
      <p:pic>
        <p:nvPicPr>
          <p:cNvPr id="104452" name="Picture 4" descr="http://www.borealiswoodpower.com/img/process_chpunit.jpg"/>
          <p:cNvPicPr>
            <a:picLocks noChangeAspect="1" noChangeArrowheads="1"/>
          </p:cNvPicPr>
          <p:nvPr/>
        </p:nvPicPr>
        <p:blipFill>
          <a:blip r:embed="rId3" cstate="print"/>
          <a:srcRect/>
          <a:stretch>
            <a:fillRect/>
          </a:stretch>
        </p:blipFill>
        <p:spPr bwMode="auto">
          <a:xfrm>
            <a:off x="6444211" y="3789040"/>
            <a:ext cx="2520280" cy="187761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30" y="1196758"/>
            <a:ext cx="8352928" cy="4524315"/>
          </a:xfrm>
          <a:prstGeom prst="rect">
            <a:avLst/>
          </a:prstGeom>
          <a:noFill/>
        </p:spPr>
        <p:txBody>
          <a:bodyPr wrap="square" rtlCol="0">
            <a:spAutoFit/>
          </a:bodyPr>
          <a:lstStyle/>
          <a:p>
            <a:r>
              <a:rPr lang="en-US" b="1" dirty="0" smtClean="0"/>
              <a:t>Wood chips</a:t>
            </a:r>
            <a:endParaRPr lang="en-US" dirty="0" smtClean="0"/>
          </a:p>
          <a:p>
            <a:r>
              <a:rPr lang="en-US" dirty="0" smtClean="0"/>
              <a:t>The wood chips should meet the following criteria to serve as optimum fuel for the generation of heat and electricity in a wood cogeneration plant:</a:t>
            </a:r>
          </a:p>
          <a:p>
            <a:r>
              <a:rPr lang="en-US" dirty="0" smtClean="0"/>
              <a:t>Wood chip size: G30 – G40.</a:t>
            </a:r>
          </a:p>
          <a:p>
            <a:r>
              <a:rPr lang="en-US" dirty="0" smtClean="0"/>
              <a:t>Moisture content: max. 15 percent (water contents: approx. 13 percent).</a:t>
            </a:r>
          </a:p>
          <a:p>
            <a:r>
              <a:rPr lang="en-US" dirty="0" smtClean="0"/>
              <a:t>Fines: max. 30 percent (grain smaller than 3 - 4 mm).</a:t>
            </a:r>
          </a:p>
          <a:p>
            <a:r>
              <a:rPr lang="en-US" dirty="0" smtClean="0"/>
              <a:t>Easy flow material, i.e., with only a small percentage of longs.</a:t>
            </a:r>
          </a:p>
          <a:p>
            <a:r>
              <a:rPr lang="en-US" b="1" i="1" dirty="0" smtClean="0"/>
              <a:t>The system has proven it performs.</a:t>
            </a:r>
            <a:r>
              <a:rPr lang="en-US" dirty="0" smtClean="0"/>
              <a:t> Approximately 100 systems operated for over 350,000 combined hours in its first four years, with one system operating for over 20,000 hours.</a:t>
            </a:r>
          </a:p>
          <a:p>
            <a:endParaRPr lang="en-US" dirty="0" smtClean="0"/>
          </a:p>
          <a:p>
            <a:endParaRPr lang="en-US" dirty="0" smtClean="0"/>
          </a:p>
          <a:p>
            <a:r>
              <a:rPr lang="en-US" dirty="0" smtClean="0"/>
              <a:t>The wood-power plant was commercially launched for market applications in 2009. Plant sizes vary from 30 kW to 135 kW with applications from heating buildings, to dairies, cheese operations, drying hay and wood.</a:t>
            </a:r>
          </a:p>
          <a:p>
            <a:endParaRPr lang="it-IT" dirty="0"/>
          </a:p>
        </p:txBody>
      </p:sp>
      <p:sp>
        <p:nvSpPr>
          <p:cNvPr id="3" name="CasellaDiTesto 2"/>
          <p:cNvSpPr txBox="1"/>
          <p:nvPr/>
        </p:nvSpPr>
        <p:spPr>
          <a:xfrm>
            <a:off x="467544" y="188640"/>
            <a:ext cx="4680520" cy="400110"/>
          </a:xfrm>
          <a:prstGeom prst="rect">
            <a:avLst/>
          </a:prstGeom>
          <a:noFill/>
        </p:spPr>
        <p:txBody>
          <a:bodyPr wrap="square" rtlCol="0">
            <a:spAutoFit/>
          </a:bodyPr>
          <a:lstStyle/>
          <a:p>
            <a:r>
              <a:rPr lang="it-IT" sz="2000" b="1" dirty="0" err="1" smtClean="0">
                <a:solidFill>
                  <a:srgbClr val="0070C0"/>
                </a:solidFill>
              </a:rPr>
              <a:t>Spanner</a:t>
            </a:r>
            <a:r>
              <a:rPr lang="it-IT" sz="2000" b="1" dirty="0" smtClean="0">
                <a:solidFill>
                  <a:srgbClr val="0070C0"/>
                </a:solidFill>
              </a:rPr>
              <a:t> Wood </a:t>
            </a:r>
            <a:r>
              <a:rPr lang="it-IT" sz="2000" b="1" dirty="0" err="1" smtClean="0">
                <a:solidFill>
                  <a:srgbClr val="0070C0"/>
                </a:solidFill>
              </a:rPr>
              <a:t>Gasification</a:t>
            </a:r>
            <a:r>
              <a:rPr lang="it-IT" sz="2000" b="1" dirty="0" smtClean="0">
                <a:solidFill>
                  <a:srgbClr val="0070C0"/>
                </a:solidFill>
              </a:rPr>
              <a:t> + CHP System </a:t>
            </a:r>
            <a:endParaRPr lang="it-IT" sz="2000" b="1" dirty="0">
              <a:solidFill>
                <a:srgbClr val="0070C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701" r="3068"/>
          <a:stretch/>
        </p:blipFill>
        <p:spPr>
          <a:xfrm>
            <a:off x="1403648" y="3201751"/>
            <a:ext cx="7704856" cy="3638711"/>
          </a:xfrm>
          <a:prstGeom prst="rect">
            <a:avLst/>
          </a:prstGeom>
        </p:spPr>
      </p:pic>
      <p:pic>
        <p:nvPicPr>
          <p:cNvPr id="4" name="Immagine 3"/>
          <p:cNvPicPr>
            <a:picLocks noChangeAspect="1"/>
          </p:cNvPicPr>
          <p:nvPr/>
        </p:nvPicPr>
        <p:blipFill>
          <a:blip r:embed="rId3"/>
          <a:stretch>
            <a:fillRect/>
          </a:stretch>
        </p:blipFill>
        <p:spPr>
          <a:xfrm>
            <a:off x="29716" y="20216"/>
            <a:ext cx="5677579" cy="4319497"/>
          </a:xfrm>
          <a:prstGeom prst="rect">
            <a:avLst/>
          </a:prstGeom>
        </p:spPr>
      </p:pic>
      <p:pic>
        <p:nvPicPr>
          <p:cNvPr id="3" name="Immagine 2"/>
          <p:cNvPicPr>
            <a:picLocks noChangeAspect="1"/>
          </p:cNvPicPr>
          <p:nvPr/>
        </p:nvPicPr>
        <p:blipFill>
          <a:blip r:embed="rId4"/>
          <a:stretch>
            <a:fillRect/>
          </a:stretch>
        </p:blipFill>
        <p:spPr>
          <a:xfrm>
            <a:off x="1403648" y="2996952"/>
            <a:ext cx="3359076" cy="576064"/>
          </a:xfrm>
          <a:prstGeom prst="rect">
            <a:avLst/>
          </a:prstGeom>
        </p:spPr>
      </p:pic>
      <p:pic>
        <p:nvPicPr>
          <p:cNvPr id="5" name="Immagine 4"/>
          <p:cNvPicPr>
            <a:picLocks noChangeAspect="1"/>
          </p:cNvPicPr>
          <p:nvPr/>
        </p:nvPicPr>
        <p:blipFill>
          <a:blip r:embed="rId5"/>
          <a:stretch>
            <a:fillRect/>
          </a:stretch>
        </p:blipFill>
        <p:spPr>
          <a:xfrm>
            <a:off x="4717357" y="51596"/>
            <a:ext cx="4463155" cy="3233388"/>
          </a:xfrm>
          <a:prstGeom prst="rect">
            <a:avLst/>
          </a:prstGeom>
        </p:spPr>
      </p:pic>
      <p:pic>
        <p:nvPicPr>
          <p:cNvPr id="6" name="Immagine 5"/>
          <p:cNvPicPr>
            <a:picLocks noChangeAspect="1"/>
          </p:cNvPicPr>
          <p:nvPr/>
        </p:nvPicPr>
        <p:blipFill rotWithShape="1">
          <a:blip r:embed="rId3"/>
          <a:srcRect l="70978" r="7461" b="82958"/>
          <a:stretch/>
        </p:blipFill>
        <p:spPr>
          <a:xfrm>
            <a:off x="3608110" y="51596"/>
            <a:ext cx="1224136" cy="736104"/>
          </a:xfrm>
          <a:prstGeom prst="rect">
            <a:avLst/>
          </a:prstGeom>
        </p:spPr>
      </p:pic>
    </p:spTree>
    <p:extLst>
      <p:ext uri="{BB962C8B-B14F-4D97-AF65-F5344CB8AC3E}">
        <p14:creationId xmlns:p14="http://schemas.microsoft.com/office/powerpoint/2010/main" val="38267249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403648" y="3645024"/>
            <a:ext cx="6733801" cy="3084601"/>
          </a:xfrm>
          <a:prstGeom prst="rect">
            <a:avLst/>
          </a:prstGeom>
        </p:spPr>
      </p:pic>
      <p:pic>
        <p:nvPicPr>
          <p:cNvPr id="3" name="Immagine 2"/>
          <p:cNvPicPr>
            <a:picLocks noChangeAspect="1"/>
          </p:cNvPicPr>
          <p:nvPr/>
        </p:nvPicPr>
        <p:blipFill>
          <a:blip r:embed="rId3"/>
          <a:stretch>
            <a:fillRect/>
          </a:stretch>
        </p:blipFill>
        <p:spPr>
          <a:xfrm>
            <a:off x="1403648" y="548680"/>
            <a:ext cx="6398401" cy="3052267"/>
          </a:xfrm>
          <a:prstGeom prst="rect">
            <a:avLst/>
          </a:prstGeom>
        </p:spPr>
      </p:pic>
      <p:sp>
        <p:nvSpPr>
          <p:cNvPr id="4" name="CasellaDiTesto 3"/>
          <p:cNvSpPr txBox="1"/>
          <p:nvPr/>
        </p:nvSpPr>
        <p:spPr>
          <a:xfrm>
            <a:off x="179512" y="118897"/>
            <a:ext cx="8614602" cy="461665"/>
          </a:xfrm>
          <a:prstGeom prst="rect">
            <a:avLst/>
          </a:prstGeom>
          <a:noFill/>
        </p:spPr>
        <p:txBody>
          <a:bodyPr wrap="none" rtlCol="0">
            <a:spAutoFit/>
          </a:bodyPr>
          <a:lstStyle/>
          <a:p>
            <a:r>
              <a:rPr lang="it-IT" sz="2400" b="1" dirty="0" err="1"/>
              <a:t>C</a:t>
            </a:r>
            <a:r>
              <a:rPr lang="it-IT" sz="2400" b="1" dirty="0" err="1" smtClean="0"/>
              <a:t>ombustion</a:t>
            </a:r>
            <a:r>
              <a:rPr lang="it-IT" sz="2400" b="1" dirty="0" smtClean="0"/>
              <a:t> </a:t>
            </a:r>
            <a:r>
              <a:rPr lang="it-IT" sz="2400" b="1" dirty="0"/>
              <a:t>Vs </a:t>
            </a:r>
            <a:r>
              <a:rPr lang="it-IT" sz="2400" b="1" dirty="0" err="1"/>
              <a:t>gasification</a:t>
            </a:r>
            <a:r>
              <a:rPr lang="it-IT" sz="2400" b="1" dirty="0"/>
              <a:t> </a:t>
            </a:r>
            <a:r>
              <a:rPr lang="it-IT" sz="2400" b="1" dirty="0" err="1" smtClean="0"/>
              <a:t>based</a:t>
            </a:r>
            <a:r>
              <a:rPr lang="it-IT" sz="2400" b="1" dirty="0" smtClean="0"/>
              <a:t> </a:t>
            </a:r>
            <a:r>
              <a:rPr lang="it-IT" sz="2400" b="1" dirty="0" err="1" smtClean="0"/>
              <a:t>Biomass</a:t>
            </a:r>
            <a:r>
              <a:rPr lang="it-IT" sz="2400" b="1" dirty="0" smtClean="0"/>
              <a:t>-to-Energy Technologies</a:t>
            </a:r>
            <a:endParaRPr lang="it-IT" sz="2400" b="1" dirty="0"/>
          </a:p>
        </p:txBody>
      </p:sp>
      <p:sp>
        <p:nvSpPr>
          <p:cNvPr id="5" name="CasellaDiTesto 4"/>
          <p:cNvSpPr txBox="1"/>
          <p:nvPr/>
        </p:nvSpPr>
        <p:spPr>
          <a:xfrm>
            <a:off x="2339752" y="4995440"/>
            <a:ext cx="864096" cy="369332"/>
          </a:xfrm>
          <a:prstGeom prst="rect">
            <a:avLst/>
          </a:prstGeom>
          <a:noFill/>
        </p:spPr>
        <p:txBody>
          <a:bodyPr wrap="square" rtlCol="0">
            <a:spAutoFit/>
          </a:bodyPr>
          <a:lstStyle/>
          <a:p>
            <a:r>
              <a:rPr lang="it-IT" dirty="0" smtClean="0">
                <a:latin typeface="Symbol" panose="05050102010706020507" pitchFamily="18" charset="2"/>
              </a:rPr>
              <a:t>h</a:t>
            </a:r>
            <a:r>
              <a:rPr lang="it-IT" dirty="0" smtClean="0"/>
              <a:t>=0,81</a:t>
            </a:r>
            <a:endParaRPr lang="it-IT" dirty="0"/>
          </a:p>
        </p:txBody>
      </p:sp>
      <p:sp>
        <p:nvSpPr>
          <p:cNvPr id="6" name="CasellaDiTesto 5"/>
          <p:cNvSpPr txBox="1"/>
          <p:nvPr/>
        </p:nvSpPr>
        <p:spPr>
          <a:xfrm>
            <a:off x="4338500" y="5391853"/>
            <a:ext cx="864096" cy="369332"/>
          </a:xfrm>
          <a:prstGeom prst="rect">
            <a:avLst/>
          </a:prstGeom>
          <a:noFill/>
        </p:spPr>
        <p:txBody>
          <a:bodyPr wrap="square" rtlCol="0">
            <a:spAutoFit/>
          </a:bodyPr>
          <a:lstStyle/>
          <a:p>
            <a:r>
              <a:rPr lang="it-IT" dirty="0" smtClean="0">
                <a:latin typeface="Symbol" panose="05050102010706020507" pitchFamily="18" charset="2"/>
              </a:rPr>
              <a:t>h</a:t>
            </a:r>
            <a:r>
              <a:rPr lang="it-IT" dirty="0" smtClean="0"/>
              <a:t>=0,90</a:t>
            </a:r>
            <a:endParaRPr lang="it-IT" dirty="0"/>
          </a:p>
        </p:txBody>
      </p:sp>
      <p:sp>
        <p:nvSpPr>
          <p:cNvPr id="7" name="CasellaDiTesto 6"/>
          <p:cNvSpPr txBox="1"/>
          <p:nvPr/>
        </p:nvSpPr>
        <p:spPr>
          <a:xfrm>
            <a:off x="5508104" y="5180106"/>
            <a:ext cx="936104" cy="369332"/>
          </a:xfrm>
          <a:prstGeom prst="rect">
            <a:avLst/>
          </a:prstGeom>
          <a:noFill/>
        </p:spPr>
        <p:txBody>
          <a:bodyPr wrap="square" rtlCol="0">
            <a:spAutoFit/>
          </a:bodyPr>
          <a:lstStyle/>
          <a:p>
            <a:r>
              <a:rPr lang="it-IT" dirty="0" smtClean="0">
                <a:latin typeface="Symbol" panose="05050102010706020507" pitchFamily="18" charset="2"/>
              </a:rPr>
              <a:t>h</a:t>
            </a:r>
            <a:r>
              <a:rPr lang="it-IT" baseline="-25000" dirty="0" smtClean="0"/>
              <a:t>e</a:t>
            </a:r>
            <a:r>
              <a:rPr lang="it-IT" dirty="0" smtClean="0"/>
              <a:t>=0,35</a:t>
            </a:r>
            <a:endParaRPr lang="it-IT" dirty="0"/>
          </a:p>
        </p:txBody>
      </p:sp>
      <p:sp>
        <p:nvSpPr>
          <p:cNvPr id="8" name="CasellaDiTesto 7"/>
          <p:cNvSpPr txBox="1"/>
          <p:nvPr/>
        </p:nvSpPr>
        <p:spPr>
          <a:xfrm>
            <a:off x="5580112" y="5770199"/>
            <a:ext cx="1224136" cy="369332"/>
          </a:xfrm>
          <a:prstGeom prst="rect">
            <a:avLst/>
          </a:prstGeom>
          <a:noFill/>
        </p:spPr>
        <p:txBody>
          <a:bodyPr wrap="square" rtlCol="0">
            <a:spAutoFit/>
          </a:bodyPr>
          <a:lstStyle/>
          <a:p>
            <a:r>
              <a:rPr lang="it-IT" dirty="0" smtClean="0">
                <a:latin typeface="Symbol" panose="05050102010706020507" pitchFamily="18" charset="2"/>
              </a:rPr>
              <a:t>h</a:t>
            </a:r>
            <a:r>
              <a:rPr lang="it-IT" baseline="-25000" dirty="0"/>
              <a:t>e</a:t>
            </a:r>
            <a:r>
              <a:rPr lang="it-IT" baseline="-25000" dirty="0" smtClean="0"/>
              <a:t>-Tot</a:t>
            </a:r>
            <a:r>
              <a:rPr lang="it-IT" dirty="0" smtClean="0"/>
              <a:t>=0,25</a:t>
            </a:r>
            <a:endParaRPr lang="it-IT" dirty="0"/>
          </a:p>
        </p:txBody>
      </p:sp>
      <p:sp>
        <p:nvSpPr>
          <p:cNvPr id="9" name="CasellaDiTesto 8"/>
          <p:cNvSpPr txBox="1"/>
          <p:nvPr/>
        </p:nvSpPr>
        <p:spPr>
          <a:xfrm>
            <a:off x="2411760" y="1340768"/>
            <a:ext cx="864096" cy="369332"/>
          </a:xfrm>
          <a:prstGeom prst="rect">
            <a:avLst/>
          </a:prstGeom>
          <a:noFill/>
        </p:spPr>
        <p:txBody>
          <a:bodyPr wrap="square" rtlCol="0">
            <a:spAutoFit/>
          </a:bodyPr>
          <a:lstStyle/>
          <a:p>
            <a:r>
              <a:rPr lang="it-IT" dirty="0" smtClean="0">
                <a:latin typeface="Symbol" panose="05050102010706020507" pitchFamily="18" charset="2"/>
              </a:rPr>
              <a:t>h</a:t>
            </a:r>
            <a:r>
              <a:rPr lang="it-IT" dirty="0" smtClean="0"/>
              <a:t>=0,95</a:t>
            </a:r>
            <a:endParaRPr lang="it-IT" dirty="0"/>
          </a:p>
        </p:txBody>
      </p:sp>
      <p:sp>
        <p:nvSpPr>
          <p:cNvPr id="10" name="CasellaDiTesto 9"/>
          <p:cNvSpPr txBox="1"/>
          <p:nvPr/>
        </p:nvSpPr>
        <p:spPr>
          <a:xfrm>
            <a:off x="3622717" y="1484784"/>
            <a:ext cx="864096" cy="369332"/>
          </a:xfrm>
          <a:prstGeom prst="rect">
            <a:avLst/>
          </a:prstGeom>
          <a:noFill/>
        </p:spPr>
        <p:txBody>
          <a:bodyPr wrap="square" rtlCol="0">
            <a:spAutoFit/>
          </a:bodyPr>
          <a:lstStyle/>
          <a:p>
            <a:r>
              <a:rPr lang="it-IT" dirty="0" smtClean="0">
                <a:latin typeface="Symbol" panose="05050102010706020507" pitchFamily="18" charset="2"/>
              </a:rPr>
              <a:t>h</a:t>
            </a:r>
            <a:r>
              <a:rPr lang="it-IT" dirty="0" smtClean="0"/>
              <a:t>=0,90</a:t>
            </a:r>
            <a:endParaRPr lang="it-IT" dirty="0"/>
          </a:p>
        </p:txBody>
      </p:sp>
      <p:sp>
        <p:nvSpPr>
          <p:cNvPr id="13" name="CasellaDiTesto 12"/>
          <p:cNvSpPr txBox="1"/>
          <p:nvPr/>
        </p:nvSpPr>
        <p:spPr>
          <a:xfrm>
            <a:off x="3402396" y="2924944"/>
            <a:ext cx="936104" cy="369332"/>
          </a:xfrm>
          <a:prstGeom prst="rect">
            <a:avLst/>
          </a:prstGeom>
          <a:noFill/>
        </p:spPr>
        <p:txBody>
          <a:bodyPr wrap="square" rtlCol="0">
            <a:spAutoFit/>
          </a:bodyPr>
          <a:lstStyle/>
          <a:p>
            <a:r>
              <a:rPr lang="it-IT" dirty="0" smtClean="0">
                <a:latin typeface="Symbol" panose="05050102010706020507" pitchFamily="18" charset="2"/>
              </a:rPr>
              <a:t>h</a:t>
            </a:r>
            <a:r>
              <a:rPr lang="it-IT" baseline="-25000" dirty="0" smtClean="0"/>
              <a:t>e</a:t>
            </a:r>
            <a:r>
              <a:rPr lang="it-IT" dirty="0" smtClean="0"/>
              <a:t>=0,26</a:t>
            </a:r>
            <a:endParaRPr lang="it-IT" dirty="0"/>
          </a:p>
        </p:txBody>
      </p:sp>
      <p:sp>
        <p:nvSpPr>
          <p:cNvPr id="14" name="CasellaDiTesto 13"/>
          <p:cNvSpPr txBox="1"/>
          <p:nvPr/>
        </p:nvSpPr>
        <p:spPr>
          <a:xfrm>
            <a:off x="3311649" y="3231613"/>
            <a:ext cx="1224136" cy="369332"/>
          </a:xfrm>
          <a:prstGeom prst="rect">
            <a:avLst/>
          </a:prstGeom>
          <a:noFill/>
        </p:spPr>
        <p:txBody>
          <a:bodyPr wrap="square" rtlCol="0">
            <a:spAutoFit/>
          </a:bodyPr>
          <a:lstStyle/>
          <a:p>
            <a:r>
              <a:rPr lang="it-IT" dirty="0" smtClean="0">
                <a:latin typeface="Symbol" panose="05050102010706020507" pitchFamily="18" charset="2"/>
              </a:rPr>
              <a:t>h</a:t>
            </a:r>
            <a:r>
              <a:rPr lang="it-IT" baseline="-25000" dirty="0" smtClean="0"/>
              <a:t>e-Tot</a:t>
            </a:r>
            <a:r>
              <a:rPr lang="it-IT" dirty="0" smtClean="0"/>
              <a:t>=0,22</a:t>
            </a:r>
            <a:endParaRPr lang="it-IT" dirty="0"/>
          </a:p>
        </p:txBody>
      </p:sp>
    </p:spTree>
    <p:extLst>
      <p:ext uri="{BB962C8B-B14F-4D97-AF65-F5344CB8AC3E}">
        <p14:creationId xmlns:p14="http://schemas.microsoft.com/office/powerpoint/2010/main" val="162427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18897"/>
            <a:ext cx="8614602" cy="461665"/>
          </a:xfrm>
          <a:prstGeom prst="rect">
            <a:avLst/>
          </a:prstGeom>
          <a:noFill/>
        </p:spPr>
        <p:txBody>
          <a:bodyPr wrap="none" rtlCol="0">
            <a:spAutoFit/>
          </a:bodyPr>
          <a:lstStyle/>
          <a:p>
            <a:r>
              <a:rPr lang="it-IT" sz="2400" b="1" dirty="0" err="1"/>
              <a:t>C</a:t>
            </a:r>
            <a:r>
              <a:rPr lang="it-IT" sz="2400" b="1" dirty="0" err="1" smtClean="0"/>
              <a:t>ombustion</a:t>
            </a:r>
            <a:r>
              <a:rPr lang="it-IT" sz="2400" b="1" dirty="0" smtClean="0"/>
              <a:t> </a:t>
            </a:r>
            <a:r>
              <a:rPr lang="it-IT" sz="2400" b="1" dirty="0"/>
              <a:t>Vs </a:t>
            </a:r>
            <a:r>
              <a:rPr lang="it-IT" sz="2400" b="1" dirty="0" err="1"/>
              <a:t>gasification</a:t>
            </a:r>
            <a:r>
              <a:rPr lang="it-IT" sz="2400" b="1" dirty="0"/>
              <a:t> </a:t>
            </a:r>
            <a:r>
              <a:rPr lang="it-IT" sz="2400" b="1" dirty="0" err="1" smtClean="0"/>
              <a:t>based</a:t>
            </a:r>
            <a:r>
              <a:rPr lang="it-IT" sz="2400" b="1" dirty="0" smtClean="0"/>
              <a:t> </a:t>
            </a:r>
            <a:r>
              <a:rPr lang="it-IT" sz="2400" b="1" dirty="0" err="1" smtClean="0"/>
              <a:t>Biomass</a:t>
            </a:r>
            <a:r>
              <a:rPr lang="it-IT" sz="2400" b="1" dirty="0" smtClean="0"/>
              <a:t>-to-Energy Technologies</a:t>
            </a:r>
            <a:endParaRPr lang="it-IT" sz="2400" b="1" dirty="0"/>
          </a:p>
        </p:txBody>
      </p:sp>
      <p:pic>
        <p:nvPicPr>
          <p:cNvPr id="3" name="Immagine 2"/>
          <p:cNvPicPr>
            <a:picLocks noChangeAspect="1"/>
          </p:cNvPicPr>
          <p:nvPr/>
        </p:nvPicPr>
        <p:blipFill>
          <a:blip r:embed="rId2"/>
          <a:stretch>
            <a:fillRect/>
          </a:stretch>
        </p:blipFill>
        <p:spPr>
          <a:xfrm>
            <a:off x="882638" y="585298"/>
            <a:ext cx="7208350" cy="3523150"/>
          </a:xfrm>
          <a:prstGeom prst="rect">
            <a:avLst/>
          </a:prstGeom>
        </p:spPr>
      </p:pic>
      <p:pic>
        <p:nvPicPr>
          <p:cNvPr id="5" name="Immagine 4"/>
          <p:cNvPicPr>
            <a:picLocks noChangeAspect="1"/>
          </p:cNvPicPr>
          <p:nvPr/>
        </p:nvPicPr>
        <p:blipFill>
          <a:blip r:embed="rId3"/>
          <a:stretch>
            <a:fillRect/>
          </a:stretch>
        </p:blipFill>
        <p:spPr>
          <a:xfrm>
            <a:off x="2339751" y="4509120"/>
            <a:ext cx="4968677" cy="2348880"/>
          </a:xfrm>
          <a:prstGeom prst="rect">
            <a:avLst/>
          </a:prstGeom>
        </p:spPr>
      </p:pic>
      <p:sp>
        <p:nvSpPr>
          <p:cNvPr id="6" name="Rettangolo 5"/>
          <p:cNvSpPr/>
          <p:nvPr/>
        </p:nvSpPr>
        <p:spPr>
          <a:xfrm>
            <a:off x="2483768" y="4139788"/>
            <a:ext cx="6043595" cy="369332"/>
          </a:xfrm>
          <a:prstGeom prst="rect">
            <a:avLst/>
          </a:prstGeom>
        </p:spPr>
        <p:txBody>
          <a:bodyPr wrap="square">
            <a:spAutoFit/>
          </a:bodyPr>
          <a:lstStyle/>
          <a:p>
            <a:r>
              <a:rPr lang="en-US">
                <a:latin typeface="CIDFont+F6"/>
              </a:rPr>
              <a:t>Direct use in Gas Engines and Gas Turbines</a:t>
            </a:r>
            <a:endParaRPr lang="it-IT" dirty="0"/>
          </a:p>
        </p:txBody>
      </p:sp>
    </p:spTree>
    <p:extLst>
      <p:ext uri="{BB962C8B-B14F-4D97-AF65-F5344CB8AC3E}">
        <p14:creationId xmlns:p14="http://schemas.microsoft.com/office/powerpoint/2010/main" val="28262559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4"/>
          <p:cNvSpPr>
            <a:spLocks noGrp="1"/>
          </p:cNvSpPr>
          <p:nvPr>
            <p:ph type="sldNum" sz="quarter" idx="11"/>
          </p:nvPr>
        </p:nvSpPr>
        <p:spPr/>
        <p:txBody>
          <a:bodyPr/>
          <a:lstStyle/>
          <a:p>
            <a:fld id="{F4EC74F0-692D-41C9-861D-590584FE0A56}" type="slidenum">
              <a:rPr lang="it-IT"/>
              <a:pPr/>
              <a:t>87</a:t>
            </a:fld>
            <a:endParaRPr lang="it-IT"/>
          </a:p>
        </p:txBody>
      </p:sp>
      <p:sp>
        <p:nvSpPr>
          <p:cNvPr id="201731" name="Rectangle 3"/>
          <p:cNvSpPr>
            <a:spLocks noGrp="1" noChangeArrowheads="1"/>
          </p:cNvSpPr>
          <p:nvPr>
            <p:ph type="title"/>
          </p:nvPr>
        </p:nvSpPr>
        <p:spPr bwMode="auto">
          <a:xfrm>
            <a:off x="603250" y="458788"/>
            <a:ext cx="8229600" cy="958850"/>
          </a:xfrm>
          <a:noFill/>
          <a:ln>
            <a:miter lim="800000"/>
            <a:headEnd/>
            <a:tailEnd/>
          </a:ln>
        </p:spPr>
        <p:txBody>
          <a:bodyPr vert="horz" wrap="square" lIns="91440" tIns="45720" rIns="91440" bIns="45720" numCol="1" anchor="t" anchorCtr="0" compatLnSpc="1">
            <a:prstTxWarp prst="textNoShape">
              <a:avLst/>
            </a:prstTxWarp>
          </a:bodyPr>
          <a:lstStyle/>
          <a:p>
            <a:r>
              <a:rPr lang="en-US" dirty="0" err="1">
                <a:latin typeface="Symbol" pitchFamily="18" charset="2"/>
              </a:rPr>
              <a:t>m</a:t>
            </a:r>
            <a:r>
              <a:rPr lang="en-US" dirty="0" err="1"/>
              <a:t>Turbine</a:t>
            </a:r>
            <a:r>
              <a:rPr lang="en-US" dirty="0"/>
              <a:t> a gas</a:t>
            </a:r>
          </a:p>
        </p:txBody>
      </p:sp>
      <p:pic>
        <p:nvPicPr>
          <p:cNvPr id="201735" name="Picture 7"/>
          <p:cNvPicPr>
            <a:picLocks noChangeAspect="1" noChangeArrowheads="1"/>
          </p:cNvPicPr>
          <p:nvPr/>
        </p:nvPicPr>
        <p:blipFill>
          <a:blip r:embed="rId3" cstate="print"/>
          <a:srcRect/>
          <a:stretch>
            <a:fillRect/>
          </a:stretch>
        </p:blipFill>
        <p:spPr bwMode="auto">
          <a:xfrm>
            <a:off x="0" y="1746473"/>
            <a:ext cx="5940425" cy="3914775"/>
          </a:xfrm>
          <a:prstGeom prst="rect">
            <a:avLst/>
          </a:prstGeom>
          <a:noFill/>
          <a:ln w="9525">
            <a:noFill/>
            <a:miter lim="800000"/>
            <a:headEnd/>
            <a:tailEnd/>
          </a:ln>
          <a:effectLst/>
        </p:spPr>
      </p:pic>
      <p:pic>
        <p:nvPicPr>
          <p:cNvPr id="201736" name="Picture 8"/>
          <p:cNvPicPr>
            <a:picLocks noChangeAspect="1" noChangeArrowheads="1"/>
          </p:cNvPicPr>
          <p:nvPr/>
        </p:nvPicPr>
        <p:blipFill>
          <a:blip r:embed="rId4" cstate="print"/>
          <a:srcRect l="3336" r="5559"/>
          <a:stretch>
            <a:fillRect/>
          </a:stretch>
        </p:blipFill>
        <p:spPr bwMode="auto">
          <a:xfrm>
            <a:off x="5888038" y="1813148"/>
            <a:ext cx="3255962" cy="3306762"/>
          </a:xfrm>
          <a:prstGeom prst="rect">
            <a:avLst/>
          </a:prstGeom>
          <a:noFill/>
          <a:ln w="9525">
            <a:noFill/>
            <a:miter lim="800000"/>
            <a:headEnd/>
            <a:tailEnd/>
          </a:ln>
          <a:effectLst/>
        </p:spPr>
      </p:pic>
      <p:sp>
        <p:nvSpPr>
          <p:cNvPr id="201737" name="Line 9"/>
          <p:cNvSpPr>
            <a:spLocks noChangeShapeType="1"/>
          </p:cNvSpPr>
          <p:nvPr/>
        </p:nvSpPr>
        <p:spPr bwMode="auto">
          <a:xfrm flipH="1">
            <a:off x="6435725" y="3446685"/>
            <a:ext cx="1814513" cy="6350"/>
          </a:xfrm>
          <a:prstGeom prst="line">
            <a:avLst/>
          </a:prstGeom>
          <a:noFill/>
          <a:ln w="38100">
            <a:solidFill>
              <a:srgbClr val="FF0000"/>
            </a:solidFill>
            <a:prstDash val="dash"/>
            <a:round/>
            <a:headEnd/>
            <a:tailEnd/>
          </a:ln>
          <a:effectLst/>
        </p:spPr>
        <p:txBody>
          <a:bodyPr/>
          <a:lstStyle/>
          <a:p>
            <a:endParaRPr lang="it-IT"/>
          </a:p>
        </p:txBody>
      </p:sp>
      <p:sp>
        <p:nvSpPr>
          <p:cNvPr id="201739" name="Line 11"/>
          <p:cNvSpPr>
            <a:spLocks noChangeShapeType="1"/>
          </p:cNvSpPr>
          <p:nvPr/>
        </p:nvSpPr>
        <p:spPr bwMode="auto">
          <a:xfrm flipH="1">
            <a:off x="6488113" y="3816573"/>
            <a:ext cx="1401762" cy="0"/>
          </a:xfrm>
          <a:prstGeom prst="line">
            <a:avLst/>
          </a:prstGeom>
          <a:noFill/>
          <a:ln w="38100">
            <a:solidFill>
              <a:srgbClr val="FF0000"/>
            </a:solidFill>
            <a:prstDash val="dash"/>
            <a:round/>
            <a:headEnd/>
            <a:tailEnd/>
          </a:ln>
          <a:effectLst/>
        </p:spPr>
        <p:txBody>
          <a:bodyPr/>
          <a:lstStyle/>
          <a:p>
            <a:endParaRPr lang="it-IT"/>
          </a:p>
        </p:txBody>
      </p:sp>
      <p:sp>
        <p:nvSpPr>
          <p:cNvPr id="201740" name="Oval 12"/>
          <p:cNvSpPr>
            <a:spLocks noChangeArrowheads="1"/>
          </p:cNvSpPr>
          <p:nvPr/>
        </p:nvSpPr>
        <p:spPr bwMode="auto">
          <a:xfrm>
            <a:off x="7816850" y="3764185"/>
            <a:ext cx="88900" cy="88900"/>
          </a:xfrm>
          <a:prstGeom prst="ellipse">
            <a:avLst/>
          </a:prstGeom>
          <a:solidFill>
            <a:schemeClr val="tx2"/>
          </a:solidFill>
          <a:ln w="9525">
            <a:solidFill>
              <a:schemeClr val="tx1"/>
            </a:solidFill>
            <a:round/>
            <a:headEnd/>
            <a:tailEnd/>
          </a:ln>
          <a:effectLst/>
        </p:spPr>
        <p:txBody>
          <a:bodyPr wrap="none" anchor="ctr"/>
          <a:lstStyle/>
          <a:p>
            <a:endParaRPr lang="it-IT"/>
          </a:p>
        </p:txBody>
      </p:sp>
      <p:sp>
        <p:nvSpPr>
          <p:cNvPr id="201741" name="AutoShape 13"/>
          <p:cNvSpPr>
            <a:spLocks noChangeArrowheads="1"/>
          </p:cNvSpPr>
          <p:nvPr/>
        </p:nvSpPr>
        <p:spPr bwMode="auto">
          <a:xfrm>
            <a:off x="7359650" y="3541935"/>
            <a:ext cx="508000" cy="209550"/>
          </a:xfrm>
          <a:prstGeom prst="leftArrow">
            <a:avLst>
              <a:gd name="adj1" fmla="val 50000"/>
              <a:gd name="adj2" fmla="val 60606"/>
            </a:avLst>
          </a:prstGeom>
          <a:solidFill>
            <a:srgbClr val="FFCC00"/>
          </a:solidFill>
          <a:ln w="9525">
            <a:solidFill>
              <a:schemeClr val="tx1"/>
            </a:solidFill>
            <a:miter lim="800000"/>
            <a:headEnd/>
            <a:tailEnd/>
          </a:ln>
          <a:effectLst/>
        </p:spPr>
        <p:txBody>
          <a:bodyPr wrap="none" anchor="ctr"/>
          <a:lstStyle/>
          <a:p>
            <a:endParaRPr lang="it-IT"/>
          </a:p>
        </p:txBody>
      </p:sp>
      <p:sp>
        <p:nvSpPr>
          <p:cNvPr id="201742" name="AutoShape 14"/>
          <p:cNvSpPr>
            <a:spLocks noChangeArrowheads="1"/>
          </p:cNvSpPr>
          <p:nvPr/>
        </p:nvSpPr>
        <p:spPr bwMode="auto">
          <a:xfrm rot="10800000">
            <a:off x="7659688" y="3959448"/>
            <a:ext cx="508000" cy="209550"/>
          </a:xfrm>
          <a:prstGeom prst="leftArrow">
            <a:avLst>
              <a:gd name="adj1" fmla="val 50000"/>
              <a:gd name="adj2" fmla="val 60606"/>
            </a:avLst>
          </a:prstGeom>
          <a:solidFill>
            <a:srgbClr val="FFCC00"/>
          </a:solidFill>
          <a:ln w="9525">
            <a:solidFill>
              <a:schemeClr val="tx1"/>
            </a:solidFill>
            <a:miter lim="800000"/>
            <a:headEnd/>
            <a:tailEnd/>
          </a:ln>
          <a:effectLst/>
        </p:spPr>
        <p:txBody>
          <a:bodyPr wrap="none" anchor="ctr"/>
          <a:lstStyle/>
          <a:p>
            <a:endParaRPr lang="it-IT"/>
          </a:p>
        </p:txBody>
      </p:sp>
      <p:sp>
        <p:nvSpPr>
          <p:cNvPr id="201743" name="Oval 15"/>
          <p:cNvSpPr>
            <a:spLocks noChangeArrowheads="1"/>
          </p:cNvSpPr>
          <p:nvPr/>
        </p:nvSpPr>
        <p:spPr bwMode="auto">
          <a:xfrm>
            <a:off x="7307263" y="4089623"/>
            <a:ext cx="88900" cy="88900"/>
          </a:xfrm>
          <a:prstGeom prst="ellipse">
            <a:avLst/>
          </a:prstGeom>
          <a:solidFill>
            <a:schemeClr val="tx2"/>
          </a:solidFill>
          <a:ln w="9525">
            <a:solidFill>
              <a:schemeClr val="tx1"/>
            </a:solidFill>
            <a:round/>
            <a:headEnd/>
            <a:tailEnd/>
          </a:ln>
          <a:effectLst/>
        </p:spPr>
        <p:txBody>
          <a:bodyPr wrap="none" anchor="ctr"/>
          <a:lstStyle/>
          <a:p>
            <a:endParaRPr lang="it-IT"/>
          </a:p>
        </p:txBody>
      </p:sp>
    </p:spTree>
    <p:extLst>
      <p:ext uri="{BB962C8B-B14F-4D97-AF65-F5344CB8AC3E}">
        <p14:creationId xmlns:p14="http://schemas.microsoft.com/office/powerpoint/2010/main" val="311053506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egnaposto numero diapositiva 4"/>
          <p:cNvSpPr>
            <a:spLocks noGrp="1"/>
          </p:cNvSpPr>
          <p:nvPr>
            <p:ph type="sldNum" sz="quarter" idx="11"/>
          </p:nvPr>
        </p:nvSpPr>
        <p:spPr/>
        <p:txBody>
          <a:bodyPr/>
          <a:lstStyle/>
          <a:p>
            <a:fld id="{A0FF069F-E05A-4427-9EA6-D599E71DD8BB}" type="slidenum">
              <a:rPr lang="it-IT"/>
              <a:pPr/>
              <a:t>88</a:t>
            </a:fld>
            <a:endParaRPr lang="it-IT"/>
          </a:p>
        </p:txBody>
      </p:sp>
      <p:grpSp>
        <p:nvGrpSpPr>
          <p:cNvPr id="2" name="Group 4"/>
          <p:cNvGrpSpPr>
            <a:grpSpLocks/>
          </p:cNvGrpSpPr>
          <p:nvPr/>
        </p:nvGrpSpPr>
        <p:grpSpPr bwMode="auto">
          <a:xfrm>
            <a:off x="238125" y="5075238"/>
            <a:ext cx="3281363" cy="1782762"/>
            <a:chOff x="444" y="1027"/>
            <a:chExt cx="4107" cy="2355"/>
          </a:xfrm>
        </p:grpSpPr>
        <p:graphicFrame>
          <p:nvGraphicFramePr>
            <p:cNvPr id="108549" name="Object 5"/>
            <p:cNvGraphicFramePr>
              <a:graphicFrameLocks noChangeAspect="1"/>
            </p:cNvGraphicFramePr>
            <p:nvPr/>
          </p:nvGraphicFramePr>
          <p:xfrm>
            <a:off x="444" y="1027"/>
            <a:ext cx="3840" cy="2355"/>
          </p:xfrm>
          <a:graphic>
            <a:graphicData uri="http://schemas.openxmlformats.org/presentationml/2006/ole">
              <mc:AlternateContent xmlns:mc="http://schemas.openxmlformats.org/markup-compatibility/2006">
                <mc:Choice xmlns:v="urn:schemas-microsoft-com:vml" Requires="v">
                  <p:oleObj spid="_x0000_s3092" name="Fotografia Photo Editor" r:id="rId4" imgW="27952381" imgH="17142857" progId="">
                    <p:embed/>
                  </p:oleObj>
                </mc:Choice>
                <mc:Fallback>
                  <p:oleObj name="Fotografia Photo Editor" r:id="rId4" imgW="27952381" imgH="17142857" progId="">
                    <p:embed/>
                    <p:pic>
                      <p:nvPicPr>
                        <p:cNvPr id="10854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 y="1027"/>
                          <a:ext cx="3840" cy="2355"/>
                        </a:xfrm>
                        <a:prstGeom prst="rect">
                          <a:avLst/>
                        </a:prstGeom>
                        <a:noFill/>
                        <a:ln>
                          <a:noFill/>
                        </a:ln>
                        <a:effectLst/>
                        <a:extLst>
                          <a:ext uri="{909E8E84-426E-40DD-AFC4-6F175D3DCCD1}">
                            <a14:hiddenFill xmlns:a14="http://schemas.microsoft.com/office/drawing/2010/main">
                              <a:gradFill rotWithShape="0">
                                <a:gsLst>
                                  <a:gs pos="0">
                                    <a:srgbClr val="3365FB"/>
                                  </a:gs>
                                  <a:gs pos="100000">
                                    <a:srgbClr val="3365FB">
                                      <a:gamma/>
                                      <a:tint val="49804"/>
                                      <a:invGamma/>
                                    </a:srgbClr>
                                  </a:gs>
                                </a:gsLst>
                                <a:lin ang="5400000" scaled="1"/>
                              </a:gradFill>
                            </a14:hiddenFill>
                          </a:ext>
                          <a:ext uri="{91240B29-F687-4F45-9708-019B960494DF}">
                            <a14:hiddenLine xmlns:a14="http://schemas.microsoft.com/office/drawing/2010/main" w="12700">
                              <a:solidFill>
                                <a:srgbClr val="CC0000"/>
                              </a:solidFill>
                              <a:miter lim="800000"/>
                              <a:headEnd/>
                              <a:tailEnd/>
                            </a14:hiddenLine>
                          </a:ext>
                          <a:ext uri="{AF507438-7753-43E0-B8FC-AC1667EBCBE1}">
                            <a14:hiddenEffects xmlns:a14="http://schemas.microsoft.com/office/drawing/2010/main">
                              <a:effectLst>
                                <a:outerShdw dist="53882" dir="2700000" algn="ctr" rotWithShape="0">
                                  <a:schemeClr val="tx1"/>
                                </a:outerShdw>
                              </a:effectLst>
                            </a14:hiddenEffects>
                          </a:ext>
                        </a:extLst>
                      </p:spPr>
                    </p:pic>
                  </p:oleObj>
                </mc:Fallback>
              </mc:AlternateContent>
            </a:graphicData>
          </a:graphic>
        </p:graphicFrame>
        <p:pic>
          <p:nvPicPr>
            <p:cNvPr id="108550" name="Picture 6" descr="mm-sd-lighter"/>
            <p:cNvPicPr>
              <a:picLocks noChangeAspect="1" noChangeArrowheads="1"/>
            </p:cNvPicPr>
            <p:nvPr/>
          </p:nvPicPr>
          <p:blipFill>
            <a:blip r:embed="rId6" cstate="print"/>
            <a:srcRect/>
            <a:stretch>
              <a:fillRect/>
            </a:stretch>
          </p:blipFill>
          <p:spPr bwMode="auto">
            <a:xfrm>
              <a:off x="4347" y="2136"/>
              <a:ext cx="204" cy="671"/>
            </a:xfrm>
            <a:prstGeom prst="rect">
              <a:avLst/>
            </a:prstGeom>
            <a:noFill/>
          </p:spPr>
        </p:pic>
      </p:grpSp>
      <p:pic>
        <p:nvPicPr>
          <p:cNvPr id="108552" name="Picture 8" descr="Logo-black Capstone"/>
          <p:cNvPicPr>
            <a:picLocks noChangeAspect="1" noChangeArrowheads="1"/>
          </p:cNvPicPr>
          <p:nvPr/>
        </p:nvPicPr>
        <p:blipFill>
          <a:blip r:embed="rId7" cstate="print"/>
          <a:srcRect/>
          <a:stretch>
            <a:fillRect/>
          </a:stretch>
        </p:blipFill>
        <p:spPr bwMode="auto">
          <a:xfrm>
            <a:off x="3013075" y="5494338"/>
            <a:ext cx="725488" cy="517525"/>
          </a:xfrm>
          <a:prstGeom prst="rect">
            <a:avLst/>
          </a:prstGeom>
          <a:noFill/>
        </p:spPr>
      </p:pic>
      <p:sp>
        <p:nvSpPr>
          <p:cNvPr id="108554" name="Rectangle 10"/>
          <p:cNvSpPr>
            <a:spLocks noChangeArrowheads="1"/>
          </p:cNvSpPr>
          <p:nvPr/>
        </p:nvSpPr>
        <p:spPr bwMode="auto">
          <a:xfrm>
            <a:off x="3733800" y="1898650"/>
            <a:ext cx="5410200" cy="3962400"/>
          </a:xfrm>
          <a:prstGeom prst="rect">
            <a:avLst/>
          </a:prstGeom>
          <a:noFill/>
          <a:ln w="12700">
            <a:noFill/>
            <a:prstDash val="sysDot"/>
            <a:miter lim="800000"/>
            <a:headEnd/>
            <a:tailEnd/>
          </a:ln>
          <a:effectLst>
            <a:outerShdw dist="35921" dir="2700000" algn="ctr" rotWithShape="0">
              <a:schemeClr val="tx1"/>
            </a:outerShdw>
          </a:effectLst>
        </p:spPr>
        <p:txBody>
          <a:bodyPr wrap="none" anchor="ctr"/>
          <a:lstStyle/>
          <a:p>
            <a:endParaRPr lang="it-IT"/>
          </a:p>
        </p:txBody>
      </p:sp>
      <p:grpSp>
        <p:nvGrpSpPr>
          <p:cNvPr id="3" name="Group 26"/>
          <p:cNvGrpSpPr>
            <a:grpSpLocks/>
          </p:cNvGrpSpPr>
          <p:nvPr/>
        </p:nvGrpSpPr>
        <p:grpSpPr bwMode="auto">
          <a:xfrm>
            <a:off x="3979863" y="2003425"/>
            <a:ext cx="4818062" cy="4122738"/>
            <a:chOff x="2507" y="1262"/>
            <a:chExt cx="3035" cy="2597"/>
          </a:xfrm>
        </p:grpSpPr>
        <p:pic>
          <p:nvPicPr>
            <p:cNvPr id="108556" name="Picture 12"/>
            <p:cNvPicPr>
              <a:picLocks noChangeAspect="1" noChangeArrowheads="1"/>
            </p:cNvPicPr>
            <p:nvPr/>
          </p:nvPicPr>
          <p:blipFill>
            <a:blip r:embed="rId8" cstate="print"/>
            <a:srcRect/>
            <a:stretch>
              <a:fillRect/>
            </a:stretch>
          </p:blipFill>
          <p:spPr bwMode="auto">
            <a:xfrm>
              <a:off x="2551" y="1262"/>
              <a:ext cx="2991" cy="2597"/>
            </a:xfrm>
            <a:prstGeom prst="rect">
              <a:avLst/>
            </a:prstGeom>
            <a:noFill/>
            <a:ln w="12700">
              <a:noFill/>
              <a:miter lim="800000"/>
              <a:headEnd/>
              <a:tailEnd/>
            </a:ln>
            <a:effectLst/>
          </p:spPr>
        </p:pic>
        <p:sp>
          <p:nvSpPr>
            <p:cNvPr id="108557" name="Rectangle 13"/>
            <p:cNvSpPr>
              <a:spLocks noChangeArrowheads="1"/>
            </p:cNvSpPr>
            <p:nvPr/>
          </p:nvSpPr>
          <p:spPr bwMode="auto">
            <a:xfrm>
              <a:off x="2507" y="1317"/>
              <a:ext cx="598" cy="248"/>
            </a:xfrm>
            <a:prstGeom prst="rect">
              <a:avLst/>
            </a:prstGeom>
            <a:noFill/>
            <a:ln w="12700">
              <a:noFill/>
              <a:miter lim="800000"/>
              <a:headEnd/>
              <a:tailEnd/>
            </a:ln>
            <a:effectLst/>
          </p:spPr>
          <p:txBody>
            <a:bodyPr lIns="90488" tIns="44450" rIns="90488" bIns="44450">
              <a:spAutoFit/>
            </a:bodyPr>
            <a:lstStyle/>
            <a:p>
              <a:pPr algn="ctr" eaLnBrk="0" hangingPunct="0"/>
              <a:r>
                <a:rPr lang="en-US" altLang="en-US" sz="1000" b="1">
                  <a:solidFill>
                    <a:schemeClr val="bg2"/>
                  </a:solidFill>
                  <a:effectLst/>
                  <a:latin typeface="Arial Unicode MS" pitchFamily="34" charset="-128"/>
                </a:rPr>
                <a:t>Generator</a:t>
              </a:r>
            </a:p>
            <a:p>
              <a:pPr algn="ctr" eaLnBrk="0" hangingPunct="0"/>
              <a:r>
                <a:rPr lang="en-US" altLang="en-US" sz="1000" b="1">
                  <a:solidFill>
                    <a:schemeClr val="bg2"/>
                  </a:solidFill>
                  <a:effectLst/>
                  <a:latin typeface="Arial Unicode MS" pitchFamily="34" charset="-128"/>
                </a:rPr>
                <a:t>Cooling Fins</a:t>
              </a:r>
            </a:p>
          </p:txBody>
        </p:sp>
        <p:sp>
          <p:nvSpPr>
            <p:cNvPr id="108558" name="Rectangle 14"/>
            <p:cNvSpPr>
              <a:spLocks noChangeArrowheads="1"/>
            </p:cNvSpPr>
            <p:nvPr/>
          </p:nvSpPr>
          <p:spPr bwMode="auto">
            <a:xfrm>
              <a:off x="4355" y="1339"/>
              <a:ext cx="713" cy="248"/>
            </a:xfrm>
            <a:prstGeom prst="rect">
              <a:avLst/>
            </a:prstGeom>
            <a:noFill/>
            <a:ln w="12700">
              <a:noFill/>
              <a:miter lim="800000"/>
              <a:headEnd/>
              <a:tailEnd/>
            </a:ln>
            <a:effectLst/>
          </p:spPr>
          <p:txBody>
            <a:bodyPr lIns="90488" tIns="44450" rIns="90488" bIns="44450">
              <a:spAutoFit/>
            </a:bodyPr>
            <a:lstStyle/>
            <a:p>
              <a:pPr algn="ctr" eaLnBrk="0" hangingPunct="0"/>
              <a:r>
                <a:rPr lang="en-US" altLang="en-US" sz="1000" b="1">
                  <a:solidFill>
                    <a:schemeClr val="bg2"/>
                  </a:solidFill>
                  <a:effectLst/>
                  <a:latin typeface="Arial Unicode MS" pitchFamily="34" charset="-128"/>
                </a:rPr>
                <a:t>Combustion Chamber</a:t>
              </a:r>
            </a:p>
          </p:txBody>
        </p:sp>
        <p:sp>
          <p:nvSpPr>
            <p:cNvPr id="108559" name="Rectangle 15"/>
            <p:cNvSpPr>
              <a:spLocks noChangeArrowheads="1"/>
            </p:cNvSpPr>
            <p:nvPr/>
          </p:nvSpPr>
          <p:spPr bwMode="auto">
            <a:xfrm>
              <a:off x="3119" y="1310"/>
              <a:ext cx="404" cy="248"/>
            </a:xfrm>
            <a:prstGeom prst="rect">
              <a:avLst/>
            </a:prstGeom>
            <a:noFill/>
            <a:ln w="12700">
              <a:noFill/>
              <a:miter lim="800000"/>
              <a:headEnd/>
              <a:tailEnd/>
            </a:ln>
            <a:effectLst/>
          </p:spPr>
          <p:txBody>
            <a:bodyPr wrap="none" lIns="90488" tIns="44450" rIns="90488" bIns="44450">
              <a:spAutoFit/>
            </a:bodyPr>
            <a:lstStyle/>
            <a:p>
              <a:pPr algn="ctr" eaLnBrk="0" hangingPunct="0"/>
              <a:r>
                <a:rPr lang="en-US" altLang="en-US" sz="1000" b="1">
                  <a:solidFill>
                    <a:schemeClr val="bg2"/>
                  </a:solidFill>
                  <a:effectLst/>
                  <a:latin typeface="Arial Unicode MS" pitchFamily="34" charset="-128"/>
                </a:rPr>
                <a:t>Exhaust</a:t>
              </a:r>
            </a:p>
            <a:p>
              <a:pPr algn="ctr" eaLnBrk="0" hangingPunct="0"/>
              <a:r>
                <a:rPr lang="en-US" altLang="en-US" sz="1000" b="1">
                  <a:solidFill>
                    <a:schemeClr val="bg2"/>
                  </a:solidFill>
                  <a:effectLst/>
                  <a:latin typeface="Arial Unicode MS" pitchFamily="34" charset="-128"/>
                </a:rPr>
                <a:t>Outlet</a:t>
              </a:r>
            </a:p>
          </p:txBody>
        </p:sp>
        <p:sp>
          <p:nvSpPr>
            <p:cNvPr id="108560" name="Rectangle 16"/>
            <p:cNvSpPr>
              <a:spLocks noChangeArrowheads="1"/>
            </p:cNvSpPr>
            <p:nvPr/>
          </p:nvSpPr>
          <p:spPr bwMode="auto">
            <a:xfrm>
              <a:off x="3896" y="1438"/>
              <a:ext cx="558" cy="152"/>
            </a:xfrm>
            <a:prstGeom prst="rect">
              <a:avLst/>
            </a:prstGeom>
            <a:noFill/>
            <a:ln w="12700">
              <a:noFill/>
              <a:miter lim="800000"/>
              <a:headEnd/>
              <a:tailEnd/>
            </a:ln>
            <a:effectLst/>
          </p:spPr>
          <p:txBody>
            <a:bodyPr wrap="none" lIns="90488" tIns="44450" rIns="90488" bIns="44450">
              <a:spAutoFit/>
            </a:bodyPr>
            <a:lstStyle/>
            <a:p>
              <a:pPr algn="ctr" eaLnBrk="0" hangingPunct="0"/>
              <a:r>
                <a:rPr lang="en-US" altLang="en-US" sz="1000" b="1">
                  <a:solidFill>
                    <a:schemeClr val="bg2"/>
                  </a:solidFill>
                  <a:effectLst/>
                  <a:latin typeface="Arial Unicode MS" pitchFamily="34" charset="-128"/>
                </a:rPr>
                <a:t>Recuperator</a:t>
              </a:r>
            </a:p>
          </p:txBody>
        </p:sp>
        <p:sp>
          <p:nvSpPr>
            <p:cNvPr id="108561" name="Rectangle 17"/>
            <p:cNvSpPr>
              <a:spLocks noChangeArrowheads="1"/>
            </p:cNvSpPr>
            <p:nvPr/>
          </p:nvSpPr>
          <p:spPr bwMode="auto">
            <a:xfrm>
              <a:off x="3287" y="3497"/>
              <a:ext cx="768" cy="152"/>
            </a:xfrm>
            <a:prstGeom prst="rect">
              <a:avLst/>
            </a:prstGeom>
            <a:noFill/>
            <a:ln w="12700">
              <a:noFill/>
              <a:miter lim="800000"/>
              <a:headEnd/>
              <a:tailEnd/>
            </a:ln>
            <a:effectLst/>
          </p:spPr>
          <p:txBody>
            <a:bodyPr lIns="90488" tIns="44450" rIns="90488" bIns="44450">
              <a:spAutoFit/>
            </a:bodyPr>
            <a:lstStyle/>
            <a:p>
              <a:pPr algn="ctr" eaLnBrk="0" hangingPunct="0"/>
              <a:r>
                <a:rPr lang="en-US" altLang="en-US" sz="1000" b="1">
                  <a:solidFill>
                    <a:schemeClr val="bg2"/>
                  </a:solidFill>
                  <a:effectLst/>
                  <a:latin typeface="Arial Unicode MS" pitchFamily="34" charset="-128"/>
                </a:rPr>
                <a:t>Air Bearings</a:t>
              </a:r>
            </a:p>
          </p:txBody>
        </p:sp>
        <p:sp>
          <p:nvSpPr>
            <p:cNvPr id="108562" name="Rectangle 18"/>
            <p:cNvSpPr>
              <a:spLocks noChangeArrowheads="1"/>
            </p:cNvSpPr>
            <p:nvPr/>
          </p:nvSpPr>
          <p:spPr bwMode="auto">
            <a:xfrm>
              <a:off x="3157" y="3608"/>
              <a:ext cx="439" cy="96"/>
            </a:xfrm>
            <a:prstGeom prst="rect">
              <a:avLst/>
            </a:prstGeom>
            <a:noFill/>
            <a:ln w="12700">
              <a:noFill/>
              <a:miter lim="800000"/>
              <a:headEnd/>
              <a:tailEnd/>
            </a:ln>
            <a:effectLst/>
          </p:spPr>
          <p:txBody>
            <a:bodyPr wrap="none" lIns="0" tIns="0" rIns="0" bIns="0">
              <a:spAutoFit/>
            </a:bodyPr>
            <a:lstStyle/>
            <a:p>
              <a:pPr algn="ctr" eaLnBrk="0" hangingPunct="0"/>
              <a:r>
                <a:rPr lang="en-US" altLang="en-US" sz="1000" b="1">
                  <a:solidFill>
                    <a:schemeClr val="bg2"/>
                  </a:solidFill>
                  <a:effectLst/>
                  <a:latin typeface="Arial Unicode MS" pitchFamily="34" charset="-128"/>
                </a:rPr>
                <a:t>Compressor</a:t>
              </a:r>
            </a:p>
          </p:txBody>
        </p:sp>
        <p:sp>
          <p:nvSpPr>
            <p:cNvPr id="108563" name="Rectangle 19"/>
            <p:cNvSpPr>
              <a:spLocks noChangeArrowheads="1"/>
            </p:cNvSpPr>
            <p:nvPr/>
          </p:nvSpPr>
          <p:spPr bwMode="auto">
            <a:xfrm>
              <a:off x="2711" y="3646"/>
              <a:ext cx="635" cy="152"/>
            </a:xfrm>
            <a:prstGeom prst="rect">
              <a:avLst/>
            </a:prstGeom>
            <a:noFill/>
            <a:ln w="12700">
              <a:noFill/>
              <a:miter lim="800000"/>
              <a:headEnd/>
              <a:tailEnd/>
            </a:ln>
            <a:effectLst/>
          </p:spPr>
          <p:txBody>
            <a:bodyPr lIns="90488" tIns="44450" rIns="90488" bIns="44450">
              <a:spAutoFit/>
            </a:bodyPr>
            <a:lstStyle/>
            <a:p>
              <a:pPr algn="ctr" eaLnBrk="0" hangingPunct="0"/>
              <a:r>
                <a:rPr lang="en-US" altLang="en-US" sz="1000" b="1">
                  <a:solidFill>
                    <a:schemeClr val="bg2"/>
                  </a:solidFill>
                  <a:effectLst/>
                  <a:latin typeface="Arial Unicode MS" pitchFamily="34" charset="-128"/>
                </a:rPr>
                <a:t>Generator</a:t>
              </a:r>
            </a:p>
          </p:txBody>
        </p:sp>
        <p:sp>
          <p:nvSpPr>
            <p:cNvPr id="108564" name="Rectangle 20"/>
            <p:cNvSpPr>
              <a:spLocks noChangeArrowheads="1"/>
            </p:cNvSpPr>
            <p:nvPr/>
          </p:nvSpPr>
          <p:spPr bwMode="auto">
            <a:xfrm>
              <a:off x="3896" y="3675"/>
              <a:ext cx="407" cy="96"/>
            </a:xfrm>
            <a:prstGeom prst="rect">
              <a:avLst/>
            </a:prstGeom>
            <a:noFill/>
            <a:ln w="12700">
              <a:noFill/>
              <a:miter lim="800000"/>
              <a:headEnd/>
              <a:tailEnd/>
            </a:ln>
            <a:effectLst/>
          </p:spPr>
          <p:txBody>
            <a:bodyPr lIns="0" tIns="0" rIns="0" bIns="0">
              <a:spAutoFit/>
            </a:bodyPr>
            <a:lstStyle/>
            <a:p>
              <a:pPr algn="ctr" eaLnBrk="0" hangingPunct="0"/>
              <a:r>
                <a:rPr lang="en-US" altLang="en-US" sz="1000" b="1">
                  <a:solidFill>
                    <a:schemeClr val="bg2"/>
                  </a:solidFill>
                  <a:effectLst/>
                  <a:latin typeface="Arial Unicode MS" pitchFamily="34" charset="-128"/>
                </a:rPr>
                <a:t>Turbine</a:t>
              </a:r>
            </a:p>
          </p:txBody>
        </p:sp>
      </p:grpSp>
      <p:sp>
        <p:nvSpPr>
          <p:cNvPr id="108565" name="Line 21"/>
          <p:cNvSpPr>
            <a:spLocks noChangeShapeType="1"/>
          </p:cNvSpPr>
          <p:nvPr/>
        </p:nvSpPr>
        <p:spPr bwMode="auto">
          <a:xfrm>
            <a:off x="5689600" y="5251450"/>
            <a:ext cx="0" cy="317500"/>
          </a:xfrm>
          <a:prstGeom prst="line">
            <a:avLst/>
          </a:prstGeom>
          <a:noFill/>
          <a:ln w="9525">
            <a:solidFill>
              <a:schemeClr val="tx1"/>
            </a:solidFill>
            <a:prstDash val="sysDot"/>
            <a:round/>
            <a:headEnd/>
            <a:tailEnd/>
          </a:ln>
          <a:effectLst/>
        </p:spPr>
        <p:txBody>
          <a:bodyPr wrap="none" anchor="ctr"/>
          <a:lstStyle/>
          <a:p>
            <a:endParaRPr lang="it-IT"/>
          </a:p>
        </p:txBody>
      </p:sp>
      <p:sp>
        <p:nvSpPr>
          <p:cNvPr id="108566" name="Line 22"/>
          <p:cNvSpPr>
            <a:spLocks noChangeShapeType="1"/>
          </p:cNvSpPr>
          <p:nvPr/>
        </p:nvSpPr>
        <p:spPr bwMode="auto">
          <a:xfrm>
            <a:off x="4800600" y="5480050"/>
            <a:ext cx="0" cy="101600"/>
          </a:xfrm>
          <a:prstGeom prst="line">
            <a:avLst/>
          </a:prstGeom>
          <a:noFill/>
          <a:ln w="9525">
            <a:solidFill>
              <a:schemeClr val="tx1"/>
            </a:solidFill>
            <a:prstDash val="sysDot"/>
            <a:round/>
            <a:headEnd/>
            <a:tailEnd/>
          </a:ln>
          <a:effectLst/>
        </p:spPr>
        <p:txBody>
          <a:bodyPr wrap="none" anchor="ctr"/>
          <a:lstStyle/>
          <a:p>
            <a:endParaRPr lang="it-IT"/>
          </a:p>
        </p:txBody>
      </p:sp>
      <p:sp>
        <p:nvSpPr>
          <p:cNvPr id="108568" name="Rectangle 24"/>
          <p:cNvSpPr>
            <a:spLocks noGrp="1" noChangeArrowheads="1"/>
          </p:cNvSpPr>
          <p:nvPr>
            <p:ph type="title"/>
          </p:nvPr>
        </p:nvSpPr>
        <p:spPr bwMode="auto">
          <a:xfrm>
            <a:off x="914400" y="433388"/>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err="1">
                <a:latin typeface="Symbol" pitchFamily="18" charset="2"/>
              </a:rPr>
              <a:t>m</a:t>
            </a:r>
            <a:r>
              <a:rPr lang="en-US" dirty="0" err="1"/>
              <a:t>Turbine</a:t>
            </a:r>
            <a:r>
              <a:rPr lang="en-US" dirty="0"/>
              <a:t> a gas</a:t>
            </a:r>
          </a:p>
        </p:txBody>
      </p:sp>
      <p:pic>
        <p:nvPicPr>
          <p:cNvPr id="108546" name="Picture 2" descr="C60-productionfloor"/>
          <p:cNvPicPr>
            <a:picLocks noChangeAspect="1" noChangeArrowheads="1"/>
          </p:cNvPicPr>
          <p:nvPr/>
        </p:nvPicPr>
        <p:blipFill>
          <a:blip r:embed="rId9" cstate="print">
            <a:lum bright="18000" contrast="6000"/>
          </a:blip>
          <a:srcRect l="9946" t="24449"/>
          <a:stretch>
            <a:fillRect/>
          </a:stretch>
        </p:blipFill>
        <p:spPr bwMode="auto">
          <a:xfrm>
            <a:off x="249238" y="1492250"/>
            <a:ext cx="3082925" cy="3816350"/>
          </a:xfrm>
          <a:prstGeom prst="rect">
            <a:avLst/>
          </a:prstGeom>
          <a:noFill/>
          <a:ln w="28575">
            <a:solidFill>
              <a:srgbClr val="00CC99"/>
            </a:solidFill>
            <a:miter lim="800000"/>
            <a:headEnd/>
            <a:tailEnd/>
          </a:ln>
        </p:spPr>
      </p:pic>
      <p:sp>
        <p:nvSpPr>
          <p:cNvPr id="108551" name="AutoShape 7"/>
          <p:cNvSpPr>
            <a:spLocks noChangeArrowheads="1"/>
          </p:cNvSpPr>
          <p:nvPr/>
        </p:nvSpPr>
        <p:spPr bwMode="auto">
          <a:xfrm>
            <a:off x="3873500" y="1973263"/>
            <a:ext cx="4953000" cy="4394200"/>
          </a:xfrm>
          <a:prstGeom prst="wedgeRectCallout">
            <a:avLst>
              <a:gd name="adj1" fmla="val -89583"/>
              <a:gd name="adj2" fmla="val -37755"/>
            </a:avLst>
          </a:prstGeom>
          <a:noFill/>
          <a:ln w="28575">
            <a:solidFill>
              <a:srgbClr val="FF0000"/>
            </a:solidFill>
            <a:miter lim="800000"/>
            <a:headEnd/>
            <a:tailEnd/>
          </a:ln>
          <a:effectLst/>
        </p:spPr>
        <p:txBody>
          <a:bodyPr/>
          <a:lstStyle/>
          <a:p>
            <a:pPr algn="ctr" eaLnBrk="0" hangingPunct="0">
              <a:lnSpc>
                <a:spcPct val="90000"/>
              </a:lnSpc>
              <a:spcBef>
                <a:spcPct val="20000"/>
              </a:spcBef>
              <a:buFontTx/>
              <a:buChar char="•"/>
            </a:pPr>
            <a:endParaRPr lang="it-IT" sz="2400">
              <a:effectLst/>
            </a:endParaRPr>
          </a:p>
        </p:txBody>
      </p:sp>
    </p:spTree>
    <p:extLst>
      <p:ext uri="{BB962C8B-B14F-4D97-AF65-F5344CB8AC3E}">
        <p14:creationId xmlns:p14="http://schemas.microsoft.com/office/powerpoint/2010/main" val="3066629190"/>
      </p:ext>
    </p:extLst>
  </p:cSld>
  <p:clrMapOvr>
    <a:masterClrMapping/>
  </p:clrMapOvr>
  <p:transition>
    <p:cu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1821"/>
          <a:stretch/>
        </p:blipFill>
        <p:spPr>
          <a:xfrm>
            <a:off x="0" y="569868"/>
            <a:ext cx="5200675" cy="6366336"/>
          </a:xfrm>
          <a:prstGeom prst="rect">
            <a:avLst/>
          </a:prstGeom>
        </p:spPr>
      </p:pic>
      <p:sp>
        <p:nvSpPr>
          <p:cNvPr id="3" name="Rettangolo 2"/>
          <p:cNvSpPr/>
          <p:nvPr/>
        </p:nvSpPr>
        <p:spPr>
          <a:xfrm>
            <a:off x="251520" y="2332"/>
            <a:ext cx="9126760" cy="646331"/>
          </a:xfrm>
          <a:prstGeom prst="rect">
            <a:avLst/>
          </a:prstGeom>
        </p:spPr>
        <p:txBody>
          <a:bodyPr wrap="square">
            <a:spAutoFit/>
          </a:bodyPr>
          <a:lstStyle/>
          <a:p>
            <a:r>
              <a:rPr lang="it-IT" dirty="0"/>
              <a:t>Performance array for </a:t>
            </a:r>
            <a:r>
              <a:rPr lang="it-IT" dirty="0" err="1"/>
              <a:t>recuperated</a:t>
            </a:r>
            <a:r>
              <a:rPr lang="it-IT" dirty="0"/>
              <a:t> microturbine </a:t>
            </a:r>
            <a:r>
              <a:rPr lang="it-IT" dirty="0" smtClean="0"/>
              <a:t>from:</a:t>
            </a:r>
          </a:p>
          <a:p>
            <a:r>
              <a:rPr lang="it-IT" dirty="0" smtClean="0"/>
              <a:t>C.F</a:t>
            </a:r>
            <a:r>
              <a:rPr lang="it-IT" dirty="0"/>
              <a:t>. McDonald / </a:t>
            </a:r>
            <a:r>
              <a:rPr lang="it-IT" dirty="0" err="1"/>
              <a:t>Applied</a:t>
            </a:r>
            <a:r>
              <a:rPr lang="it-IT" dirty="0"/>
              <a:t> Thermal </a:t>
            </a:r>
            <a:r>
              <a:rPr lang="it-IT" dirty="0" err="1"/>
              <a:t>Engineering</a:t>
            </a:r>
            <a:r>
              <a:rPr lang="it-IT" dirty="0"/>
              <a:t> 23 (2003) 1463–1487</a:t>
            </a:r>
          </a:p>
        </p:txBody>
      </p:sp>
      <p:pic>
        <p:nvPicPr>
          <p:cNvPr id="4" name="Immagine 3"/>
          <p:cNvPicPr>
            <a:picLocks noChangeAspect="1"/>
          </p:cNvPicPr>
          <p:nvPr/>
        </p:nvPicPr>
        <p:blipFill>
          <a:blip r:embed="rId3"/>
          <a:stretch>
            <a:fillRect/>
          </a:stretch>
        </p:blipFill>
        <p:spPr>
          <a:xfrm>
            <a:off x="5285360" y="1844824"/>
            <a:ext cx="3745190" cy="3816424"/>
          </a:xfrm>
          <a:prstGeom prst="rect">
            <a:avLst/>
          </a:prstGeom>
        </p:spPr>
      </p:pic>
    </p:spTree>
    <p:extLst>
      <p:ext uri="{BB962C8B-B14F-4D97-AF65-F5344CB8AC3E}">
        <p14:creationId xmlns:p14="http://schemas.microsoft.com/office/powerpoint/2010/main" val="596089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55852" y="844302"/>
            <a:ext cx="8120604" cy="48169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descr="C:\Users\Daniele\Desktop\Prove di stampa\combustione esterna.jpg"/>
          <p:cNvPicPr>
            <a:picLocks noChangeAspect="1" noChangeArrowheads="1"/>
          </p:cNvPicPr>
          <p:nvPr/>
        </p:nvPicPr>
        <p:blipFill>
          <a:blip r:embed="rId2" cstate="print"/>
          <a:srcRect/>
          <a:stretch>
            <a:fillRect/>
          </a:stretch>
        </p:blipFill>
        <p:spPr bwMode="auto">
          <a:xfrm>
            <a:off x="3508497" y="3140968"/>
            <a:ext cx="2592288" cy="1920966"/>
          </a:xfrm>
          <a:prstGeom prst="rect">
            <a:avLst/>
          </a:prstGeom>
          <a:noFill/>
        </p:spPr>
      </p:pic>
      <p:pic>
        <p:nvPicPr>
          <p:cNvPr id="39940" name="Picture 4" descr="C:\Users\Daniele\Desktop\Prove di stampa\MGT standard.jpg"/>
          <p:cNvPicPr>
            <a:picLocks noChangeAspect="1" noChangeArrowheads="1"/>
          </p:cNvPicPr>
          <p:nvPr/>
        </p:nvPicPr>
        <p:blipFill>
          <a:blip r:embed="rId3" cstate="print"/>
          <a:srcRect/>
          <a:stretch>
            <a:fillRect/>
          </a:stretch>
        </p:blipFill>
        <p:spPr bwMode="auto">
          <a:xfrm>
            <a:off x="517398" y="3140968"/>
            <a:ext cx="2253203" cy="2016224"/>
          </a:xfrm>
          <a:prstGeom prst="rect">
            <a:avLst/>
          </a:prstGeom>
          <a:noFill/>
        </p:spPr>
      </p:pic>
      <p:pic>
        <p:nvPicPr>
          <p:cNvPr id="39941" name="Picture 5" descr="C:\Users\Daniele\Desktop\Prove di stampa\TS.jpg"/>
          <p:cNvPicPr>
            <a:picLocks noChangeAspect="1" noChangeArrowheads="1"/>
          </p:cNvPicPr>
          <p:nvPr/>
        </p:nvPicPr>
        <p:blipFill>
          <a:blip r:embed="rId4" cstate="print"/>
          <a:srcRect/>
          <a:stretch>
            <a:fillRect/>
          </a:stretch>
        </p:blipFill>
        <p:spPr bwMode="auto">
          <a:xfrm>
            <a:off x="6366661" y="3068960"/>
            <a:ext cx="2384092" cy="2520280"/>
          </a:xfrm>
          <a:prstGeom prst="rect">
            <a:avLst/>
          </a:prstGeom>
          <a:noFill/>
        </p:spPr>
      </p:pic>
      <p:sp>
        <p:nvSpPr>
          <p:cNvPr id="8" name="Titolo 1"/>
          <p:cNvSpPr>
            <a:spLocks noGrp="1"/>
          </p:cNvSpPr>
          <p:nvPr>
            <p:ph type="title"/>
          </p:nvPr>
        </p:nvSpPr>
        <p:spPr>
          <a:xfrm>
            <a:off x="457200" y="274638"/>
            <a:ext cx="8229600" cy="1143000"/>
          </a:xfrm>
        </p:spPr>
        <p:txBody>
          <a:bodyPr>
            <a:noAutofit/>
          </a:bodyPr>
          <a:lstStyle/>
          <a:p>
            <a:r>
              <a:rPr lang="it-IT" sz="3600" dirty="0" smtClean="0">
                <a:latin typeface="Times New Roman" pitchFamily="18" charset="0"/>
                <a:cs typeface="Times New Roman" pitchFamily="18" charset="0"/>
              </a:rPr>
              <a:t>Cos’è una microturbina a combustione esterna - EFMGT</a:t>
            </a:r>
            <a:endParaRPr lang="it-IT" sz="3600" dirty="0">
              <a:latin typeface="Times New Roman" pitchFamily="18" charset="0"/>
              <a:cs typeface="Times New Roman" pitchFamily="18" charset="0"/>
            </a:endParaRPr>
          </a:p>
        </p:txBody>
      </p:sp>
      <p:sp>
        <p:nvSpPr>
          <p:cNvPr id="6" name="Rettangolo 5"/>
          <p:cNvSpPr/>
          <p:nvPr/>
        </p:nvSpPr>
        <p:spPr>
          <a:xfrm>
            <a:off x="185053" y="1628800"/>
            <a:ext cx="8707429" cy="1077218"/>
          </a:xfrm>
          <a:prstGeom prst="rect">
            <a:avLst/>
          </a:prstGeom>
        </p:spPr>
        <p:txBody>
          <a:bodyPr wrap="square">
            <a:spAutoFit/>
          </a:bodyPr>
          <a:lstStyle/>
          <a:p>
            <a:pPr>
              <a:buNone/>
            </a:pPr>
            <a:r>
              <a:rPr lang="it-IT" sz="1600" dirty="0" smtClean="0">
                <a:latin typeface="Times New Roman" pitchFamily="18" charset="0"/>
                <a:cs typeface="Times New Roman" pitchFamily="18" charset="0"/>
              </a:rPr>
              <a:t>Si tratta di un impianto di piccola taglia destinato alla generazione di potenza elettrica e </a:t>
            </a:r>
            <a:r>
              <a:rPr lang="it-IT" sz="1600" dirty="0" err="1" smtClean="0">
                <a:latin typeface="Times New Roman" pitchFamily="18" charset="0"/>
                <a:cs typeface="Times New Roman" pitchFamily="18" charset="0"/>
              </a:rPr>
              <a:t>termica.Viene</a:t>
            </a:r>
            <a:r>
              <a:rPr lang="it-IT" sz="1600" dirty="0" smtClean="0">
                <a:latin typeface="Times New Roman" pitchFamily="18" charset="0"/>
                <a:cs typeface="Times New Roman" pitchFamily="18" charset="0"/>
              </a:rPr>
              <a:t> realizzato a partire da una microturbina a gas tradizionale nella quale la camera di combustione viene sostituita da uno scambiatore di calore ad alta temperatura che scalda l'aria compressa per mezzo dei fumi caldi provenienti da una fornace esterna.</a:t>
            </a:r>
          </a:p>
        </p:txBody>
      </p:sp>
      <p:sp>
        <p:nvSpPr>
          <p:cNvPr id="7" name="Rettangolo 6"/>
          <p:cNvSpPr/>
          <p:nvPr/>
        </p:nvSpPr>
        <p:spPr>
          <a:xfrm>
            <a:off x="185051" y="5805269"/>
            <a:ext cx="8773898" cy="830997"/>
          </a:xfrm>
          <a:prstGeom prst="rect">
            <a:avLst/>
          </a:prstGeom>
        </p:spPr>
        <p:txBody>
          <a:bodyPr wrap="square">
            <a:spAutoFit/>
          </a:bodyPr>
          <a:lstStyle/>
          <a:p>
            <a:pPr>
              <a:buNone/>
            </a:pPr>
            <a:r>
              <a:rPr lang="it-IT" sz="1600" dirty="0" smtClean="0">
                <a:latin typeface="Times New Roman" pitchFamily="18" charset="0"/>
                <a:cs typeface="Times New Roman" pitchFamily="18" charset="0"/>
              </a:rPr>
              <a:t>Questo sistema permette di separare completamente i gas di combustione dal fluido di lavoro ed ha quindi il vantaggio di poter essere alimentato da una grande varietà di combustibili e ciò li rende una soluzione idonea per la cogenerazione da biomassa, in particolare biomassa solida.</a:t>
            </a:r>
            <a:endParaRPr lang="it-IT" sz="1600" dirty="0">
              <a:latin typeface="Times New Roman" pitchFamily="18" charset="0"/>
              <a:cs typeface="Times New Roman" pitchFamily="18" charset="0"/>
            </a:endParaRPr>
          </a:p>
        </p:txBody>
      </p:sp>
      <p:sp>
        <p:nvSpPr>
          <p:cNvPr id="9" name="Freccia a destra 8"/>
          <p:cNvSpPr/>
          <p:nvPr/>
        </p:nvSpPr>
        <p:spPr>
          <a:xfrm>
            <a:off x="2976748" y="4077072"/>
            <a:ext cx="332345"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486091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600" dirty="0" smtClean="0">
                <a:latin typeface="Times New Roman" pitchFamily="18" charset="0"/>
                <a:cs typeface="Times New Roman" pitchFamily="18" charset="0"/>
              </a:rPr>
              <a:t>Principali vantaggi degli impianti EFMGT alimentati a biomassa</a:t>
            </a:r>
            <a:endParaRPr lang="it-IT" sz="3600" dirty="0">
              <a:latin typeface="Times New Roman" pitchFamily="18" charset="0"/>
              <a:cs typeface="Times New Roman" pitchFamily="18" charset="0"/>
            </a:endParaRPr>
          </a:p>
        </p:txBody>
      </p:sp>
      <p:sp>
        <p:nvSpPr>
          <p:cNvPr id="3" name="Segnaposto contenuto 2"/>
          <p:cNvSpPr>
            <a:spLocks noGrp="1"/>
          </p:cNvSpPr>
          <p:nvPr>
            <p:ph idx="1"/>
          </p:nvPr>
        </p:nvSpPr>
        <p:spPr/>
        <p:txBody>
          <a:bodyPr>
            <a:normAutofit/>
          </a:bodyPr>
          <a:lstStyle/>
          <a:p>
            <a:endParaRPr lang="it-IT" sz="2000" dirty="0" smtClean="0">
              <a:latin typeface="Times New Roman" pitchFamily="18" charset="0"/>
              <a:cs typeface="Times New Roman" pitchFamily="18" charset="0"/>
            </a:endParaRPr>
          </a:p>
          <a:p>
            <a:r>
              <a:rPr lang="it-IT" sz="2400" dirty="0" smtClean="0">
                <a:latin typeface="Times New Roman" pitchFamily="18" charset="0"/>
                <a:cs typeface="Times New Roman" pitchFamily="18" charset="0"/>
              </a:rPr>
              <a:t>Le ridotte dimensioni ne permettono l’installazione anche qualora la disponibilità di biomassa fosse  limitata.</a:t>
            </a:r>
          </a:p>
          <a:p>
            <a:endParaRPr lang="it-IT" sz="2400" dirty="0" smtClean="0">
              <a:latin typeface="Times New Roman" pitchFamily="18" charset="0"/>
              <a:cs typeface="Times New Roman" pitchFamily="18" charset="0"/>
            </a:endParaRPr>
          </a:p>
          <a:p>
            <a:r>
              <a:rPr lang="it-IT" sz="2400" dirty="0" smtClean="0">
                <a:latin typeface="Times New Roman" pitchFamily="18" charset="0"/>
                <a:cs typeface="Times New Roman" pitchFamily="18" charset="0"/>
              </a:rPr>
              <a:t>La diffusione di piccoli impianti alimentati a biomassa favorirebbe la generazione distribuita da fonte rinnovabile.</a:t>
            </a:r>
          </a:p>
          <a:p>
            <a:endParaRPr lang="it-IT" sz="2400" dirty="0" smtClean="0">
              <a:latin typeface="Times New Roman" pitchFamily="18" charset="0"/>
              <a:cs typeface="Times New Roman" pitchFamily="18" charset="0"/>
            </a:endParaRPr>
          </a:p>
          <a:p>
            <a:r>
              <a:rPr lang="it-IT" sz="2400" dirty="0" smtClean="0">
                <a:latin typeface="Times New Roman" pitchFamily="18" charset="0"/>
                <a:cs typeface="Times New Roman" pitchFamily="18" charset="0"/>
              </a:rPr>
              <a:t>Impianti alimentati da fonti rinnovabili hanno diritto agli incentivi statali (es. CV).</a:t>
            </a:r>
          </a:p>
          <a:p>
            <a:endParaRPr lang="it-IT" sz="2000" dirty="0" smtClean="0">
              <a:latin typeface="Times New Roman" pitchFamily="18" charset="0"/>
              <a:cs typeface="Times New Roman" pitchFamily="18" charset="0"/>
            </a:endParaRPr>
          </a:p>
          <a:p>
            <a:pPr>
              <a:buNone/>
            </a:pPr>
            <a:r>
              <a:rPr lang="it-IT" sz="2000" dirty="0">
                <a:latin typeface="Times New Roman" pitchFamily="18" charset="0"/>
                <a:cs typeface="Times New Roman" pitchFamily="18" charset="0"/>
              </a:rPr>
              <a:t>	</a:t>
            </a:r>
            <a:endParaRPr lang="it-IT" sz="2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0501968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smtClean="0">
                <a:latin typeface="Times New Roman" pitchFamily="18" charset="0"/>
                <a:cs typeface="Times New Roman" pitchFamily="18" charset="0"/>
              </a:rPr>
              <a:t>FULLY GREEN &amp; DUAL COMBUSTION</a:t>
            </a:r>
            <a:endParaRPr lang="it-IT" sz="3600" dirty="0">
              <a:latin typeface="Times New Roman" pitchFamily="18" charset="0"/>
              <a:cs typeface="Times New Roman" pitchFamily="18" charset="0"/>
            </a:endParaRPr>
          </a:p>
        </p:txBody>
      </p:sp>
      <p:pic>
        <p:nvPicPr>
          <p:cNvPr id="40962" name="Picture 2" descr="C:\Users\Daniele\Desktop\Prove di stampa\BDBDFBDFB.jpg"/>
          <p:cNvPicPr>
            <a:picLocks noChangeAspect="1" noChangeArrowheads="1"/>
          </p:cNvPicPr>
          <p:nvPr/>
        </p:nvPicPr>
        <p:blipFill>
          <a:blip r:embed="rId2" cstate="print"/>
          <a:srcRect/>
          <a:stretch>
            <a:fillRect/>
          </a:stretch>
        </p:blipFill>
        <p:spPr bwMode="auto">
          <a:xfrm>
            <a:off x="517398" y="2276872"/>
            <a:ext cx="3886557" cy="2880320"/>
          </a:xfrm>
          <a:prstGeom prst="rect">
            <a:avLst/>
          </a:prstGeom>
          <a:noFill/>
        </p:spPr>
      </p:pic>
      <p:pic>
        <p:nvPicPr>
          <p:cNvPr id="40963" name="Picture 3" descr="C:\Users\Daniele\Desktop\Prove di stampa\TS2.jpg"/>
          <p:cNvPicPr>
            <a:picLocks noChangeAspect="1" noChangeArrowheads="1"/>
          </p:cNvPicPr>
          <p:nvPr/>
        </p:nvPicPr>
        <p:blipFill>
          <a:blip r:embed="rId3" cstate="print"/>
          <a:srcRect/>
          <a:stretch>
            <a:fillRect/>
          </a:stretch>
        </p:blipFill>
        <p:spPr bwMode="auto">
          <a:xfrm>
            <a:off x="4837876" y="1628800"/>
            <a:ext cx="3796220" cy="4320480"/>
          </a:xfrm>
          <a:prstGeom prst="rect">
            <a:avLst/>
          </a:prstGeom>
          <a:noFill/>
        </p:spPr>
      </p:pic>
    </p:spTree>
    <p:extLst>
      <p:ext uri="{BB962C8B-B14F-4D97-AF65-F5344CB8AC3E}">
        <p14:creationId xmlns:p14="http://schemas.microsoft.com/office/powerpoint/2010/main" val="6112330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5229200"/>
            <a:ext cx="9144000" cy="1628800"/>
          </a:xfrm>
        </p:spPr>
        <p:txBody>
          <a:bodyPr>
            <a:normAutofit/>
          </a:bodyPr>
          <a:lstStyle/>
          <a:p>
            <a:pPr>
              <a:buNone/>
            </a:pPr>
            <a:r>
              <a:rPr lang="it-IT" sz="2400" dirty="0" smtClean="0"/>
              <a:t>	</a:t>
            </a:r>
          </a:p>
          <a:p>
            <a:pPr>
              <a:buNone/>
            </a:pPr>
            <a:r>
              <a:rPr lang="it-IT" sz="2200" dirty="0" smtClean="0"/>
              <a:t>	</a:t>
            </a:r>
            <a:r>
              <a:rPr lang="it-IT" sz="1600" dirty="0" smtClean="0">
                <a:latin typeface="Times New Roman" pitchFamily="18" charset="0"/>
                <a:cs typeface="Times New Roman" pitchFamily="18" charset="0"/>
              </a:rPr>
              <a:t>E’ quella attualmente commercializzata ed e’ la più semplice da realizzare in quanto prevede solamente l’aggiunta dello scambiatore ad alta temperatura  tra la camera di combustione e il rigeneratore, senza alterare il percorso del fluido di lavoro.</a:t>
            </a:r>
          </a:p>
        </p:txBody>
      </p:sp>
      <p:pic>
        <p:nvPicPr>
          <p:cNvPr id="4" name="Segnaposto contenuto 3" descr="TLC.jpg"/>
          <p:cNvPicPr>
            <a:picLocks noChangeAspect="1"/>
          </p:cNvPicPr>
          <p:nvPr/>
        </p:nvPicPr>
        <p:blipFill>
          <a:blip r:embed="rId2" cstate="print"/>
          <a:stretch>
            <a:fillRect/>
          </a:stretch>
        </p:blipFill>
        <p:spPr>
          <a:xfrm>
            <a:off x="323529" y="908724"/>
            <a:ext cx="7200799" cy="4619203"/>
          </a:xfrm>
          <a:prstGeom prst="rect">
            <a:avLst/>
          </a:prstGeom>
        </p:spPr>
      </p:pic>
      <p:sp>
        <p:nvSpPr>
          <p:cNvPr id="2" name="Titolo 1"/>
          <p:cNvSpPr>
            <a:spLocks noGrp="1"/>
          </p:cNvSpPr>
          <p:nvPr>
            <p:ph type="title"/>
          </p:nvPr>
        </p:nvSpPr>
        <p:spPr>
          <a:xfrm>
            <a:off x="6047656" y="908720"/>
            <a:ext cx="3096344" cy="936104"/>
          </a:xfrm>
        </p:spPr>
        <p:txBody>
          <a:bodyPr>
            <a:noAutofit/>
          </a:bodyPr>
          <a:lstStyle/>
          <a:p>
            <a:r>
              <a:rPr lang="it-IT" sz="2000" dirty="0" smtClean="0">
                <a:latin typeface="Times New Roman" pitchFamily="18" charset="0"/>
                <a:cs typeface="Times New Roman" pitchFamily="18" charset="0"/>
              </a:rPr>
              <a:t>CONFIGURAZIONE N°1</a:t>
            </a:r>
            <a:endParaRPr lang="it-IT" sz="2000" dirty="0">
              <a:latin typeface="Times New Roman" pitchFamily="18" charset="0"/>
              <a:cs typeface="Times New Roman" pitchFamily="18" charset="0"/>
            </a:endParaRPr>
          </a:p>
        </p:txBody>
      </p:sp>
      <p:sp>
        <p:nvSpPr>
          <p:cNvPr id="5" name="Segnaposto contenuto 2"/>
          <p:cNvSpPr txBox="1">
            <a:spLocks/>
          </p:cNvSpPr>
          <p:nvPr/>
        </p:nvSpPr>
        <p:spPr>
          <a:xfrm>
            <a:off x="0" y="188640"/>
            <a:ext cx="9144000" cy="79208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t-IT" sz="1600" b="0" i="0" u="none" strike="noStrike" kern="1200" cap="none" spc="0" normalizeH="0" baseline="0" noProof="0" dirty="0" smtClean="0">
                <a:ln>
                  <a:noFill/>
                </a:ln>
                <a:solidFill>
                  <a:schemeClr val="tx1"/>
                </a:solidFill>
                <a:effectLst/>
                <a:uLnTx/>
                <a:uFillTx/>
                <a:latin typeface="+mn-lt"/>
                <a:ea typeface="+mn-ea"/>
                <a:cs typeface="+mn-cs"/>
              </a:rPr>
              <a:t>	</a:t>
            </a:r>
            <a:r>
              <a:rPr kumimoji="0" lang="it-IT" sz="16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Dall’analisi della letteratura emerge che esistono diverse possibili configurazioni, alcune in fase di prima commercializzazione altre ancora in fase di studio.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it-IT" sz="32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4854178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TLF.jpg"/>
          <p:cNvPicPr>
            <a:picLocks noGrp="1" noChangeAspect="1"/>
          </p:cNvPicPr>
          <p:nvPr>
            <p:ph idx="1"/>
          </p:nvPr>
        </p:nvPicPr>
        <p:blipFill>
          <a:blip r:embed="rId2" cstate="print"/>
          <a:stretch>
            <a:fillRect/>
          </a:stretch>
        </p:blipFill>
        <p:spPr>
          <a:xfrm>
            <a:off x="827586" y="836712"/>
            <a:ext cx="6624736" cy="4391820"/>
          </a:xfrm>
        </p:spPr>
      </p:pic>
      <p:sp>
        <p:nvSpPr>
          <p:cNvPr id="5" name="Rettangolo 4"/>
          <p:cNvSpPr/>
          <p:nvPr/>
        </p:nvSpPr>
        <p:spPr>
          <a:xfrm>
            <a:off x="683568" y="5301212"/>
            <a:ext cx="7920880" cy="1200329"/>
          </a:xfrm>
          <a:prstGeom prst="rect">
            <a:avLst/>
          </a:prstGeom>
        </p:spPr>
        <p:txBody>
          <a:bodyPr wrap="square">
            <a:spAutoFit/>
          </a:bodyPr>
          <a:lstStyle/>
          <a:p>
            <a:r>
              <a:rPr lang="it-IT" dirty="0" smtClean="0">
                <a:latin typeface="Times New Roman" pitchFamily="18" charset="0"/>
                <a:cs typeface="Times New Roman" pitchFamily="18" charset="0"/>
              </a:rPr>
              <a:t>Il flusso in uscita dal rigeneratore non viene mandato al recuperatore </a:t>
            </a:r>
            <a:r>
              <a:rPr lang="it-IT" dirty="0" err="1" smtClean="0">
                <a:latin typeface="Times New Roman" pitchFamily="18" charset="0"/>
                <a:cs typeface="Times New Roman" pitchFamily="18" charset="0"/>
              </a:rPr>
              <a:t>cogenerativo</a:t>
            </a:r>
            <a:r>
              <a:rPr lang="it-IT" dirty="0" smtClean="0">
                <a:latin typeface="Times New Roman" pitchFamily="18" charset="0"/>
                <a:cs typeface="Times New Roman" pitchFamily="18" charset="0"/>
              </a:rPr>
              <a:t> ma alla fornace e utilizzato come comburente per la combustione della biomassa in quanto ancora ricco di ossigeno. Si ha a disposizione un fluido già caldo che necessita di meno calore per essere portato alla temperatura voluta.</a:t>
            </a:r>
            <a:endParaRPr lang="it-IT" dirty="0">
              <a:latin typeface="Times New Roman" pitchFamily="18" charset="0"/>
              <a:cs typeface="Times New Roman" pitchFamily="18" charset="0"/>
            </a:endParaRPr>
          </a:p>
        </p:txBody>
      </p:sp>
      <p:sp>
        <p:nvSpPr>
          <p:cNvPr id="7" name="Rettangolo 6"/>
          <p:cNvSpPr/>
          <p:nvPr/>
        </p:nvSpPr>
        <p:spPr>
          <a:xfrm>
            <a:off x="395538" y="260652"/>
            <a:ext cx="8388424" cy="646331"/>
          </a:xfrm>
          <a:prstGeom prst="rect">
            <a:avLst/>
          </a:prstGeom>
        </p:spPr>
        <p:txBody>
          <a:bodyPr wrap="square">
            <a:spAutoFit/>
          </a:bodyPr>
          <a:lstStyle/>
          <a:p>
            <a:r>
              <a:rPr lang="it-IT" dirty="0" smtClean="0">
                <a:latin typeface="Times New Roman" pitchFamily="18" charset="0"/>
                <a:cs typeface="Times New Roman" pitchFamily="18" charset="0"/>
              </a:rPr>
              <a:t>Si cerca di indirizzare i flussi caldi in modo da sfruttare il loro contenuto energetico per produrre più potenza elettrica e meno potenza termica.</a:t>
            </a:r>
            <a:endParaRPr lang="it-IT" dirty="0">
              <a:latin typeface="Times New Roman" pitchFamily="18" charset="0"/>
              <a:cs typeface="Times New Roman" pitchFamily="18" charset="0"/>
            </a:endParaRPr>
          </a:p>
        </p:txBody>
      </p:sp>
      <p:sp>
        <p:nvSpPr>
          <p:cNvPr id="8" name="Titolo 1"/>
          <p:cNvSpPr>
            <a:spLocks noGrp="1"/>
          </p:cNvSpPr>
          <p:nvPr>
            <p:ph type="title"/>
          </p:nvPr>
        </p:nvSpPr>
        <p:spPr>
          <a:xfrm>
            <a:off x="4916661" y="823278"/>
            <a:ext cx="4258816" cy="850106"/>
          </a:xfrm>
        </p:spPr>
        <p:txBody>
          <a:bodyPr>
            <a:normAutofit/>
          </a:bodyPr>
          <a:lstStyle/>
          <a:p>
            <a:r>
              <a:rPr lang="it-IT" sz="2000" dirty="0" smtClean="0">
                <a:latin typeface="Times New Roman" pitchFamily="18" charset="0"/>
                <a:cs typeface="Times New Roman" pitchFamily="18" charset="0"/>
              </a:rPr>
              <a:t>CONFIGURAZIONE N°2</a:t>
            </a:r>
            <a:endParaRPr lang="it-IT" sz="2000" dirty="0">
              <a:latin typeface="Times New Roman" pitchFamily="18" charset="0"/>
              <a:cs typeface="Times New Roman" pitchFamily="18" charset="0"/>
            </a:endParaRPr>
          </a:p>
        </p:txBody>
      </p:sp>
    </p:spTree>
    <p:extLst>
      <p:ext uri="{BB962C8B-B14F-4D97-AF65-F5344CB8AC3E}">
        <p14:creationId xmlns:p14="http://schemas.microsoft.com/office/powerpoint/2010/main" val="371342917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TFH.jpg"/>
          <p:cNvPicPr>
            <a:picLocks noGrp="1" noChangeAspect="1"/>
          </p:cNvPicPr>
          <p:nvPr>
            <p:ph idx="1"/>
          </p:nvPr>
        </p:nvPicPr>
        <p:blipFill>
          <a:blip r:embed="rId2" cstate="print"/>
          <a:stretch>
            <a:fillRect/>
          </a:stretch>
        </p:blipFill>
        <p:spPr>
          <a:xfrm>
            <a:off x="611560" y="476676"/>
            <a:ext cx="7770806" cy="4178929"/>
          </a:xfrm>
        </p:spPr>
      </p:pic>
      <p:sp>
        <p:nvSpPr>
          <p:cNvPr id="5" name="Segnaposto contenuto 2"/>
          <p:cNvSpPr txBox="1">
            <a:spLocks/>
          </p:cNvSpPr>
          <p:nvPr/>
        </p:nvSpPr>
        <p:spPr>
          <a:xfrm>
            <a:off x="0" y="5129808"/>
            <a:ext cx="9144000" cy="1728192"/>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t-IT" sz="2400" b="0" i="0" u="none" strike="noStrike" kern="1200" cap="none" spc="0" normalizeH="0" baseline="0" noProof="0" dirty="0" smtClean="0">
                <a:ln>
                  <a:noFill/>
                </a:ln>
                <a:solidFill>
                  <a:schemeClr val="tx1"/>
                </a:solidFill>
                <a:effectLst/>
                <a:uLnTx/>
                <a:uFillTx/>
                <a:latin typeface="+mn-lt"/>
                <a:ea typeface="+mn-ea"/>
                <a:cs typeface="+mn-cs"/>
              </a:rPr>
              <a:t>	</a:t>
            </a:r>
            <a:r>
              <a:rPr kumimoji="0" lang="it-IT" sz="23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Si modifica la rigenerazione in modo tale da utilizzare come fluido caldo i fumi derivanti dalla fornace e i gas combusti uscenti dalla turbina come comburente nella combustione della biomassa.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t-IT" sz="23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In questo modo,  si riesce a ridurre al minimo la temperatura del flusso destinato al recupero termico ottimizzando ulteriormente la conversione dell’energia in potenza elettrica.</a:t>
            </a:r>
          </a:p>
        </p:txBody>
      </p:sp>
      <p:sp>
        <p:nvSpPr>
          <p:cNvPr id="7" name="Titolo 1"/>
          <p:cNvSpPr>
            <a:spLocks noGrp="1"/>
          </p:cNvSpPr>
          <p:nvPr>
            <p:ph type="title"/>
          </p:nvPr>
        </p:nvSpPr>
        <p:spPr>
          <a:xfrm>
            <a:off x="5220072" y="0"/>
            <a:ext cx="4248472" cy="926976"/>
          </a:xfrm>
        </p:spPr>
        <p:txBody>
          <a:bodyPr>
            <a:noAutofit/>
          </a:bodyPr>
          <a:lstStyle/>
          <a:p>
            <a:r>
              <a:rPr lang="it-IT" sz="2000" dirty="0" smtClean="0">
                <a:latin typeface="Times New Roman" pitchFamily="18" charset="0"/>
                <a:cs typeface="Times New Roman" pitchFamily="18" charset="0"/>
              </a:rPr>
              <a:t>CONFIGURAZIONE N°3</a:t>
            </a:r>
            <a:endParaRPr lang="it-IT" sz="2000" dirty="0">
              <a:latin typeface="Times New Roman" pitchFamily="18" charset="0"/>
              <a:cs typeface="Times New Roman" pitchFamily="18" charset="0"/>
            </a:endParaRPr>
          </a:p>
        </p:txBody>
      </p:sp>
    </p:spTree>
    <p:extLst>
      <p:ext uri="{BB962C8B-B14F-4D97-AF65-F5344CB8AC3E}">
        <p14:creationId xmlns:p14="http://schemas.microsoft.com/office/powerpoint/2010/main" val="299227405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smtClean="0">
                <a:latin typeface="Times New Roman" pitchFamily="18" charset="0"/>
                <a:cs typeface="Times New Roman" pitchFamily="18" charset="0"/>
              </a:rPr>
              <a:t>RIEPILOGO</a:t>
            </a:r>
            <a:endParaRPr lang="it-IT" sz="3600" dirty="0">
              <a:latin typeface="Times New Roman" pitchFamily="18" charset="0"/>
              <a:cs typeface="Times New Roman" pitchFamily="18" charset="0"/>
            </a:endParaRPr>
          </a:p>
        </p:txBody>
      </p:sp>
      <p:graphicFrame>
        <p:nvGraphicFramePr>
          <p:cNvPr id="5" name="Segnaposto contenuto 4"/>
          <p:cNvGraphicFramePr>
            <a:graphicFrameLocks noGrp="1"/>
          </p:cNvGraphicFramePr>
          <p:nvPr>
            <p:ph idx="1"/>
            <p:extLst/>
          </p:nvPr>
        </p:nvGraphicFramePr>
        <p:xfrm>
          <a:off x="323528" y="1772816"/>
          <a:ext cx="8568954" cy="4176464"/>
        </p:xfrm>
        <a:graphic>
          <a:graphicData uri="http://schemas.openxmlformats.org/drawingml/2006/table">
            <a:tbl>
              <a:tblPr/>
              <a:tblGrid>
                <a:gridCol w="665822">
                  <a:extLst>
                    <a:ext uri="{9D8B030D-6E8A-4147-A177-3AD203B41FA5}">
                      <a16:colId xmlns:a16="http://schemas.microsoft.com/office/drawing/2014/main" val="20000"/>
                    </a:ext>
                  </a:extLst>
                </a:gridCol>
                <a:gridCol w="780522">
                  <a:extLst>
                    <a:ext uri="{9D8B030D-6E8A-4147-A177-3AD203B41FA5}">
                      <a16:colId xmlns:a16="http://schemas.microsoft.com/office/drawing/2014/main" val="20001"/>
                    </a:ext>
                  </a:extLst>
                </a:gridCol>
                <a:gridCol w="707784">
                  <a:extLst>
                    <a:ext uri="{9D8B030D-6E8A-4147-A177-3AD203B41FA5}">
                      <a16:colId xmlns:a16="http://schemas.microsoft.com/office/drawing/2014/main" val="20002"/>
                    </a:ext>
                  </a:extLst>
                </a:gridCol>
                <a:gridCol w="543661">
                  <a:extLst>
                    <a:ext uri="{9D8B030D-6E8A-4147-A177-3AD203B41FA5}">
                      <a16:colId xmlns:a16="http://schemas.microsoft.com/office/drawing/2014/main" val="20003"/>
                    </a:ext>
                  </a:extLst>
                </a:gridCol>
                <a:gridCol w="779589">
                  <a:extLst>
                    <a:ext uri="{9D8B030D-6E8A-4147-A177-3AD203B41FA5}">
                      <a16:colId xmlns:a16="http://schemas.microsoft.com/office/drawing/2014/main" val="20004"/>
                    </a:ext>
                  </a:extLst>
                </a:gridCol>
                <a:gridCol w="621061">
                  <a:extLst>
                    <a:ext uri="{9D8B030D-6E8A-4147-A177-3AD203B41FA5}">
                      <a16:colId xmlns:a16="http://schemas.microsoft.com/office/drawing/2014/main" val="20005"/>
                    </a:ext>
                  </a:extLst>
                </a:gridCol>
                <a:gridCol w="543661">
                  <a:extLst>
                    <a:ext uri="{9D8B030D-6E8A-4147-A177-3AD203B41FA5}">
                      <a16:colId xmlns:a16="http://schemas.microsoft.com/office/drawing/2014/main" val="20006"/>
                    </a:ext>
                  </a:extLst>
                </a:gridCol>
                <a:gridCol w="779589">
                  <a:extLst>
                    <a:ext uri="{9D8B030D-6E8A-4147-A177-3AD203B41FA5}">
                      <a16:colId xmlns:a16="http://schemas.microsoft.com/office/drawing/2014/main" val="20007"/>
                    </a:ext>
                  </a:extLst>
                </a:gridCol>
                <a:gridCol w="543661">
                  <a:extLst>
                    <a:ext uri="{9D8B030D-6E8A-4147-A177-3AD203B41FA5}">
                      <a16:colId xmlns:a16="http://schemas.microsoft.com/office/drawing/2014/main" val="20008"/>
                    </a:ext>
                  </a:extLst>
                </a:gridCol>
                <a:gridCol w="621061">
                  <a:extLst>
                    <a:ext uri="{9D8B030D-6E8A-4147-A177-3AD203B41FA5}">
                      <a16:colId xmlns:a16="http://schemas.microsoft.com/office/drawing/2014/main" val="20009"/>
                    </a:ext>
                  </a:extLst>
                </a:gridCol>
                <a:gridCol w="779589">
                  <a:extLst>
                    <a:ext uri="{9D8B030D-6E8A-4147-A177-3AD203B41FA5}">
                      <a16:colId xmlns:a16="http://schemas.microsoft.com/office/drawing/2014/main" val="20010"/>
                    </a:ext>
                  </a:extLst>
                </a:gridCol>
                <a:gridCol w="543661">
                  <a:extLst>
                    <a:ext uri="{9D8B030D-6E8A-4147-A177-3AD203B41FA5}">
                      <a16:colId xmlns:a16="http://schemas.microsoft.com/office/drawing/2014/main" val="20011"/>
                    </a:ext>
                  </a:extLst>
                </a:gridCol>
                <a:gridCol w="659293">
                  <a:extLst>
                    <a:ext uri="{9D8B030D-6E8A-4147-A177-3AD203B41FA5}">
                      <a16:colId xmlns:a16="http://schemas.microsoft.com/office/drawing/2014/main" val="20012"/>
                    </a:ext>
                  </a:extLst>
                </a:gridCol>
              </a:tblGrid>
              <a:tr h="451677">
                <a:tc>
                  <a:txBody>
                    <a:bodyPr/>
                    <a:lstStyle/>
                    <a:p>
                      <a:pPr algn="ctr">
                        <a:spcAft>
                          <a:spcPts val="0"/>
                        </a:spcAft>
                      </a:pP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a:spcAft>
                          <a:spcPts val="0"/>
                        </a:spcAft>
                      </a:pPr>
                      <a:r>
                        <a:rPr lang="it-IT" sz="1600">
                          <a:latin typeface="Times New Roman"/>
                          <a:ea typeface="Calibri"/>
                          <a:cs typeface="Times New Roman"/>
                        </a:rPr>
                        <a:t>SCAMBIATORE METALLICO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6">
                  <a:txBody>
                    <a:bodyPr/>
                    <a:lstStyle/>
                    <a:p>
                      <a:pPr algn="ctr">
                        <a:spcAft>
                          <a:spcPts val="0"/>
                        </a:spcAft>
                      </a:pPr>
                      <a:r>
                        <a:rPr lang="it-IT" sz="1600">
                          <a:latin typeface="Times New Roman"/>
                          <a:ea typeface="Calibri"/>
                          <a:cs typeface="Times New Roman"/>
                        </a:rPr>
                        <a:t>SCAMBIATORE CERAMICO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451677">
                <a:tc>
                  <a:txBody>
                    <a:bodyPr/>
                    <a:lstStyle/>
                    <a:p>
                      <a:pPr algn="ctr">
                        <a:spcAft>
                          <a:spcPts val="0"/>
                        </a:spcAft>
                      </a:pPr>
                      <a:endParaRPr lang="it-IT" sz="1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it-IT" sz="1600">
                          <a:latin typeface="Times New Roman"/>
                          <a:ea typeface="Calibri"/>
                          <a:cs typeface="Times New Roman"/>
                        </a:rPr>
                        <a:t>FG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gridSpan="3">
                  <a:txBody>
                    <a:bodyPr/>
                    <a:lstStyle/>
                    <a:p>
                      <a:pPr algn="ctr">
                        <a:spcAft>
                          <a:spcPts val="0"/>
                        </a:spcAft>
                      </a:pPr>
                      <a:r>
                        <a:rPr lang="it-IT" sz="1600">
                          <a:latin typeface="Times New Roman"/>
                          <a:ea typeface="Calibri"/>
                          <a:cs typeface="Times New Roman"/>
                        </a:rPr>
                        <a:t>DC (R=0,8)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gridSpan="3">
                  <a:txBody>
                    <a:bodyPr/>
                    <a:lstStyle/>
                    <a:p>
                      <a:pPr algn="ctr">
                        <a:spcAft>
                          <a:spcPts val="0"/>
                        </a:spcAft>
                      </a:pPr>
                      <a:r>
                        <a:rPr lang="it-IT" sz="1600">
                          <a:latin typeface="Times New Roman"/>
                          <a:ea typeface="Calibri"/>
                          <a:cs typeface="Times New Roman"/>
                        </a:rPr>
                        <a:t>FG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gridSpan="3">
                  <a:txBody>
                    <a:bodyPr/>
                    <a:lstStyle/>
                    <a:p>
                      <a:pPr algn="ctr">
                        <a:spcAft>
                          <a:spcPts val="0"/>
                        </a:spcAft>
                      </a:pPr>
                      <a:r>
                        <a:rPr lang="it-IT" sz="1600">
                          <a:latin typeface="Times New Roman"/>
                          <a:ea typeface="Calibri"/>
                          <a:cs typeface="Times New Roman"/>
                        </a:rPr>
                        <a:t>DC (R=0,8)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1"/>
                  </a:ext>
                </a:extLst>
              </a:tr>
              <a:tr h="504268">
                <a:tc>
                  <a:txBody>
                    <a:bodyPr/>
                    <a:lstStyle/>
                    <a:p>
                      <a:pPr algn="ctr">
                        <a:spcAft>
                          <a:spcPts val="0"/>
                        </a:spcAft>
                      </a:pPr>
                      <a:endParaRPr lang="it-IT" sz="1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err="1" smtClean="0">
                          <a:latin typeface="Times New Roman"/>
                          <a:ea typeface="Calibri"/>
                          <a:cs typeface="Times New Roman"/>
                        </a:rPr>
                        <a:t>η</a:t>
                      </a:r>
                      <a:r>
                        <a:rPr lang="it-IT" sz="1600" i="1" baseline="-25000" dirty="0" err="1" smtClean="0">
                          <a:latin typeface="Times New Roman"/>
                          <a:ea typeface="Calibri"/>
                          <a:cs typeface="Times New Roman"/>
                        </a:rPr>
                        <a:t>el</a:t>
                      </a:r>
                      <a:endParaRPr lang="it-IT" sz="1600" i="1" baseline="-25000" dirty="0" smtClean="0">
                        <a:latin typeface="Times New Roman"/>
                        <a:ea typeface="Calibri"/>
                        <a:cs typeface="Times New Roman"/>
                      </a:endParaRPr>
                    </a:p>
                    <a:p>
                      <a:pPr algn="ctr">
                        <a:spcAft>
                          <a:spcPts val="0"/>
                        </a:spcAft>
                      </a:pPr>
                      <a:r>
                        <a:rPr lang="it-IT" sz="1600" i="1" dirty="0" smtClean="0">
                          <a:latin typeface="Times New Roman"/>
                          <a:ea typeface="Calibri"/>
                          <a:cs typeface="Times New Roman"/>
                        </a:rPr>
                        <a:t>[%]</a:t>
                      </a:r>
                      <a:endParaRPr lang="it-IT" sz="1600" i="1"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smtClean="0">
                          <a:latin typeface="Times New Roman"/>
                          <a:ea typeface="Calibri"/>
                          <a:cs typeface="Times New Roman"/>
                        </a:rPr>
                        <a:t>T5</a:t>
                      </a:r>
                    </a:p>
                    <a:p>
                      <a:pPr algn="ctr">
                        <a:spcAft>
                          <a:spcPts val="0"/>
                        </a:spcAft>
                      </a:pPr>
                      <a:r>
                        <a:rPr lang="it-IT" sz="1600" i="1" dirty="0" smtClean="0">
                          <a:latin typeface="Times New Roman"/>
                          <a:ea typeface="Calibri"/>
                          <a:cs typeface="Times New Roman"/>
                        </a:rPr>
                        <a:t>[°C]</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smtClean="0">
                          <a:latin typeface="Times New Roman"/>
                          <a:ea typeface="Calibri"/>
                          <a:cs typeface="Times New Roman"/>
                        </a:rPr>
                        <a:t>TB</a:t>
                      </a:r>
                    </a:p>
                    <a:p>
                      <a:pPr marL="0" marR="0" indent="0" algn="ctr" defTabSz="914400" rtl="0" eaLnBrk="1" fontAlgn="auto" latinLnBrk="0" hangingPunct="1">
                        <a:lnSpc>
                          <a:spcPct val="100000"/>
                        </a:lnSpc>
                        <a:spcBef>
                          <a:spcPts val="0"/>
                        </a:spcBef>
                        <a:spcAft>
                          <a:spcPts val="0"/>
                        </a:spcAft>
                        <a:buClrTx/>
                        <a:buSzTx/>
                        <a:buFontTx/>
                        <a:buNone/>
                        <a:tabLst/>
                        <a:defRPr/>
                      </a:pPr>
                      <a:r>
                        <a:rPr lang="it-IT" sz="1600" i="1" dirty="0" smtClean="0">
                          <a:latin typeface="Times New Roman"/>
                          <a:ea typeface="Calibri"/>
                          <a:cs typeface="Times New Roman"/>
                        </a:rPr>
                        <a:t>[°C]</a:t>
                      </a:r>
                      <a:endParaRPr lang="it-IT" sz="1600" dirty="0" smtClean="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err="1" smtClean="0">
                          <a:latin typeface="Times New Roman"/>
                          <a:ea typeface="Calibri"/>
                          <a:cs typeface="Times New Roman"/>
                        </a:rPr>
                        <a:t>η</a:t>
                      </a:r>
                      <a:r>
                        <a:rPr lang="it-IT" sz="1600" i="1" baseline="-25000" dirty="0" err="1" smtClean="0">
                          <a:latin typeface="Times New Roman"/>
                          <a:ea typeface="Calibri"/>
                          <a:cs typeface="Times New Roman"/>
                        </a:rPr>
                        <a:t>el</a:t>
                      </a:r>
                      <a:endParaRPr lang="it-IT" sz="1600" i="1" baseline="-25000" dirty="0" smtClean="0">
                        <a:latin typeface="Times New Roman"/>
                        <a:ea typeface="Calibri"/>
                        <a:cs typeface="Times New Roman"/>
                      </a:endParaRPr>
                    </a:p>
                    <a:p>
                      <a:pPr algn="ctr">
                        <a:spcAft>
                          <a:spcPts val="0"/>
                        </a:spcAft>
                      </a:pPr>
                      <a:r>
                        <a:rPr lang="it-IT" sz="1600" i="1" dirty="0" smtClean="0">
                          <a:latin typeface="Times New Roman"/>
                          <a:ea typeface="Calibri"/>
                          <a:cs typeface="Times New Roman"/>
                        </a:rPr>
                        <a:t>[%]</a:t>
                      </a:r>
                      <a:endParaRPr lang="it-IT" sz="1600" i="1"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smtClean="0">
                          <a:latin typeface="Times New Roman"/>
                          <a:ea typeface="Calibri"/>
                          <a:cs typeface="Times New Roman"/>
                        </a:rPr>
                        <a:t>T5</a:t>
                      </a:r>
                    </a:p>
                    <a:p>
                      <a:pPr algn="ctr">
                        <a:spcAft>
                          <a:spcPts val="0"/>
                        </a:spcAft>
                      </a:pPr>
                      <a:r>
                        <a:rPr lang="it-IT" sz="1600" i="1" dirty="0" smtClean="0">
                          <a:latin typeface="Times New Roman"/>
                          <a:ea typeface="Calibri"/>
                          <a:cs typeface="Times New Roman"/>
                        </a:rPr>
                        <a:t>[°C]</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smtClean="0">
                          <a:latin typeface="Times New Roman"/>
                          <a:ea typeface="Calibri"/>
                          <a:cs typeface="Times New Roman"/>
                        </a:rPr>
                        <a:t>TB</a:t>
                      </a:r>
                    </a:p>
                    <a:p>
                      <a:pPr marL="0" marR="0" indent="0" algn="ctr" defTabSz="914400" rtl="0" eaLnBrk="1" fontAlgn="auto" latinLnBrk="0" hangingPunct="1">
                        <a:lnSpc>
                          <a:spcPct val="100000"/>
                        </a:lnSpc>
                        <a:spcBef>
                          <a:spcPts val="0"/>
                        </a:spcBef>
                        <a:spcAft>
                          <a:spcPts val="0"/>
                        </a:spcAft>
                        <a:buClrTx/>
                        <a:buSzTx/>
                        <a:buFontTx/>
                        <a:buNone/>
                        <a:tabLst/>
                        <a:defRPr/>
                      </a:pPr>
                      <a:r>
                        <a:rPr lang="it-IT" sz="1600" i="1" dirty="0" smtClean="0">
                          <a:latin typeface="Times New Roman"/>
                          <a:ea typeface="Calibri"/>
                          <a:cs typeface="Times New Roman"/>
                        </a:rPr>
                        <a:t>[°C]</a:t>
                      </a:r>
                      <a:endParaRPr lang="it-IT" sz="1600" dirty="0" smtClean="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err="1" smtClean="0">
                          <a:latin typeface="Times New Roman"/>
                          <a:ea typeface="Calibri"/>
                          <a:cs typeface="Times New Roman"/>
                        </a:rPr>
                        <a:t>η</a:t>
                      </a:r>
                      <a:r>
                        <a:rPr lang="it-IT" sz="1600" i="1" baseline="-25000" dirty="0" err="1" smtClean="0">
                          <a:latin typeface="Times New Roman"/>
                          <a:ea typeface="Calibri"/>
                          <a:cs typeface="Times New Roman"/>
                        </a:rPr>
                        <a:t>el</a:t>
                      </a:r>
                      <a:endParaRPr lang="it-IT" sz="1600" i="1" baseline="-25000" dirty="0" smtClean="0">
                        <a:latin typeface="Times New Roman"/>
                        <a:ea typeface="Calibri"/>
                        <a:cs typeface="Times New Roman"/>
                      </a:endParaRPr>
                    </a:p>
                    <a:p>
                      <a:pPr algn="ctr">
                        <a:spcAft>
                          <a:spcPts val="0"/>
                        </a:spcAft>
                      </a:pPr>
                      <a:r>
                        <a:rPr lang="it-IT" sz="1600" i="1" dirty="0" smtClean="0">
                          <a:latin typeface="Times New Roman"/>
                          <a:ea typeface="Calibri"/>
                          <a:cs typeface="Times New Roman"/>
                        </a:rPr>
                        <a:t>[%]</a:t>
                      </a:r>
                      <a:endParaRPr lang="it-IT" sz="1600" i="1"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smtClean="0">
                          <a:latin typeface="Times New Roman"/>
                          <a:ea typeface="Calibri"/>
                          <a:cs typeface="Times New Roman"/>
                        </a:rPr>
                        <a:t>T5</a:t>
                      </a:r>
                    </a:p>
                    <a:p>
                      <a:pPr algn="ctr">
                        <a:spcAft>
                          <a:spcPts val="0"/>
                        </a:spcAft>
                      </a:pPr>
                      <a:r>
                        <a:rPr lang="it-IT" sz="1600" i="1" dirty="0" smtClean="0">
                          <a:latin typeface="Times New Roman"/>
                          <a:ea typeface="Calibri"/>
                          <a:cs typeface="Times New Roman"/>
                        </a:rPr>
                        <a:t>[°C]</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smtClean="0">
                          <a:latin typeface="Times New Roman"/>
                          <a:ea typeface="Calibri"/>
                          <a:cs typeface="Times New Roman"/>
                        </a:rPr>
                        <a:t>TB</a:t>
                      </a:r>
                    </a:p>
                    <a:p>
                      <a:pPr marL="0" marR="0" indent="0" algn="ctr" defTabSz="914400" rtl="0" eaLnBrk="1" fontAlgn="auto" latinLnBrk="0" hangingPunct="1">
                        <a:lnSpc>
                          <a:spcPct val="100000"/>
                        </a:lnSpc>
                        <a:spcBef>
                          <a:spcPts val="0"/>
                        </a:spcBef>
                        <a:spcAft>
                          <a:spcPts val="0"/>
                        </a:spcAft>
                        <a:buClrTx/>
                        <a:buSzTx/>
                        <a:buFontTx/>
                        <a:buNone/>
                        <a:tabLst/>
                        <a:defRPr/>
                      </a:pPr>
                      <a:r>
                        <a:rPr lang="it-IT" sz="1600" i="1" dirty="0" smtClean="0">
                          <a:latin typeface="Times New Roman"/>
                          <a:ea typeface="Calibri"/>
                          <a:cs typeface="Times New Roman"/>
                        </a:rPr>
                        <a:t>[°C]</a:t>
                      </a:r>
                      <a:endParaRPr lang="it-IT" sz="1600" dirty="0" smtClean="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err="1" smtClean="0">
                          <a:latin typeface="Times New Roman"/>
                          <a:ea typeface="Calibri"/>
                          <a:cs typeface="Times New Roman"/>
                        </a:rPr>
                        <a:t>η</a:t>
                      </a:r>
                      <a:r>
                        <a:rPr lang="it-IT" sz="1600" i="1" baseline="-25000" dirty="0" err="1" smtClean="0">
                          <a:latin typeface="Times New Roman"/>
                          <a:ea typeface="Calibri"/>
                          <a:cs typeface="Times New Roman"/>
                        </a:rPr>
                        <a:t>el</a:t>
                      </a:r>
                      <a:endParaRPr lang="it-IT" sz="1600" i="1" baseline="-25000" dirty="0" smtClean="0">
                        <a:latin typeface="Times New Roman"/>
                        <a:ea typeface="Calibri"/>
                        <a:cs typeface="Times New Roman"/>
                      </a:endParaRPr>
                    </a:p>
                    <a:p>
                      <a:pPr algn="ctr">
                        <a:spcAft>
                          <a:spcPts val="0"/>
                        </a:spcAft>
                      </a:pPr>
                      <a:r>
                        <a:rPr lang="it-IT" sz="1600" i="1" dirty="0" smtClean="0">
                          <a:latin typeface="Times New Roman"/>
                          <a:ea typeface="Calibri"/>
                          <a:cs typeface="Times New Roman"/>
                        </a:rPr>
                        <a:t>[%]</a:t>
                      </a:r>
                      <a:endParaRPr lang="it-IT" sz="1600" i="1"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smtClean="0">
                          <a:latin typeface="Times New Roman"/>
                          <a:ea typeface="Calibri"/>
                          <a:cs typeface="Times New Roman"/>
                        </a:rPr>
                        <a:t>T5</a:t>
                      </a:r>
                    </a:p>
                    <a:p>
                      <a:pPr algn="ctr">
                        <a:spcAft>
                          <a:spcPts val="0"/>
                        </a:spcAft>
                      </a:pPr>
                      <a:r>
                        <a:rPr lang="it-IT" sz="1600" i="1" dirty="0" smtClean="0">
                          <a:latin typeface="Times New Roman"/>
                          <a:ea typeface="Calibri"/>
                          <a:cs typeface="Times New Roman"/>
                        </a:rPr>
                        <a:t>[°C]</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smtClean="0">
                          <a:latin typeface="Times New Roman"/>
                          <a:ea typeface="Calibri"/>
                          <a:cs typeface="Times New Roman"/>
                        </a:rPr>
                        <a:t>TB</a:t>
                      </a:r>
                    </a:p>
                    <a:p>
                      <a:pPr marL="0" marR="0" indent="0" algn="ctr" defTabSz="914400" rtl="0" eaLnBrk="1" fontAlgn="auto" latinLnBrk="0" hangingPunct="1">
                        <a:lnSpc>
                          <a:spcPct val="100000"/>
                        </a:lnSpc>
                        <a:spcBef>
                          <a:spcPts val="0"/>
                        </a:spcBef>
                        <a:spcAft>
                          <a:spcPts val="0"/>
                        </a:spcAft>
                        <a:buClrTx/>
                        <a:buSzTx/>
                        <a:buFontTx/>
                        <a:buNone/>
                        <a:tabLst/>
                        <a:defRPr/>
                      </a:pPr>
                      <a:r>
                        <a:rPr lang="it-IT" sz="1600" i="1" dirty="0" smtClean="0">
                          <a:latin typeface="Times New Roman"/>
                          <a:ea typeface="Calibri"/>
                          <a:cs typeface="Times New Roman"/>
                        </a:rPr>
                        <a:t>[°C]</a:t>
                      </a:r>
                      <a:endParaRPr lang="it-IT" sz="1600" dirty="0" smtClean="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31197">
                <a:tc>
                  <a:txBody>
                    <a:bodyPr/>
                    <a:lstStyle/>
                    <a:p>
                      <a:pPr algn="ctr">
                        <a:spcAft>
                          <a:spcPts val="0"/>
                        </a:spcAft>
                      </a:pPr>
                      <a:r>
                        <a:rPr lang="it-IT" sz="1600" b="1" dirty="0" smtClean="0">
                          <a:latin typeface="Times New Roman"/>
                          <a:ea typeface="Calibri"/>
                          <a:cs typeface="Times New Roman"/>
                        </a:rPr>
                        <a:t>1 TLC</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7,4</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830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850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11,3</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850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9,3</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970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13,6</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1000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06448">
                <a:tc>
                  <a:txBody>
                    <a:bodyPr/>
                    <a:lstStyle/>
                    <a:p>
                      <a:pPr algn="ctr">
                        <a:spcAft>
                          <a:spcPts val="0"/>
                        </a:spcAft>
                      </a:pPr>
                      <a:r>
                        <a:rPr lang="it-IT" sz="1600" b="1" dirty="0" smtClean="0">
                          <a:latin typeface="Times New Roman"/>
                          <a:ea typeface="Calibri"/>
                          <a:cs typeface="Times New Roman"/>
                        </a:rPr>
                        <a:t>2 TLF</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10,2</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816,4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850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13,2</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833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12,5</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980,6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smtClean="0">
                          <a:latin typeface="Times New Roman"/>
                          <a:ea typeface="Calibri"/>
                          <a:cs typeface="Times New Roman"/>
                        </a:rPr>
                        <a:t>13,2</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833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31197">
                <a:tc>
                  <a:txBody>
                    <a:bodyPr/>
                    <a:lstStyle/>
                    <a:p>
                      <a:pPr algn="ctr">
                        <a:spcAft>
                          <a:spcPts val="0"/>
                        </a:spcAft>
                      </a:pPr>
                      <a:r>
                        <a:rPr lang="it-IT" sz="1600" b="1" dirty="0" smtClean="0">
                          <a:latin typeface="Times New Roman"/>
                          <a:ea typeface="Calibri"/>
                          <a:cs typeface="Times New Roman"/>
                        </a:rPr>
                        <a:t>3 TFH</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20,1</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825,4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850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24</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887,7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850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26,2</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976,2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26,9</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910,3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1641919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43738" y="836718"/>
            <a:ext cx="9100261" cy="3762499"/>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107504" y="4653136"/>
            <a:ext cx="5003297" cy="1656184"/>
          </a:xfrm>
          <a:prstGeom prst="rect">
            <a:avLst/>
          </a:prstGeom>
          <a:noFill/>
          <a:ln w="9525">
            <a:noFill/>
            <a:miter lim="800000"/>
            <a:headEnd/>
            <a:tailEnd/>
          </a:ln>
        </p:spPr>
      </p:pic>
    </p:spTree>
    <p:extLst>
      <p:ext uri="{BB962C8B-B14F-4D97-AF65-F5344CB8AC3E}">
        <p14:creationId xmlns:p14="http://schemas.microsoft.com/office/powerpoint/2010/main" val="2369192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288032" y="603587"/>
            <a:ext cx="8460432" cy="59937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4500563" y="4437063"/>
            <a:ext cx="4032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it-IT" altLang="it-IT"/>
          </a:p>
        </p:txBody>
      </p:sp>
      <p:sp>
        <p:nvSpPr>
          <p:cNvPr id="3" name="Text Box 22"/>
          <p:cNvSpPr txBox="1">
            <a:spLocks noChangeArrowheads="1"/>
          </p:cNvSpPr>
          <p:nvPr/>
        </p:nvSpPr>
        <p:spPr bwMode="auto">
          <a:xfrm>
            <a:off x="396082" y="331823"/>
            <a:ext cx="8208962"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spcBef>
                <a:spcPct val="50000"/>
              </a:spcBef>
            </a:pPr>
            <a:r>
              <a:rPr lang="it-IT" altLang="it-IT" u="sng" dirty="0" smtClean="0">
                <a:solidFill>
                  <a:srgbClr val="0000CC"/>
                </a:solidFill>
                <a:latin typeface="Comic Sans MS" panose="030F0702030302020204" pitchFamily="66" charset="0"/>
              </a:rPr>
              <a:t>La Pirolisi è un processo endotermico che ottiene:</a:t>
            </a:r>
            <a:endParaRPr lang="it-IT" altLang="it-IT" dirty="0" smtClean="0">
              <a:solidFill>
                <a:srgbClr val="FF0066"/>
              </a:solidFill>
              <a:latin typeface="Comic Sans MS" panose="030F0702030302020204" pitchFamily="66" charset="0"/>
            </a:endParaRPr>
          </a:p>
          <a:p>
            <a:pPr marL="285750" indent="-285750" eaLnBrk="1" hangingPunct="1">
              <a:spcBef>
                <a:spcPct val="50000"/>
              </a:spcBef>
              <a:buFont typeface="Arial" panose="020B0604020202020204" pitchFamily="34" charset="0"/>
              <a:buChar char="•"/>
            </a:pPr>
            <a:r>
              <a:rPr lang="it-IT" altLang="it-IT" sz="1600" dirty="0" smtClean="0">
                <a:latin typeface="Comic Sans MS" panose="030F0702030302020204" pitchFamily="66" charset="0"/>
              </a:rPr>
              <a:t>Frazione </a:t>
            </a:r>
            <a:r>
              <a:rPr lang="it-IT" altLang="it-IT" sz="1600" dirty="0">
                <a:latin typeface="Comic Sans MS" panose="030F0702030302020204" pitchFamily="66" charset="0"/>
              </a:rPr>
              <a:t>gassosa: </a:t>
            </a:r>
            <a:r>
              <a:rPr lang="it-IT" altLang="it-IT" sz="1600" dirty="0" err="1">
                <a:solidFill>
                  <a:srgbClr val="0000CC"/>
                </a:solidFill>
                <a:latin typeface="Comic Sans MS" panose="030F0702030302020204" pitchFamily="66" charset="0"/>
              </a:rPr>
              <a:t>Syngas</a:t>
            </a:r>
            <a:r>
              <a:rPr lang="it-IT" altLang="it-IT" sz="1600" dirty="0">
                <a:latin typeface="Comic Sans MS" panose="030F0702030302020204" pitchFamily="66" charset="0"/>
              </a:rPr>
              <a:t> CO; CO</a:t>
            </a:r>
            <a:r>
              <a:rPr lang="it-IT" altLang="it-IT" sz="1600" baseline="-25000" dirty="0">
                <a:latin typeface="Comic Sans MS" panose="030F0702030302020204" pitchFamily="66" charset="0"/>
              </a:rPr>
              <a:t>2</a:t>
            </a:r>
            <a:r>
              <a:rPr lang="it-IT" altLang="it-IT" sz="1600" dirty="0">
                <a:latin typeface="Comic Sans MS" panose="030F0702030302020204" pitchFamily="66" charset="0"/>
              </a:rPr>
              <a:t>; H</a:t>
            </a:r>
            <a:r>
              <a:rPr lang="it-IT" altLang="it-IT" sz="1600" baseline="-25000" dirty="0">
                <a:latin typeface="Comic Sans MS" panose="030F0702030302020204" pitchFamily="66" charset="0"/>
              </a:rPr>
              <a:t>2</a:t>
            </a:r>
            <a:r>
              <a:rPr lang="it-IT" altLang="it-IT" sz="1600" dirty="0">
                <a:latin typeface="Comic Sans MS" panose="030F0702030302020204" pitchFamily="66" charset="0"/>
              </a:rPr>
              <a:t>; H</a:t>
            </a:r>
            <a:r>
              <a:rPr lang="it-IT" altLang="it-IT" sz="1600" baseline="-25000" dirty="0">
                <a:latin typeface="Comic Sans MS" panose="030F0702030302020204" pitchFamily="66" charset="0"/>
              </a:rPr>
              <a:t>2</a:t>
            </a:r>
            <a:r>
              <a:rPr lang="it-IT" altLang="it-IT" sz="1600" dirty="0">
                <a:latin typeface="Comic Sans MS" panose="030F0702030302020204" pitchFamily="66" charset="0"/>
              </a:rPr>
              <a:t>O, CH</a:t>
            </a:r>
            <a:r>
              <a:rPr lang="it-IT" altLang="it-IT" sz="1600" baseline="-25000" dirty="0">
                <a:latin typeface="Comic Sans MS" panose="030F0702030302020204" pitchFamily="66" charset="0"/>
              </a:rPr>
              <a:t>4</a:t>
            </a:r>
            <a:r>
              <a:rPr lang="it-IT" altLang="it-IT" sz="1600" dirty="0">
                <a:latin typeface="Comic Sans MS" panose="030F0702030302020204" pitchFamily="66" charset="0"/>
              </a:rPr>
              <a:t>, C</a:t>
            </a:r>
            <a:r>
              <a:rPr lang="it-IT" altLang="it-IT" sz="1600" baseline="-25000" dirty="0">
                <a:latin typeface="Comic Sans MS" panose="030F0702030302020204" pitchFamily="66" charset="0"/>
              </a:rPr>
              <a:t>2</a:t>
            </a:r>
            <a:r>
              <a:rPr lang="it-IT" altLang="it-IT" sz="1600" dirty="0">
                <a:latin typeface="Comic Sans MS" panose="030F0702030302020204" pitchFamily="66" charset="0"/>
              </a:rPr>
              <a:t>H</a:t>
            </a:r>
            <a:r>
              <a:rPr lang="it-IT" altLang="it-IT" sz="1600" baseline="-25000" dirty="0">
                <a:latin typeface="Comic Sans MS" panose="030F0702030302020204" pitchFamily="66" charset="0"/>
              </a:rPr>
              <a:t>4</a:t>
            </a:r>
            <a:r>
              <a:rPr lang="it-IT" altLang="it-IT" sz="1600" dirty="0">
                <a:latin typeface="Comic Sans MS" panose="030F0702030302020204" pitchFamily="66" charset="0"/>
              </a:rPr>
              <a:t>, C</a:t>
            </a:r>
            <a:r>
              <a:rPr lang="it-IT" altLang="it-IT" sz="1600" baseline="-25000" dirty="0">
                <a:latin typeface="Comic Sans MS" panose="030F0702030302020204" pitchFamily="66" charset="0"/>
              </a:rPr>
              <a:t>3</a:t>
            </a:r>
            <a:r>
              <a:rPr lang="it-IT" altLang="it-IT" sz="1600" dirty="0">
                <a:latin typeface="Comic Sans MS" panose="030F0702030302020204" pitchFamily="66" charset="0"/>
              </a:rPr>
              <a:t>H</a:t>
            </a:r>
            <a:r>
              <a:rPr lang="it-IT" altLang="it-IT" sz="1600" baseline="-25000" dirty="0">
                <a:latin typeface="Comic Sans MS" panose="030F0702030302020204" pitchFamily="66" charset="0"/>
              </a:rPr>
              <a:t>5</a:t>
            </a:r>
          </a:p>
          <a:p>
            <a:pPr marL="285750" indent="-285750" eaLnBrk="1" hangingPunct="1">
              <a:spcBef>
                <a:spcPct val="50000"/>
              </a:spcBef>
              <a:buFont typeface="Arial" panose="020B0604020202020204" pitchFamily="34" charset="0"/>
              <a:buChar char="•"/>
            </a:pPr>
            <a:r>
              <a:rPr lang="it-IT" altLang="it-IT" sz="1600" dirty="0">
                <a:latin typeface="Comic Sans MS" panose="030F0702030302020204" pitchFamily="66" charset="0"/>
              </a:rPr>
              <a:t>Frazione liquida </a:t>
            </a:r>
            <a:r>
              <a:rPr lang="it-IT" altLang="it-IT" sz="1600" dirty="0">
                <a:solidFill>
                  <a:srgbClr val="0000CC"/>
                </a:solidFill>
                <a:latin typeface="Comic Sans MS" panose="030F0702030302020204" pitchFamily="66" charset="0"/>
              </a:rPr>
              <a:t>TAR</a:t>
            </a:r>
            <a:r>
              <a:rPr lang="it-IT" altLang="it-IT" sz="1600" dirty="0">
                <a:latin typeface="Comic Sans MS" panose="030F0702030302020204" pitchFamily="66" charset="0"/>
              </a:rPr>
              <a:t>  H</a:t>
            </a:r>
            <a:r>
              <a:rPr lang="it-IT" altLang="it-IT" sz="1600" baseline="-25000" dirty="0">
                <a:latin typeface="Comic Sans MS" panose="030F0702030302020204" pitchFamily="66" charset="0"/>
              </a:rPr>
              <a:t>2</a:t>
            </a:r>
            <a:r>
              <a:rPr lang="it-IT" altLang="it-IT" sz="1600" dirty="0">
                <a:latin typeface="Comic Sans MS" panose="030F0702030302020204" pitchFamily="66" charset="0"/>
              </a:rPr>
              <a:t>O e composti organici (aldeidi, chetoni, acidi, alcoli)</a:t>
            </a:r>
          </a:p>
          <a:p>
            <a:pPr marL="285750" indent="-285750" eaLnBrk="1" hangingPunct="1">
              <a:spcBef>
                <a:spcPct val="50000"/>
              </a:spcBef>
              <a:buFont typeface="Arial" panose="020B0604020202020204" pitchFamily="34" charset="0"/>
              <a:buChar char="•"/>
            </a:pPr>
            <a:r>
              <a:rPr lang="it-IT" altLang="it-IT" sz="1600" dirty="0">
                <a:latin typeface="Comic Sans MS" panose="030F0702030302020204" pitchFamily="66" charset="0"/>
              </a:rPr>
              <a:t>Frazione solida </a:t>
            </a:r>
            <a:r>
              <a:rPr lang="it-IT" altLang="it-IT" sz="1600" dirty="0">
                <a:solidFill>
                  <a:srgbClr val="0000CC"/>
                </a:solidFill>
                <a:latin typeface="Comic Sans MS" panose="030F0702030302020204" pitchFamily="66" charset="0"/>
              </a:rPr>
              <a:t>CHAR</a:t>
            </a:r>
            <a:r>
              <a:rPr lang="it-IT" altLang="it-IT" sz="1600" dirty="0">
                <a:latin typeface="Comic Sans MS" panose="030F0702030302020204" pitchFamily="66" charset="0"/>
              </a:rPr>
              <a:t> residui ad alto peso molecolare.</a:t>
            </a:r>
            <a:endParaRPr lang="it-IT" altLang="it-IT" sz="1600" dirty="0">
              <a:solidFill>
                <a:srgbClr val="0000CC"/>
              </a:solidFill>
              <a:latin typeface="Comic Sans MS" panose="030F0702030302020204" pitchFamily="66" charset="0"/>
            </a:endParaRPr>
          </a:p>
        </p:txBody>
      </p:sp>
      <p:sp>
        <p:nvSpPr>
          <p:cNvPr id="4" name="Text Box 23"/>
          <p:cNvSpPr txBox="1">
            <a:spLocks noChangeArrowheads="1"/>
          </p:cNvSpPr>
          <p:nvPr/>
        </p:nvSpPr>
        <p:spPr bwMode="auto">
          <a:xfrm>
            <a:off x="398388" y="1874367"/>
            <a:ext cx="8566099"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dirty="0">
                <a:latin typeface="Comic Sans MS" panose="030F0702030302020204" pitchFamily="66" charset="0"/>
              </a:rPr>
              <a:t>Si effettuano tre tipi di pirolisi:</a:t>
            </a:r>
          </a:p>
          <a:p>
            <a:pPr eaLnBrk="1" hangingPunct="1">
              <a:spcBef>
                <a:spcPct val="50000"/>
              </a:spcBef>
              <a:buFontTx/>
              <a:buChar char="•"/>
            </a:pPr>
            <a:r>
              <a:rPr lang="it-IT" altLang="it-IT" dirty="0">
                <a:solidFill>
                  <a:srgbClr val="CC0000"/>
                </a:solidFill>
                <a:latin typeface="Comic Sans MS" panose="030F0702030302020204" pitchFamily="66" charset="0"/>
              </a:rPr>
              <a:t>Lenta</a:t>
            </a:r>
            <a:r>
              <a:rPr lang="it-IT" altLang="it-IT" dirty="0">
                <a:latin typeface="Comic Sans MS" panose="030F0702030302020204" pitchFamily="66" charset="0"/>
              </a:rPr>
              <a:t>  a T &gt;600°C   con tempi lunghi (4-8 </a:t>
            </a:r>
            <a:r>
              <a:rPr lang="it-IT" altLang="it-IT" dirty="0" err="1">
                <a:latin typeface="Comic Sans MS" panose="030F0702030302020204" pitchFamily="66" charset="0"/>
              </a:rPr>
              <a:t>min</a:t>
            </a:r>
            <a:r>
              <a:rPr lang="it-IT" altLang="it-IT" dirty="0">
                <a:latin typeface="Comic Sans MS" panose="030F0702030302020204" pitchFamily="66" charset="0"/>
              </a:rPr>
              <a:t>) E’ un processo anaerobico, si ottiene </a:t>
            </a:r>
            <a:r>
              <a:rPr lang="it-IT" altLang="it-IT" dirty="0" err="1">
                <a:latin typeface="Comic Sans MS" panose="030F0702030302020204" pitchFamily="66" charset="0"/>
              </a:rPr>
              <a:t>Syngas</a:t>
            </a:r>
            <a:r>
              <a:rPr lang="it-IT" altLang="it-IT" dirty="0">
                <a:latin typeface="Comic Sans MS" panose="030F0702030302020204" pitchFamily="66" charset="0"/>
              </a:rPr>
              <a:t> (H</a:t>
            </a:r>
            <a:r>
              <a:rPr lang="it-IT" altLang="it-IT" baseline="-25000" dirty="0">
                <a:latin typeface="Comic Sans MS" panose="030F0702030302020204" pitchFamily="66" charset="0"/>
              </a:rPr>
              <a:t>2</a:t>
            </a:r>
            <a:r>
              <a:rPr lang="it-IT" altLang="it-IT" dirty="0">
                <a:latin typeface="Comic Sans MS" panose="030F0702030302020204" pitchFamily="66" charset="0"/>
              </a:rPr>
              <a:t>, CO e CH</a:t>
            </a:r>
            <a:r>
              <a:rPr lang="it-IT" altLang="it-IT" baseline="-25000" dirty="0">
                <a:latin typeface="Comic Sans MS" panose="030F0702030302020204" pitchFamily="66" charset="0"/>
              </a:rPr>
              <a:t>4</a:t>
            </a:r>
            <a:r>
              <a:rPr lang="it-IT" altLang="it-IT" dirty="0">
                <a:latin typeface="Comic Sans MS" panose="030F0702030302020204" pitchFamily="66" charset="0"/>
              </a:rPr>
              <a:t>) come prodotto principale. A secondo delle T di lavoro si ha:</a:t>
            </a:r>
          </a:p>
          <a:p>
            <a:pPr eaLnBrk="1" hangingPunct="1">
              <a:spcBef>
                <a:spcPct val="50000"/>
              </a:spcBef>
              <a:buFontTx/>
              <a:buChar char="•"/>
            </a:pPr>
            <a:r>
              <a:rPr lang="it-IT" altLang="it-IT" dirty="0">
                <a:latin typeface="Comic Sans MS" panose="030F0702030302020204" pitchFamily="66" charset="0"/>
              </a:rPr>
              <a:t>Per T </a:t>
            </a:r>
            <a:r>
              <a:rPr lang="en-US" altLang="it-IT" dirty="0">
                <a:latin typeface="Comic Sans MS" panose="030F0702030302020204" pitchFamily="66" charset="0"/>
                <a:sym typeface="Symbol" panose="05050102010706020507" pitchFamily="18" charset="2"/>
              </a:rPr>
              <a:t> 300°C CO</a:t>
            </a:r>
            <a:r>
              <a:rPr lang="en-US" altLang="it-IT" baseline="-25000" dirty="0">
                <a:latin typeface="Comic Sans MS" panose="030F0702030302020204" pitchFamily="66" charset="0"/>
                <a:sym typeface="Symbol" panose="05050102010706020507" pitchFamily="18" charset="2"/>
              </a:rPr>
              <a:t>2</a:t>
            </a:r>
            <a:r>
              <a:rPr lang="en-US" altLang="it-IT" dirty="0">
                <a:latin typeface="Comic Sans MS" panose="030F0702030302020204" pitchFamily="66" charset="0"/>
                <a:sym typeface="Symbol" panose="05050102010706020507" pitchFamily="18" charset="2"/>
              </a:rPr>
              <a:t> e H</a:t>
            </a:r>
            <a:r>
              <a:rPr lang="en-US" altLang="it-IT" baseline="-25000" dirty="0">
                <a:latin typeface="Comic Sans MS" panose="030F0702030302020204" pitchFamily="66" charset="0"/>
                <a:sym typeface="Symbol" panose="05050102010706020507" pitchFamily="18" charset="2"/>
              </a:rPr>
              <a:t>2</a:t>
            </a:r>
            <a:r>
              <a:rPr lang="en-US" altLang="it-IT" dirty="0">
                <a:latin typeface="Comic Sans MS" panose="030F0702030302020204" pitchFamily="66" charset="0"/>
                <a:sym typeface="Symbol" panose="05050102010706020507" pitchFamily="18" charset="2"/>
              </a:rPr>
              <a:t>O e char (</a:t>
            </a:r>
            <a:r>
              <a:rPr lang="en-US" altLang="it-IT" dirty="0" err="1">
                <a:latin typeface="Comic Sans MS" panose="030F0702030302020204" pitchFamily="66" charset="0"/>
                <a:sym typeface="Symbol" panose="05050102010706020507" pitchFamily="18" charset="2"/>
              </a:rPr>
              <a:t>solido</a:t>
            </a:r>
            <a:r>
              <a:rPr lang="en-US" altLang="it-IT" dirty="0">
                <a:latin typeface="Comic Sans MS" panose="030F0702030302020204" pitchFamily="66" charset="0"/>
                <a:sym typeface="Symbol" panose="05050102010706020507" pitchFamily="18" charset="2"/>
              </a:rPr>
              <a:t>)</a:t>
            </a:r>
          </a:p>
          <a:p>
            <a:pPr eaLnBrk="1" hangingPunct="1">
              <a:spcBef>
                <a:spcPct val="50000"/>
              </a:spcBef>
              <a:buFontTx/>
              <a:buChar char="•"/>
            </a:pPr>
            <a:r>
              <a:rPr lang="it-IT" altLang="it-IT" dirty="0">
                <a:latin typeface="Comic Sans MS" panose="030F0702030302020204" pitchFamily="66" charset="0"/>
              </a:rPr>
              <a:t>Per T </a:t>
            </a:r>
            <a:r>
              <a:rPr lang="en-US" altLang="it-IT" dirty="0">
                <a:latin typeface="Comic Sans MS" panose="030F0702030302020204" pitchFamily="66" charset="0"/>
                <a:sym typeface="Symbol" panose="05050102010706020507" pitchFamily="18" charset="2"/>
              </a:rPr>
              <a:t>&gt; 400°C CH</a:t>
            </a:r>
            <a:r>
              <a:rPr lang="en-US" altLang="it-IT" baseline="-25000" dirty="0">
                <a:latin typeface="Comic Sans MS" panose="030F0702030302020204" pitchFamily="66" charset="0"/>
                <a:sym typeface="Symbol" panose="05050102010706020507" pitchFamily="18" charset="2"/>
              </a:rPr>
              <a:t>4</a:t>
            </a:r>
            <a:r>
              <a:rPr lang="en-US" altLang="it-IT" dirty="0">
                <a:latin typeface="Comic Sans MS" panose="030F0702030302020204" pitchFamily="66" charset="0"/>
                <a:sym typeface="Symbol" panose="05050102010706020507" pitchFamily="18" charset="2"/>
              </a:rPr>
              <a:t> e H</a:t>
            </a:r>
            <a:r>
              <a:rPr lang="en-US" altLang="it-IT" baseline="-25000" dirty="0">
                <a:latin typeface="Comic Sans MS" panose="030F0702030302020204" pitchFamily="66" charset="0"/>
                <a:sym typeface="Symbol" panose="05050102010706020507" pitchFamily="18" charset="2"/>
              </a:rPr>
              <a:t>2</a:t>
            </a:r>
            <a:r>
              <a:rPr lang="en-US" altLang="it-IT" dirty="0">
                <a:latin typeface="Comic Sans MS" panose="030F0702030302020204" pitchFamily="66" charset="0"/>
                <a:sym typeface="Symbol" panose="05050102010706020507" pitchFamily="18" charset="2"/>
              </a:rPr>
              <a:t> e Tar</a:t>
            </a:r>
          </a:p>
          <a:p>
            <a:pPr eaLnBrk="1" hangingPunct="1">
              <a:spcBef>
                <a:spcPct val="50000"/>
              </a:spcBef>
              <a:buFontTx/>
              <a:buChar char="•"/>
            </a:pPr>
            <a:r>
              <a:rPr lang="it-IT" altLang="it-IT" dirty="0">
                <a:latin typeface="Comic Sans MS" panose="030F0702030302020204" pitchFamily="66" charset="0"/>
              </a:rPr>
              <a:t>Per T </a:t>
            </a:r>
            <a:r>
              <a:rPr lang="en-US" altLang="it-IT" dirty="0">
                <a:latin typeface="Comic Sans MS" panose="030F0702030302020204" pitchFamily="66" charset="0"/>
                <a:sym typeface="Symbol" panose="05050102010706020507" pitchFamily="18" charset="2"/>
              </a:rPr>
              <a:t>&gt; 600°C syngas CO e H</a:t>
            </a:r>
            <a:r>
              <a:rPr lang="en-US" altLang="it-IT" baseline="-25000" dirty="0">
                <a:latin typeface="Comic Sans MS" panose="030F0702030302020204" pitchFamily="66" charset="0"/>
                <a:sym typeface="Symbol" panose="05050102010706020507" pitchFamily="18" charset="2"/>
              </a:rPr>
              <a:t>2</a:t>
            </a:r>
            <a:r>
              <a:rPr lang="en-US" altLang="it-IT" dirty="0">
                <a:latin typeface="Comic Sans MS" panose="030F0702030302020204" pitchFamily="66" charset="0"/>
                <a:sym typeface="Symbol" panose="05050102010706020507" pitchFamily="18" charset="2"/>
              </a:rPr>
              <a:t> (</a:t>
            </a:r>
            <a:r>
              <a:rPr lang="en-US" altLang="it-IT" dirty="0" err="1">
                <a:latin typeface="Comic Sans MS" panose="030F0702030302020204" pitchFamily="66" charset="0"/>
                <a:sym typeface="Symbol" panose="05050102010706020507" pitchFamily="18" charset="2"/>
              </a:rPr>
              <a:t>craking</a:t>
            </a:r>
            <a:r>
              <a:rPr lang="en-US" altLang="it-IT" dirty="0">
                <a:latin typeface="Comic Sans MS" panose="030F0702030302020204" pitchFamily="66" charset="0"/>
                <a:sym typeface="Symbol" panose="05050102010706020507" pitchFamily="18" charset="2"/>
              </a:rPr>
              <a:t>) </a:t>
            </a:r>
            <a:r>
              <a:rPr lang="it-IT" altLang="it-IT" dirty="0">
                <a:latin typeface="Comic Sans MS" panose="030F0702030302020204" pitchFamily="66" charset="0"/>
              </a:rPr>
              <a:t>fino al 65% di resa a </a:t>
            </a:r>
            <a:r>
              <a:rPr lang="it-IT" altLang="it-IT" dirty="0" smtClean="0">
                <a:latin typeface="Comic Sans MS" panose="030F0702030302020204" pitchFamily="66" charset="0"/>
              </a:rPr>
              <a:t>T=1200°C</a:t>
            </a:r>
            <a:endParaRPr lang="it-IT" altLang="it-IT" dirty="0">
              <a:latin typeface="Comic Sans MS" panose="030F0702030302020204" pitchFamily="66" charset="0"/>
            </a:endParaRPr>
          </a:p>
        </p:txBody>
      </p:sp>
      <p:sp>
        <p:nvSpPr>
          <p:cNvPr id="5" name="Text Box 4"/>
          <p:cNvSpPr txBox="1">
            <a:spLocks noChangeArrowheads="1"/>
          </p:cNvSpPr>
          <p:nvPr/>
        </p:nvSpPr>
        <p:spPr bwMode="auto">
          <a:xfrm>
            <a:off x="393459" y="4803378"/>
            <a:ext cx="842439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dirty="0">
                <a:latin typeface="Comic Sans MS" panose="030F0702030302020204" pitchFamily="66" charset="0"/>
              </a:rPr>
              <a:t>Il potere calorifico del </a:t>
            </a:r>
            <a:r>
              <a:rPr lang="it-IT" altLang="it-IT" dirty="0" err="1">
                <a:latin typeface="Comic Sans MS" panose="030F0702030302020204" pitchFamily="66" charset="0"/>
              </a:rPr>
              <a:t>syngas</a:t>
            </a:r>
            <a:r>
              <a:rPr lang="it-IT" altLang="it-IT" dirty="0">
                <a:latin typeface="Comic Sans MS" panose="030F0702030302020204" pitchFamily="66" charset="0"/>
              </a:rPr>
              <a:t> dipende dalla % di H</a:t>
            </a:r>
            <a:r>
              <a:rPr lang="it-IT" altLang="it-IT" baseline="-25000" dirty="0">
                <a:latin typeface="Comic Sans MS" panose="030F0702030302020204" pitchFamily="66" charset="0"/>
              </a:rPr>
              <a:t>2</a:t>
            </a:r>
            <a:r>
              <a:rPr lang="it-IT" altLang="it-IT" dirty="0">
                <a:latin typeface="Comic Sans MS" panose="030F0702030302020204" pitchFamily="66" charset="0"/>
              </a:rPr>
              <a:t> e CH</a:t>
            </a:r>
            <a:r>
              <a:rPr lang="it-IT" altLang="it-IT" baseline="-25000" dirty="0">
                <a:latin typeface="Comic Sans MS" panose="030F0702030302020204" pitchFamily="66" charset="0"/>
              </a:rPr>
              <a:t>4</a:t>
            </a:r>
            <a:r>
              <a:rPr lang="it-IT" altLang="it-IT" dirty="0">
                <a:latin typeface="Comic Sans MS" panose="030F0702030302020204" pitchFamily="66" charset="0"/>
              </a:rPr>
              <a:t> presenti rispetto a CO e CO</a:t>
            </a:r>
            <a:r>
              <a:rPr lang="it-IT" altLang="it-IT" baseline="-25000" dirty="0">
                <a:latin typeface="Comic Sans MS" panose="030F0702030302020204" pitchFamily="66" charset="0"/>
              </a:rPr>
              <a:t>2 </a:t>
            </a:r>
          </a:p>
        </p:txBody>
      </p:sp>
      <p:sp>
        <p:nvSpPr>
          <p:cNvPr id="6" name="Text Box 5"/>
          <p:cNvSpPr txBox="1">
            <a:spLocks noChangeArrowheads="1"/>
          </p:cNvSpPr>
          <p:nvPr/>
        </p:nvSpPr>
        <p:spPr bwMode="auto">
          <a:xfrm>
            <a:off x="393459" y="5496446"/>
            <a:ext cx="85010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03500" indent="-2603500" eaLnBrk="0" hangingPunct="0">
              <a:tabLst>
                <a:tab pos="723900" algn="l"/>
                <a:tab pos="1879600" algn="l"/>
              </a:tabLst>
              <a:defRPr>
                <a:solidFill>
                  <a:schemeClr val="tx1"/>
                </a:solidFill>
                <a:latin typeface="Arial" panose="020B0604020202020204" pitchFamily="34" charset="0"/>
              </a:defRPr>
            </a:lvl1pPr>
            <a:lvl2pPr marL="742950" indent="-285750" eaLnBrk="0" hangingPunct="0">
              <a:tabLst>
                <a:tab pos="723900" algn="l"/>
                <a:tab pos="1879600" algn="l"/>
              </a:tabLst>
              <a:defRPr>
                <a:solidFill>
                  <a:schemeClr val="tx1"/>
                </a:solidFill>
                <a:latin typeface="Arial" panose="020B0604020202020204" pitchFamily="34" charset="0"/>
              </a:defRPr>
            </a:lvl2pPr>
            <a:lvl3pPr marL="1143000" indent="-228600" eaLnBrk="0" hangingPunct="0">
              <a:tabLst>
                <a:tab pos="723900" algn="l"/>
                <a:tab pos="1879600" algn="l"/>
              </a:tabLst>
              <a:defRPr>
                <a:solidFill>
                  <a:schemeClr val="tx1"/>
                </a:solidFill>
                <a:latin typeface="Arial" panose="020B0604020202020204" pitchFamily="34" charset="0"/>
              </a:defRPr>
            </a:lvl3pPr>
            <a:lvl4pPr marL="1600200" indent="-228600" eaLnBrk="0" hangingPunct="0">
              <a:tabLst>
                <a:tab pos="723900" algn="l"/>
                <a:tab pos="1879600" algn="l"/>
              </a:tabLst>
              <a:defRPr>
                <a:solidFill>
                  <a:schemeClr val="tx1"/>
                </a:solidFill>
                <a:latin typeface="Arial" panose="020B0604020202020204" pitchFamily="34" charset="0"/>
              </a:defRPr>
            </a:lvl4pPr>
            <a:lvl5pPr marL="2057400" indent="-228600" eaLnBrk="0" hangingPunct="0">
              <a:tabLst>
                <a:tab pos="723900" algn="l"/>
                <a:tab pos="1879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879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879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879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879600" algn="l"/>
              </a:tabLst>
              <a:defRPr>
                <a:solidFill>
                  <a:schemeClr val="tx1"/>
                </a:solidFill>
                <a:latin typeface="Arial" panose="020B0604020202020204" pitchFamily="34" charset="0"/>
              </a:defRPr>
            </a:lvl9pPr>
          </a:lstStyle>
          <a:p>
            <a:pPr marL="180975" indent="-180975" eaLnBrk="1" hangingPunct="1">
              <a:buFont typeface="Arial" panose="020B0604020202020204" pitchFamily="34" charset="0"/>
              <a:buChar char="•"/>
              <a:tabLst/>
            </a:pPr>
            <a:r>
              <a:rPr lang="it-IT" altLang="it-IT" dirty="0">
                <a:latin typeface="Comic Sans MS" panose="030F0702030302020204" pitchFamily="66" charset="0"/>
              </a:rPr>
              <a:t>H</a:t>
            </a:r>
            <a:r>
              <a:rPr lang="it-IT" altLang="it-IT" baseline="-25000" dirty="0">
                <a:latin typeface="Comic Sans MS" panose="030F0702030302020204" pitchFamily="66" charset="0"/>
              </a:rPr>
              <a:t>2</a:t>
            </a:r>
            <a:r>
              <a:rPr lang="it-IT" altLang="it-IT" dirty="0">
                <a:latin typeface="Comic Sans MS" panose="030F0702030302020204" pitchFamily="66" charset="0"/>
              </a:rPr>
              <a:t>	120970 	KJ/kg	massimo a 800°C</a:t>
            </a:r>
          </a:p>
          <a:p>
            <a:pPr marL="180975" indent="-180975" eaLnBrk="1" hangingPunct="1">
              <a:buFont typeface="Arial" panose="020B0604020202020204" pitchFamily="34" charset="0"/>
              <a:buChar char="•"/>
              <a:tabLst/>
            </a:pPr>
            <a:r>
              <a:rPr lang="it-IT" altLang="it-IT" dirty="0">
                <a:latin typeface="Comic Sans MS" panose="030F0702030302020204" pitchFamily="66" charset="0"/>
              </a:rPr>
              <a:t>CO	 10110	KJ/kg	</a:t>
            </a:r>
          </a:p>
          <a:p>
            <a:pPr marL="180975" indent="-180975" eaLnBrk="1" hangingPunct="1">
              <a:buFont typeface="Arial" panose="020B0604020202020204" pitchFamily="34" charset="0"/>
              <a:buChar char="•"/>
              <a:tabLst/>
            </a:pPr>
            <a:r>
              <a:rPr lang="it-IT" altLang="it-IT" dirty="0">
                <a:latin typeface="Comic Sans MS" panose="030F0702030302020204" pitchFamily="66" charset="0"/>
              </a:rPr>
              <a:t>CO</a:t>
            </a:r>
            <a:r>
              <a:rPr lang="it-IT" altLang="it-IT" baseline="-25000" dirty="0">
                <a:latin typeface="Comic Sans MS" panose="030F0702030302020204" pitchFamily="66" charset="0"/>
              </a:rPr>
              <a:t>2</a:t>
            </a:r>
            <a:r>
              <a:rPr lang="it-IT" altLang="it-IT" dirty="0">
                <a:latin typeface="Comic Sans MS" panose="030F0702030302020204" pitchFamily="66" charset="0"/>
              </a:rPr>
              <a:t>	        0	KJ/kg	diminuisce con l’aumento di T</a:t>
            </a:r>
          </a:p>
          <a:p>
            <a:pPr marL="180975" indent="-180975" eaLnBrk="1" hangingPunct="1">
              <a:buFont typeface="Arial" panose="020B0604020202020204" pitchFamily="34" charset="0"/>
              <a:buChar char="•"/>
              <a:tabLst/>
            </a:pPr>
            <a:r>
              <a:rPr lang="it-IT" altLang="it-IT" dirty="0">
                <a:latin typeface="Comic Sans MS" panose="030F0702030302020204" pitchFamily="66" charset="0"/>
              </a:rPr>
              <a:t>CH</a:t>
            </a:r>
            <a:r>
              <a:rPr lang="it-IT" altLang="it-IT" baseline="-25000" dirty="0">
                <a:latin typeface="Comic Sans MS" panose="030F0702030302020204" pitchFamily="66" charset="0"/>
              </a:rPr>
              <a:t>4</a:t>
            </a:r>
            <a:r>
              <a:rPr lang="it-IT" altLang="it-IT" dirty="0">
                <a:latin typeface="Comic Sans MS" panose="030F0702030302020204" pitchFamily="66" charset="0"/>
              </a:rPr>
              <a:t>	 50170	KJ/kg	aumenta fino a 800°C e diminuisce a T maggiori</a:t>
            </a:r>
          </a:p>
        </p:txBody>
      </p:sp>
    </p:spTree>
    <p:extLst>
      <p:ext uri="{BB962C8B-B14F-4D97-AF65-F5344CB8AC3E}">
        <p14:creationId xmlns:p14="http://schemas.microsoft.com/office/powerpoint/2010/main" val="339445286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4915</TotalTime>
  <Words>1809</Words>
  <Application>Microsoft Office PowerPoint</Application>
  <PresentationFormat>Presentazione su schermo (4:3)</PresentationFormat>
  <Paragraphs>343</Paragraphs>
  <Slides>111</Slides>
  <Notes>2</Notes>
  <HiddenSlides>0</HiddenSlides>
  <MMClips>0</MMClips>
  <ScaleCrop>false</ScaleCrop>
  <HeadingPairs>
    <vt:vector size="8" baseType="variant">
      <vt:variant>
        <vt:lpstr>Caratteri utilizzati</vt:lpstr>
      </vt:variant>
      <vt:variant>
        <vt:i4>8</vt:i4>
      </vt:variant>
      <vt:variant>
        <vt:lpstr>Tema</vt:lpstr>
      </vt:variant>
      <vt:variant>
        <vt:i4>3</vt:i4>
      </vt:variant>
      <vt:variant>
        <vt:lpstr>Server OLE incorporati</vt:lpstr>
      </vt:variant>
      <vt:variant>
        <vt:i4>2</vt:i4>
      </vt:variant>
      <vt:variant>
        <vt:lpstr>Titoli diapositive</vt:lpstr>
      </vt:variant>
      <vt:variant>
        <vt:i4>111</vt:i4>
      </vt:variant>
    </vt:vector>
  </HeadingPairs>
  <TitlesOfParts>
    <vt:vector size="124" baseType="lpstr">
      <vt:lpstr>Arial</vt:lpstr>
      <vt:lpstr>Arial Unicode MS</vt:lpstr>
      <vt:lpstr>Calibri</vt:lpstr>
      <vt:lpstr>CIDFont+F3</vt:lpstr>
      <vt:lpstr>CIDFont+F6</vt:lpstr>
      <vt:lpstr>Comic Sans MS</vt:lpstr>
      <vt:lpstr>Symbol</vt:lpstr>
      <vt:lpstr>Times New Roman</vt:lpstr>
      <vt:lpstr>Tema di Office</vt:lpstr>
      <vt:lpstr>Personalizza struttura</vt:lpstr>
      <vt:lpstr>1_Personalizza struttura</vt:lpstr>
      <vt:lpstr>Equation</vt:lpstr>
      <vt:lpstr>Fotografia Photo Editor</vt:lpstr>
      <vt:lpstr>Prof. Mauro REINI - Università di Trieste</vt:lpstr>
      <vt:lpstr>Presentazione standard di PowerPoint</vt:lpstr>
      <vt:lpstr>Presentazione standard di PowerPoint</vt:lpstr>
      <vt:lpstr>Presentazione standard di PowerPoint</vt:lpstr>
      <vt:lpstr>Presentazione standard di PowerPoint</vt:lpstr>
      <vt:lpstr>Presentazione standard di PowerPoint</vt:lpstr>
      <vt:lpstr>La risorsa biomassa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Gruppi a ciclo Rankine - ORC</vt:lpstr>
      <vt:lpstr>Presentazione standard di PowerPoint</vt:lpstr>
      <vt:lpstr>Tipi di fluido motore</vt:lpstr>
      <vt:lpstr>Tipi di fluido motore</vt:lpstr>
      <vt:lpstr>Tipi di fluido motore</vt:lpstr>
      <vt:lpstr>Tipi di fluido motore</vt:lpstr>
      <vt:lpstr>Tipi di fluido motore</vt:lpstr>
      <vt:lpstr>Turbo-espansori per ORC</vt:lpstr>
      <vt:lpstr>Turbo-espansori per ORC</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mTurbine a gas</vt:lpstr>
      <vt:lpstr>mTurbine a gas</vt:lpstr>
      <vt:lpstr>Presentazione standard di PowerPoint</vt:lpstr>
      <vt:lpstr>Cos’è una microturbina a combustione esterna - EFMGT</vt:lpstr>
      <vt:lpstr>Principali vantaggi degli impianti EFMGT alimentati a biomassa</vt:lpstr>
      <vt:lpstr>FULLY GREEN &amp; DUAL COMBUSTION</vt:lpstr>
      <vt:lpstr>CONFIGURAZIONE N°1</vt:lpstr>
      <vt:lpstr>CONFIGURAZIONE N°2</vt:lpstr>
      <vt:lpstr>CONFIGURAZIONE N°3</vt:lpstr>
      <vt:lpstr>RIEPILOGO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Reini</dc:creator>
  <cp:lastModifiedBy>Mauro Reini</cp:lastModifiedBy>
  <cp:revision>140</cp:revision>
  <dcterms:created xsi:type="dcterms:W3CDTF">2014-01-22T17:25:37Z</dcterms:created>
  <dcterms:modified xsi:type="dcterms:W3CDTF">2020-04-06T16:22:09Z</dcterms:modified>
</cp:coreProperties>
</file>