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5" r:id="rId2"/>
    <p:sldId id="310" r:id="rId3"/>
    <p:sldId id="326" r:id="rId4"/>
    <p:sldId id="402" r:id="rId5"/>
    <p:sldId id="383" r:id="rId6"/>
    <p:sldId id="327" r:id="rId7"/>
    <p:sldId id="328" r:id="rId8"/>
    <p:sldId id="384" r:id="rId9"/>
    <p:sldId id="309" r:id="rId10"/>
    <p:sldId id="329" r:id="rId11"/>
    <p:sldId id="392" r:id="rId12"/>
    <p:sldId id="39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7"/>
    <p:restoredTop sz="68835"/>
  </p:normalViewPr>
  <p:slideViewPr>
    <p:cSldViewPr snapToGrid="0" snapToObjects="1">
      <p:cViewPr varScale="1">
        <p:scale>
          <a:sx n="86" d="100"/>
          <a:sy n="86" d="100"/>
        </p:scale>
        <p:origin x="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DF3EC-902B-354D-A45B-A4761CAB4BEF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A90A9-1A96-804B-AA90-65F724E7D6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56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56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6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3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3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5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2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0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5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7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E16B-C2DA-7D4F-B58D-24C6F5764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794B8-07EF-FD46-BFA3-673C69B12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DE0C1-9710-644D-BAA5-800A9C105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C3E5-4714-D141-8D4C-8D5150C1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C6A94-E532-8C4C-BCFB-47C49263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31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DB43-7D5E-0C46-B0AA-E1DB54C5E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0B196-785E-C44C-A2DB-E48AAC445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0EA68-733B-EE4F-BA72-B222B5EF7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01028-0118-0742-BF6A-D47D2625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64C3-8D65-A045-B4A7-29DCC3FA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38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ED5A9-3F7A-0E4E-906F-B5BCBE77E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60108-8558-5645-B26E-3645081DB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D6A75-BB92-3E4F-8E46-201E21138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F278C-3284-D24C-980B-2A64CD24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8FC25-BFF3-9542-BBCD-EA7974E5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69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2246A-EB32-454F-8AD5-C91210C2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3AD89-A028-A149-9464-46D1D44EF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01A44-961E-A349-9DF4-4FA0B4A7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D3D2A-059F-7B4B-9B41-239427010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CBE4-1EC3-F54E-968D-2C0F6B83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70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CE44-F761-7240-AD89-5C1E7589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58478-7915-A042-8B13-DF6423E98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2AD14-CBA5-B544-8ED8-F8D6A290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6287-5335-9348-BE68-B08C0D48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AA84F-15D0-D644-A43B-F164342F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41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0DD6-3766-9348-96C0-670D3690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03CA9-C00B-8845-A8A1-E93697A9F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F239-9B13-0247-8968-BC844656B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F5D8B-D7BB-6245-92EF-A2E8143A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4CF22-A45A-8947-860D-9B1F99E7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776C8-F0A3-F048-A85C-115A5F2F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24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BF21C-C2ED-4947-80F5-DB244EEA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F3202-F011-6346-9F70-8A393D625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7B5C1-1EA3-4049-8CD0-D2D232DA0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67C49-E197-8F4E-89A0-7299D3297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0EE6E-797C-A04B-8EE8-B93DF306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1862E-4624-974C-B857-05385F5A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CF5E43-F7D4-1C47-B096-53731B19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B4166-A829-1A42-BF84-1B8F832C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44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A03D-F58F-3C41-845B-9BC18006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ACBA30-E759-4042-942C-75368D8A0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EAD3A-F673-6B40-BCB7-404D30A1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2F171-ECD3-8F49-BEEE-E863E187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1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1C80C-2C40-BF4D-9CDF-1F49B916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754FE-DB82-A046-A6F2-CFC33A8CD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8D63C-4A3A-9F4D-8ABD-B1E0DAD3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632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C721D-2C7C-244E-99D6-59D61C1E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73F9-1145-3B4B-BD4B-50DDD2264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2A3CD-48FA-8A49-B125-4A3539709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0EA03-EEC9-C246-9C5C-E4C1D84C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F19AB-321F-EF47-928D-232D89B1E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E0B4E-EB50-8749-9524-AE75D9E6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65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4455-CBEC-BB49-9AAE-2705DABC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CD8BD-FA3D-5F40-930E-2D1E7A856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1BB64-68FE-C048-B18F-64F92F23D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6C96E-D5DA-F244-9EFC-173CF1C4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944A0-B556-6247-A0DD-8FFC7E78D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0660E-094C-DC4E-9DAA-F162E0C9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65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F4410-8CA8-0046-B33A-CD677F411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95DDC-F1EE-8B4E-B094-C1B59560F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AB614-F99D-834C-BB3C-0F71698D3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AFDD1-30E5-F449-BA46-60E71EFC315E}" type="datetimeFigureOut">
              <a:rPr lang="it-IT" smtClean="0"/>
              <a:t>20/04/20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C770-F444-BE45-A858-615925679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2DBB-965F-014B-93C3-47D26C420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54C49-0161-3549-8852-4D073330F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24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4.tif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3.m4a"/><Relationship Id="rId7" Type="http://schemas.openxmlformats.org/officeDocument/2006/relationships/image" Target="../media/image6.tiff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audio" Target="../media/media4.m4a"/><Relationship Id="rId7" Type="http://schemas.openxmlformats.org/officeDocument/2006/relationships/image" Target="../media/image6.tiff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BEE69-B281-5340-939A-552FCD939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Affinità – cromatografia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B246D31-8C6E-0241-BB48-ED2CB8E956F2}"/>
              </a:ext>
            </a:extLst>
          </p:cNvPr>
          <p:cNvSpPr txBox="1">
            <a:spLocks noChangeArrowheads="1"/>
          </p:cNvSpPr>
          <p:nvPr/>
        </p:nvSpPr>
        <p:spPr>
          <a:xfrm>
            <a:off x="990599" y="3016251"/>
            <a:ext cx="5839691" cy="2456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0" hangingPunct="0">
              <a:spcBef>
                <a:spcPct val="0"/>
              </a:spcBef>
              <a:spcAft>
                <a:spcPts val="600"/>
              </a:spcAft>
            </a:pPr>
            <a:r>
              <a:rPr lang="it-IT" altLang="it-IT" sz="2000" dirty="0"/>
              <a:t>Un </a:t>
            </a:r>
            <a:r>
              <a:rPr lang="it-IT" altLang="it-IT" sz="2000" dirty="0" err="1"/>
              <a:t>ligando</a:t>
            </a:r>
            <a:r>
              <a:rPr lang="it-IT" altLang="it-IT" sz="2000" dirty="0"/>
              <a:t> ad alta affinità per la proteina è legato alla matrice (fase stazionaria). </a:t>
            </a:r>
          </a:p>
          <a:p>
            <a:pPr algn="just" eaLnBrk="0" hangingPunct="0">
              <a:spcBef>
                <a:spcPct val="0"/>
              </a:spcBef>
              <a:spcAft>
                <a:spcPts val="600"/>
              </a:spcAft>
            </a:pPr>
            <a:r>
              <a:rPr lang="it-IT" altLang="it-IT" sz="2000" dirty="0"/>
              <a:t>La proteina di interesse si lega al </a:t>
            </a:r>
            <a:r>
              <a:rPr lang="it-IT" altLang="it-IT" sz="2000" dirty="0" err="1"/>
              <a:t>ligando</a:t>
            </a:r>
            <a:r>
              <a:rPr lang="it-IT" altLang="it-IT" sz="2000" dirty="0"/>
              <a:t> e viene immobilizzata sulla colonna.</a:t>
            </a:r>
          </a:p>
          <a:p>
            <a:pPr algn="just" eaLnBrk="0" hangingPunct="0">
              <a:spcBef>
                <a:spcPct val="0"/>
              </a:spcBef>
              <a:spcAft>
                <a:spcPts val="600"/>
              </a:spcAft>
            </a:pPr>
            <a:r>
              <a:rPr lang="it-IT" altLang="it-IT" sz="2000" dirty="0"/>
              <a:t>Le altre proteine vengono “</a:t>
            </a:r>
            <a:r>
              <a:rPr lang="it-IT" altLang="it-IT" sz="2000" b="1" dirty="0"/>
              <a:t>lavate</a:t>
            </a:r>
            <a:r>
              <a:rPr lang="it-IT" altLang="it-IT" sz="2000" dirty="0"/>
              <a:t>” via.</a:t>
            </a:r>
          </a:p>
          <a:p>
            <a:pPr algn="just" eaLnBrk="0" hangingPunct="0">
              <a:spcBef>
                <a:spcPct val="0"/>
              </a:spcBef>
              <a:spcAft>
                <a:spcPts val="600"/>
              </a:spcAft>
            </a:pPr>
            <a:r>
              <a:rPr lang="it-IT" altLang="it-IT" sz="2000" dirty="0"/>
              <a:t>La proteina di interesse viene </a:t>
            </a:r>
            <a:r>
              <a:rPr lang="it-IT" altLang="it-IT" sz="2000" b="1" dirty="0"/>
              <a:t>eluita</a:t>
            </a:r>
            <a:r>
              <a:rPr lang="it-IT" altLang="it-IT" sz="2000" dirty="0"/>
              <a:t> usando una soluzione di </a:t>
            </a:r>
            <a:r>
              <a:rPr lang="it-IT" altLang="it-IT" sz="2000" dirty="0" err="1"/>
              <a:t>ligando</a:t>
            </a:r>
            <a:r>
              <a:rPr lang="it-IT" altLang="it-IT" sz="2000" dirty="0"/>
              <a:t> (fase mobile).</a:t>
            </a:r>
            <a:endParaRPr lang="it-IT" altLang="it-IT" sz="2400" dirty="0"/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EB12306B-1302-E340-B2D1-312B67EFA6B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24444" y="593725"/>
          <a:ext cx="4164013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a Photo Editor" r:id="rId6" imgW="4902200" imgH="6908800" progId="MSPhotoEd.3">
                  <p:embed/>
                </p:oleObj>
              </mc:Choice>
              <mc:Fallback>
                <p:oleObj name="Fotografia Photo Editor" r:id="rId6" imgW="4902200" imgH="6908800" progId="MSPhotoEd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EB12306B-1302-E340-B2D1-312B67EFA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4444" y="593725"/>
                        <a:ext cx="4164013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2996C59-864F-014C-873C-86183C304E43}"/>
              </a:ext>
            </a:extLst>
          </p:cNvPr>
          <p:cNvSpPr/>
          <p:nvPr/>
        </p:nvSpPr>
        <p:spPr>
          <a:xfrm>
            <a:off x="838200" y="1690688"/>
            <a:ext cx="6116782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400" dirty="0"/>
              <a:t>Si basa sul legame </a:t>
            </a:r>
            <a:r>
              <a:rPr lang="it-IT" sz="2400" b="1" i="1" dirty="0"/>
              <a:t>specifico </a:t>
            </a:r>
            <a:r>
              <a:rPr lang="it-IT" sz="2400" i="1" dirty="0"/>
              <a:t>e</a:t>
            </a:r>
            <a:r>
              <a:rPr lang="it-IT" sz="2400" b="1" i="1" dirty="0"/>
              <a:t> reversibile</a:t>
            </a:r>
            <a:r>
              <a:rPr lang="it-IT" sz="2400" b="1" dirty="0"/>
              <a:t> </a:t>
            </a:r>
            <a:r>
              <a:rPr lang="it-IT" sz="2400" dirty="0"/>
              <a:t>di una proteina con un </a:t>
            </a:r>
            <a:r>
              <a:rPr lang="it-IT" sz="2400" dirty="0" err="1"/>
              <a:t>ligando</a:t>
            </a:r>
            <a:r>
              <a:rPr lang="it-IT" sz="2400" dirty="0"/>
              <a:t> legato alla matrice.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8C05D1-4C21-B846-8492-03272FABE5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373"/>
    </mc:Choice>
    <mc:Fallback>
      <p:transition spd="slow" advTm="35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ECFBE8-1496-CB4B-903C-71C9E45F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Fasi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cromatografia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46799-042C-4041-AC9A-737144B9B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877"/>
            <a:ext cx="10515600" cy="4351338"/>
          </a:xfrm>
        </p:spPr>
        <p:txBody>
          <a:bodyPr>
            <a:normAutofit/>
          </a:bodyPr>
          <a:lstStyle/>
          <a:p>
            <a:r>
              <a:rPr lang="it-IT" sz="2400" dirty="0" err="1"/>
              <a:t>Equilibrazione</a:t>
            </a:r>
            <a:r>
              <a:rPr lang="it-IT" sz="2400" dirty="0"/>
              <a:t> della fase stazionaria</a:t>
            </a:r>
          </a:p>
          <a:p>
            <a:r>
              <a:rPr lang="it-IT" sz="2400" dirty="0" err="1"/>
              <a:t>Binding</a:t>
            </a:r>
            <a:r>
              <a:rPr lang="it-IT" sz="2400" dirty="0"/>
              <a:t> (campione)</a:t>
            </a:r>
          </a:p>
          <a:p>
            <a:r>
              <a:rPr lang="it-IT" sz="2400" dirty="0"/>
              <a:t>Lavaggio </a:t>
            </a:r>
          </a:p>
          <a:p>
            <a:r>
              <a:rPr lang="it-IT" sz="2400" dirty="0"/>
              <a:t>Eluizione </a:t>
            </a:r>
          </a:p>
          <a:p>
            <a:r>
              <a:rPr lang="it-IT" sz="2400" dirty="0"/>
              <a:t>Rigenerazione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7CCF18-ACFC-604E-A9CD-BEF688F6D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387" y="2654532"/>
            <a:ext cx="6632762" cy="3977807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AC734F5-18F8-664F-88D5-7DDB31565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71188"/>
            <a:ext cx="4551363" cy="646331"/>
          </a:xfrm>
          <a:prstGeom prst="rect">
            <a:avLst/>
          </a:prstGeom>
          <a:gradFill>
            <a:gsLst>
              <a:gs pos="0">
                <a:srgbClr val="FF0000"/>
              </a:gs>
              <a:gs pos="88000">
                <a:srgbClr val="FF808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È necessario l’impiego di uno ione competitore perché gli </a:t>
            </a:r>
            <a:r>
              <a:rPr lang="it-IT" altLang="it-IT" sz="1800" dirty="0" err="1">
                <a:solidFill>
                  <a:schemeClr val="bg1"/>
                </a:solidFill>
                <a:cs typeface="Arial" panose="020B0604020202020204" pitchFamily="34" charset="0"/>
              </a:rPr>
              <a:t>analiti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 vengano rilasciati: </a:t>
            </a:r>
            <a:r>
              <a:rPr lang="it-IT" altLang="it-IT" sz="1800" i="1" dirty="0">
                <a:solidFill>
                  <a:schemeClr val="bg1"/>
                </a:solidFill>
                <a:cs typeface="Arial" panose="020B0604020202020204" pitchFamily="34" charset="0"/>
              </a:rPr>
              <a:t>ELUENTE</a:t>
            </a:r>
            <a:endParaRPr lang="en-US" altLang="it-IT" sz="1800" i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196DCF-22D9-B440-8509-91EA337355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98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101"/>
    </mc:Choice>
    <mc:Fallback>
      <p:transition spd="slow" advTm="282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46D1-62FD-DB40-8C8D-0396361D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71414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HIC – </a:t>
            </a:r>
            <a:r>
              <a:rPr lang="it-IT" b="1" dirty="0" err="1">
                <a:solidFill>
                  <a:srgbClr val="FF0000"/>
                </a:solidFill>
              </a:rPr>
              <a:t>Hydrphobic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Interaction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Chromatography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102FBB-4859-A44F-8275-E051EE227AC7}"/>
              </a:ext>
            </a:extLst>
          </p:cNvPr>
          <p:cNvSpPr/>
          <p:nvPr/>
        </p:nvSpPr>
        <p:spPr>
          <a:xfrm>
            <a:off x="838200" y="1519492"/>
            <a:ext cx="10515600" cy="1200329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endParaRPr lang="it-IT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Separa le proteine ​​in base al loro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idrofobicità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 ed è spesso usato come passaggio intermedio in uno schema di purificazione.</a:t>
            </a:r>
          </a:p>
          <a:p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F6BDE-06DD-A445-B908-84CDC6399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280" y="2780867"/>
            <a:ext cx="6627720" cy="40728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3159-D9FF-984A-B474-7F80561F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05149"/>
            <a:ext cx="8354786" cy="3653459"/>
          </a:xfrm>
        </p:spPr>
        <p:txBody>
          <a:bodyPr>
            <a:normAutofit/>
          </a:bodyPr>
          <a:lstStyle/>
          <a:p>
            <a:r>
              <a:rPr lang="it-IT" sz="2400" dirty="0"/>
              <a:t>Buffer salini:</a:t>
            </a:r>
          </a:p>
          <a:p>
            <a:pPr lvl="1"/>
            <a:r>
              <a:rPr lang="it-IT" sz="2000" dirty="0"/>
              <a:t>1– 3 M (NH</a:t>
            </a:r>
            <a:r>
              <a:rPr lang="it-IT" sz="2000" baseline="-25000" dirty="0"/>
              <a:t>4</a:t>
            </a:r>
            <a:r>
              <a:rPr lang="it-IT" sz="2000" dirty="0"/>
              <a:t>)</a:t>
            </a:r>
            <a:r>
              <a:rPr lang="it-IT" sz="2000" baseline="-25000" dirty="0"/>
              <a:t>2</a:t>
            </a:r>
            <a:r>
              <a:rPr lang="it-IT" sz="2000" dirty="0"/>
              <a:t>SO</a:t>
            </a:r>
            <a:r>
              <a:rPr lang="it-IT" sz="2000" baseline="-25000" dirty="0"/>
              <a:t>4</a:t>
            </a:r>
          </a:p>
          <a:p>
            <a:pPr lvl="1"/>
            <a:r>
              <a:rPr lang="it-IT" sz="2000" dirty="0"/>
              <a:t>1 M </a:t>
            </a:r>
            <a:r>
              <a:rPr lang="it-IT" sz="2000" dirty="0" err="1"/>
              <a:t>NaCl</a:t>
            </a:r>
            <a:endParaRPr lang="it-IT" sz="2000" dirty="0"/>
          </a:p>
          <a:p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r>
              <a:rPr lang="it-IT" sz="2400" dirty="0"/>
              <a:t>Fase stazionaria:</a:t>
            </a:r>
          </a:p>
          <a:p>
            <a:pPr lvl="1"/>
            <a:r>
              <a:rPr lang="it-IT" sz="2000" dirty="0" err="1"/>
              <a:t>Alchil</a:t>
            </a:r>
            <a:r>
              <a:rPr lang="it-IT" sz="2000" dirty="0"/>
              <a:t> – butile o ottile</a:t>
            </a:r>
          </a:p>
          <a:p>
            <a:pPr lvl="1"/>
            <a:r>
              <a:rPr lang="it-IT" sz="2000" dirty="0" err="1"/>
              <a:t>Aril</a:t>
            </a:r>
            <a:r>
              <a:rPr lang="it-IT" sz="2000" dirty="0"/>
              <a:t> – aromatici (fenile)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C4C623-4E14-8F47-867D-3B1D36934ACB}"/>
              </a:ext>
            </a:extLst>
          </p:cNvPr>
          <p:cNvSpPr/>
          <p:nvPr/>
        </p:nvSpPr>
        <p:spPr>
          <a:xfrm>
            <a:off x="5867028" y="4606088"/>
            <a:ext cx="214739" cy="214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222F7F-9697-D64C-A451-4D59D903CC15}"/>
              </a:ext>
            </a:extLst>
          </p:cNvPr>
          <p:cNvSpPr/>
          <p:nvPr/>
        </p:nvSpPr>
        <p:spPr>
          <a:xfrm>
            <a:off x="6075820" y="4506696"/>
            <a:ext cx="214739" cy="214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ABDEBC-9B88-BF4E-A48D-B42A1660209C}"/>
              </a:ext>
            </a:extLst>
          </p:cNvPr>
          <p:cNvSpPr/>
          <p:nvPr/>
        </p:nvSpPr>
        <p:spPr>
          <a:xfrm>
            <a:off x="6587360" y="4006021"/>
            <a:ext cx="214739" cy="214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D4E3E52-8772-1641-B8C6-F8D3E2C513CC}"/>
              </a:ext>
            </a:extLst>
          </p:cNvPr>
          <p:cNvSpPr/>
          <p:nvPr/>
        </p:nvSpPr>
        <p:spPr>
          <a:xfrm>
            <a:off x="6878717" y="4296536"/>
            <a:ext cx="214739" cy="214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88EACE-7301-6A43-90BF-8BB20AC21576}"/>
              </a:ext>
            </a:extLst>
          </p:cNvPr>
          <p:cNvSpPr/>
          <p:nvPr/>
        </p:nvSpPr>
        <p:spPr>
          <a:xfrm>
            <a:off x="5777155" y="3380931"/>
            <a:ext cx="389170" cy="38917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DB6C4B-F807-BD45-BB49-B4FBD45D7BF1}"/>
              </a:ext>
            </a:extLst>
          </p:cNvPr>
          <p:cNvSpPr/>
          <p:nvPr/>
        </p:nvSpPr>
        <p:spPr>
          <a:xfrm>
            <a:off x="6491230" y="3380931"/>
            <a:ext cx="389170" cy="38917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406E4F-DDB0-9C4E-AC1A-957DE011C0C6}"/>
              </a:ext>
            </a:extLst>
          </p:cNvPr>
          <p:cNvSpPr txBox="1"/>
          <p:nvPr/>
        </p:nvSpPr>
        <p:spPr>
          <a:xfrm>
            <a:off x="6099268" y="3773879"/>
            <a:ext cx="441146" cy="461665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1200" dirty="0"/>
              <a:t>+</a:t>
            </a:r>
          </a:p>
          <a:p>
            <a:pPr algn="ctr"/>
            <a:r>
              <a:rPr lang="it-IT" sz="1200" dirty="0"/>
              <a:t> </a:t>
            </a:r>
            <a:r>
              <a:rPr lang="it-IT" sz="1200" dirty="0" err="1"/>
              <a:t>salt</a:t>
            </a:r>
            <a:endParaRPr lang="it-IT" sz="1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A15DD8-D012-144F-8CE0-505987198508}"/>
              </a:ext>
            </a:extLst>
          </p:cNvPr>
          <p:cNvSpPr/>
          <p:nvPr/>
        </p:nvSpPr>
        <p:spPr>
          <a:xfrm>
            <a:off x="6168690" y="4348131"/>
            <a:ext cx="317804" cy="13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F83776-9BE0-B844-844B-7D8D7834AF1D}"/>
              </a:ext>
            </a:extLst>
          </p:cNvPr>
          <p:cNvSpPr/>
          <p:nvPr/>
        </p:nvSpPr>
        <p:spPr>
          <a:xfrm>
            <a:off x="6600835" y="4609240"/>
            <a:ext cx="158902" cy="13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E9E720-1BBC-BC4C-8EBD-3163CCE70121}"/>
              </a:ext>
            </a:extLst>
          </p:cNvPr>
          <p:cNvSpPr/>
          <p:nvPr/>
        </p:nvSpPr>
        <p:spPr>
          <a:xfrm rot="2615115">
            <a:off x="6801903" y="4525442"/>
            <a:ext cx="158902" cy="13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C9E579-7852-0C4C-BFD6-0C4DDD73A072}"/>
              </a:ext>
            </a:extLst>
          </p:cNvPr>
          <p:cNvSpPr/>
          <p:nvPr/>
        </p:nvSpPr>
        <p:spPr>
          <a:xfrm>
            <a:off x="6490293" y="4213390"/>
            <a:ext cx="389170" cy="38917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1EED80-E11A-5142-9CB9-541F4C3A4CA3}"/>
              </a:ext>
            </a:extLst>
          </p:cNvPr>
          <p:cNvSpPr/>
          <p:nvPr/>
        </p:nvSpPr>
        <p:spPr>
          <a:xfrm rot="5400000">
            <a:off x="5895206" y="4057352"/>
            <a:ext cx="158902" cy="137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B1ADBC-86BF-3A4D-8E90-801F833BCFB4}"/>
              </a:ext>
            </a:extLst>
          </p:cNvPr>
          <p:cNvSpPr/>
          <p:nvPr/>
        </p:nvSpPr>
        <p:spPr>
          <a:xfrm>
            <a:off x="5779609" y="4215935"/>
            <a:ext cx="389170" cy="38917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11EA6D-7C0D-C34C-A681-651BC1003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1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613"/>
    </mc:Choice>
    <mc:Fallback>
      <p:transition spd="slow" advTm="46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1F36-30DE-E44A-9FDC-23D3A603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HIC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7ED0C5-2B48-BF45-872D-8E376D2A8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92607" y="1825625"/>
            <a:ext cx="8406785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9B25D3-6E72-6549-9E0F-71AF956BA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8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35"/>
    </mc:Choice>
    <mc:Fallback>
      <p:transition spd="slow" advTm="15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273F-2458-4644-B975-BA629F12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IMAC - Immobilized metal affinity chromatography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98D73-BBEF-7748-BA58-3FCC56446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46" y="2951809"/>
            <a:ext cx="4047299" cy="3538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B9A79-8352-9A43-AEDB-26CB42CB8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436" y="1629860"/>
            <a:ext cx="5874854" cy="4586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D771A-44CD-9C49-BCCA-61C08383658C}"/>
              </a:ext>
            </a:extLst>
          </p:cNvPr>
          <p:cNvSpPr txBox="1"/>
          <p:nvPr/>
        </p:nvSpPr>
        <p:spPr>
          <a:xfrm>
            <a:off x="442043" y="4011713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7DA404-9872-3E4A-B5DE-DF978E81C22C}"/>
              </a:ext>
            </a:extLst>
          </p:cNvPr>
          <p:cNvCxnSpPr>
            <a:cxnSpLocks/>
          </p:cNvCxnSpPr>
          <p:nvPr/>
        </p:nvCxnSpPr>
        <p:spPr>
          <a:xfrm>
            <a:off x="1099595" y="2951809"/>
            <a:ext cx="196770" cy="543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73A2D45-5B38-1E40-A08D-E9C0A4A9DE1A}"/>
              </a:ext>
            </a:extLst>
          </p:cNvPr>
          <p:cNvSpPr txBox="1"/>
          <p:nvPr/>
        </p:nvSpPr>
        <p:spPr>
          <a:xfrm>
            <a:off x="583173" y="255212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51329D-3D47-FA4B-9A24-831EFCA0E294}"/>
              </a:ext>
            </a:extLst>
          </p:cNvPr>
          <p:cNvSpPr txBox="1"/>
          <p:nvPr/>
        </p:nvSpPr>
        <p:spPr>
          <a:xfrm>
            <a:off x="1399422" y="2182792"/>
            <a:ext cx="17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Gruppo </a:t>
            </a:r>
            <a:r>
              <a:rPr lang="en-US" dirty="0" err="1"/>
              <a:t>chelante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E3B787-8660-CA4D-A270-CB2B2DC27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8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45"/>
    </mc:Choice>
    <mc:Fallback>
      <p:transition spd="slow" advTm="14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05C02B-7896-3643-8184-5C6C12266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700" y="2167496"/>
            <a:ext cx="7095782" cy="444285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FF4B087-1A6A-AE4A-A7F4-EA0EDA7A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175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Fasi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cromatografia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E9EE912-64B9-A349-95FB-5AA60CF160C4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Equilibrazione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fase</a:t>
            </a:r>
            <a:r>
              <a:rPr lang="en-US" sz="2400" dirty="0"/>
              <a:t> </a:t>
            </a:r>
            <a:r>
              <a:rPr lang="en-US" sz="2400" dirty="0" err="1"/>
              <a:t>stazionaria</a:t>
            </a:r>
            <a:endParaRPr lang="en-US" sz="2400" dirty="0"/>
          </a:p>
          <a:p>
            <a:r>
              <a:rPr lang="en-US" sz="2400" dirty="0"/>
              <a:t>Binding (</a:t>
            </a:r>
            <a:r>
              <a:rPr lang="en-US" sz="2400" dirty="0" err="1"/>
              <a:t>campione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Lavaggio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Eluizione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Rigenerazione</a:t>
            </a:r>
            <a:r>
              <a:rPr lang="en-US" sz="2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8058A-367A-334C-B260-29A774737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80" y="4854041"/>
            <a:ext cx="2249594" cy="1590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5E178-B88F-6D45-B3FE-A69832B7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462931" y="5318974"/>
            <a:ext cx="601431" cy="892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867A5E-FB04-ED4F-BF73-470268C6F88C}"/>
              </a:ext>
            </a:extLst>
          </p:cNvPr>
          <p:cNvSpPr txBox="1"/>
          <p:nvPr/>
        </p:nvSpPr>
        <p:spPr>
          <a:xfrm>
            <a:off x="1320380" y="6329363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Istidina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D05A9-430A-AB4C-9AEB-CAEE5721D7B4}"/>
              </a:ext>
            </a:extLst>
          </p:cNvPr>
          <p:cNvSpPr txBox="1"/>
          <p:nvPr/>
        </p:nvSpPr>
        <p:spPr>
          <a:xfrm>
            <a:off x="3286529" y="6329363"/>
            <a:ext cx="954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Imidazolo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905366-4F01-1E4D-8D14-9AECE20183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86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34"/>
    </mc:Choice>
    <mc:Fallback>
      <p:transition spd="slow" advTm="19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05C02B-7896-3643-8184-5C6C12266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700" y="2167496"/>
            <a:ext cx="7095782" cy="444285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FF4B087-1A6A-AE4A-A7F4-EA0EDA7A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175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Fasi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della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cromatografia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E9EE912-64B9-A349-95FB-5AA60CF160C4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Equilibrazione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fase</a:t>
            </a:r>
            <a:r>
              <a:rPr lang="en-US" sz="2400" dirty="0"/>
              <a:t> </a:t>
            </a:r>
            <a:r>
              <a:rPr lang="en-US" sz="2400" dirty="0" err="1"/>
              <a:t>stazionaria</a:t>
            </a:r>
            <a:endParaRPr lang="en-US" sz="2400" dirty="0"/>
          </a:p>
          <a:p>
            <a:r>
              <a:rPr lang="en-US" sz="2400" dirty="0"/>
              <a:t>Binding (</a:t>
            </a:r>
            <a:r>
              <a:rPr lang="en-US" sz="2400" dirty="0" err="1"/>
              <a:t>campione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Lavaggio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Eluizione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Rigenerazione</a:t>
            </a:r>
            <a:r>
              <a:rPr lang="en-US" sz="24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8058A-367A-334C-B260-29A774737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80" y="4854041"/>
            <a:ext cx="2249594" cy="1590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55E178-B88F-6D45-B3FE-A69832B790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462931" y="5318974"/>
            <a:ext cx="601431" cy="892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867A5E-FB04-ED4F-BF73-470268C6F88C}"/>
              </a:ext>
            </a:extLst>
          </p:cNvPr>
          <p:cNvSpPr txBox="1"/>
          <p:nvPr/>
        </p:nvSpPr>
        <p:spPr>
          <a:xfrm>
            <a:off x="1320380" y="6329363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Istidina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D05A9-430A-AB4C-9AEB-CAEE5721D7B4}"/>
              </a:ext>
            </a:extLst>
          </p:cNvPr>
          <p:cNvSpPr txBox="1"/>
          <p:nvPr/>
        </p:nvSpPr>
        <p:spPr>
          <a:xfrm>
            <a:off x="3286529" y="6329363"/>
            <a:ext cx="954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Imidazolo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22F8A4-72D7-654F-9D83-D345FE6FEC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196"/>
    </mc:Choice>
    <mc:Fallback>
      <p:transition spd="slow" advTm="24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FCACB-16EA-AB41-9CB4-E860F13B6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Cromatografia di affinità – esempi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1FF68-90EC-0547-AE1F-CC8750342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218" y="1825625"/>
            <a:ext cx="7410450" cy="468028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DD6769-BCF4-FB40-8D38-1E53E80FE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7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095"/>
    </mc:Choice>
    <mc:Fallback>
      <p:transition spd="slow" advTm="14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08AB6-62F4-0547-B86D-A54BD729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Cromatografia di affinità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5CD16-D3F5-9944-800D-230387912860}"/>
              </a:ext>
            </a:extLst>
          </p:cNvPr>
          <p:cNvSpPr txBox="1">
            <a:spLocks noChangeArrowheads="1"/>
          </p:cNvSpPr>
          <p:nvPr/>
        </p:nvSpPr>
        <p:spPr>
          <a:xfrm>
            <a:off x="1081148" y="3068796"/>
            <a:ext cx="473132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/>
              <a:t>VANTAGGI</a:t>
            </a:r>
          </a:p>
          <a:p>
            <a:pPr>
              <a:lnSpc>
                <a:spcPct val="150000"/>
              </a:lnSpc>
            </a:pPr>
            <a:r>
              <a:rPr lang="it-IT" altLang="it-IT" sz="2000" dirty="0"/>
              <a:t>Alta affinità, costanti di dissociazione nell’ordine del </a:t>
            </a:r>
            <a:r>
              <a:rPr lang="it-IT" altLang="it-IT" sz="2000" dirty="0" err="1">
                <a:latin typeface="Symbol" pitchFamily="2" charset="2"/>
              </a:rPr>
              <a:t>m</a:t>
            </a:r>
            <a:r>
              <a:rPr lang="it-IT" altLang="it-IT" sz="2000" dirty="0" err="1"/>
              <a:t>M</a:t>
            </a:r>
            <a:r>
              <a:rPr lang="it-IT" altLang="it-IT" sz="2000" dirty="0"/>
              <a:t>, </a:t>
            </a:r>
            <a:r>
              <a:rPr lang="it-IT" altLang="it-IT" sz="2000" dirty="0" err="1"/>
              <a:t>nM</a:t>
            </a:r>
            <a:r>
              <a:rPr lang="it-IT" altLang="it-IT" sz="2000" dirty="0"/>
              <a:t> o anche </a:t>
            </a:r>
            <a:r>
              <a:rPr lang="it-IT" altLang="it-IT" sz="2000" dirty="0" err="1"/>
              <a:t>pM</a:t>
            </a:r>
            <a:r>
              <a:rPr lang="it-IT" altLang="it-IT" sz="2000" dirty="0"/>
              <a:t>. </a:t>
            </a:r>
          </a:p>
          <a:p>
            <a:pPr>
              <a:lnSpc>
                <a:spcPct val="150000"/>
              </a:lnSpc>
            </a:pPr>
            <a:r>
              <a:rPr lang="it-IT" altLang="it-IT" sz="2000" dirty="0"/>
              <a:t>Legame tutto o nulla</a:t>
            </a:r>
          </a:p>
          <a:p>
            <a:pPr>
              <a:lnSpc>
                <a:spcPct val="150000"/>
              </a:lnSpc>
            </a:pPr>
            <a:r>
              <a:rPr lang="it-IT" altLang="it-IT" sz="2000" dirty="0"/>
              <a:t>Possibili molte variazioni (</a:t>
            </a:r>
            <a:r>
              <a:rPr lang="it-IT" altLang="it-IT" sz="2000" dirty="0" err="1"/>
              <a:t>affinity</a:t>
            </a:r>
            <a:r>
              <a:rPr lang="it-IT" altLang="it-IT" sz="2000" dirty="0"/>
              <a:t> </a:t>
            </a:r>
            <a:r>
              <a:rPr lang="it-IT" altLang="it-IT" sz="2000" dirty="0" err="1"/>
              <a:t>tags</a:t>
            </a:r>
            <a:r>
              <a:rPr lang="it-IT" altLang="it-IT" sz="2000" dirty="0"/>
              <a:t>)</a:t>
            </a:r>
          </a:p>
          <a:p>
            <a:pPr>
              <a:lnSpc>
                <a:spcPct val="150000"/>
              </a:lnSpc>
            </a:pPr>
            <a:r>
              <a:rPr lang="it-IT" altLang="it-IT" sz="2000" dirty="0"/>
              <a:t>Facile scale-up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D936D-0DDF-8145-B560-0AA3679EEADB}"/>
              </a:ext>
            </a:extLst>
          </p:cNvPr>
          <p:cNvSpPr txBox="1">
            <a:spLocks noChangeArrowheads="1"/>
          </p:cNvSpPr>
          <p:nvPr/>
        </p:nvSpPr>
        <p:spPr>
          <a:xfrm>
            <a:off x="6597649" y="2049383"/>
            <a:ext cx="4948834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/>
              <a:t>SVANTAGGI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000" dirty="0"/>
              <a:t>L’ingombro sterico spesso abbassa la capacità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000" dirty="0"/>
              <a:t>Il braccio spaziatore può avere influenza sul legame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altLang="it-IT" sz="2000" dirty="0"/>
              <a:t>L’eluizione può richiedere un eluente specifico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B1D936-8538-174C-A697-C79105BE1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88" b="96450" l="1643" r="99795">
                        <a14:foregroundMark x1="11499" y1="29290" x2="18891" y2="352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1071" y="1434863"/>
            <a:ext cx="2763990" cy="191833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096A824-E8EB-8C41-825D-B053A73D8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9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877"/>
    </mc:Choice>
    <mc:Fallback>
      <p:transition spd="slow" advTm="18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1AEF5E-D0A0-D14F-9AD0-727E1FF9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Carica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scambio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ionico</a:t>
            </a:r>
            <a:r>
              <a:rPr lang="en-US" b="1" dirty="0">
                <a:solidFill>
                  <a:srgbClr val="FF0000"/>
                </a:solidFill>
              </a:rPr>
              <a:t> (IEX)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FEAB7D-9114-B243-88AE-8A2C72F42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50" r="24778"/>
          <a:stretch/>
        </p:blipFill>
        <p:spPr>
          <a:xfrm>
            <a:off x="1412967" y="2005043"/>
            <a:ext cx="1312333" cy="39925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D796CC-35EA-8549-A70B-CD40B99C98FB}"/>
              </a:ext>
            </a:extLst>
          </p:cNvPr>
          <p:cNvSpPr txBox="1"/>
          <p:nvPr/>
        </p:nvSpPr>
        <p:spPr>
          <a:xfrm>
            <a:off x="2725300" y="5130828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Proteina</a:t>
            </a:r>
            <a:r>
              <a:rPr lang="en-US" dirty="0"/>
              <a:t> </a:t>
            </a:r>
            <a:r>
              <a:rPr lang="en-US" dirty="0" err="1"/>
              <a:t>carica</a:t>
            </a:r>
            <a:r>
              <a:rPr lang="en-US" dirty="0"/>
              <a:t> </a:t>
            </a:r>
            <a:r>
              <a:rPr lang="en-US" dirty="0" err="1"/>
              <a:t>negativamente</a:t>
            </a:r>
            <a:r>
              <a:rPr lang="en-US" dirty="0"/>
              <a:t> </a:t>
            </a:r>
            <a:r>
              <a:rPr lang="en-US" dirty="0" err="1"/>
              <a:t>passa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e non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lega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E07B61-A6B0-2E46-89DF-7DA9911A492D}"/>
              </a:ext>
            </a:extLst>
          </p:cNvPr>
          <p:cNvSpPr txBox="1"/>
          <p:nvPr/>
        </p:nvSpPr>
        <p:spPr>
          <a:xfrm>
            <a:off x="7240169" y="3121515"/>
            <a:ext cx="3255058" cy="792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/>
              <a:t>Anion exchange chromatography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600" dirty="0"/>
              <a:t>Cation exchange chromatography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FFB066-4FE2-A945-8540-7A19CC2060FE}"/>
              </a:ext>
            </a:extLst>
          </p:cNvPr>
          <p:cNvSpPr txBox="1"/>
          <p:nvPr/>
        </p:nvSpPr>
        <p:spPr>
          <a:xfrm>
            <a:off x="2725300" y="3898048"/>
            <a:ext cx="79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Resina</a:t>
            </a:r>
            <a:endParaRPr lang="en-US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FF88A7-8EFA-E44E-A105-3EF5EA8F9736}"/>
              </a:ext>
            </a:extLst>
          </p:cNvPr>
          <p:cNvSpPr txBox="1"/>
          <p:nvPr/>
        </p:nvSpPr>
        <p:spPr>
          <a:xfrm>
            <a:off x="2725300" y="2034079"/>
            <a:ext cx="260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cariche</a:t>
            </a:r>
            <a:r>
              <a:rPr lang="en-US" dirty="0"/>
              <a:t> </a:t>
            </a:r>
            <a:r>
              <a:rPr lang="en-US" dirty="0" err="1"/>
              <a:t>positivamente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legano</a:t>
            </a:r>
            <a:r>
              <a:rPr lang="en-US" dirty="0"/>
              <a:t> a </a:t>
            </a:r>
            <a:r>
              <a:rPr lang="en-US" dirty="0" err="1"/>
              <a:t>resine</a:t>
            </a:r>
            <a:r>
              <a:rPr lang="en-US" dirty="0"/>
              <a:t> </a:t>
            </a:r>
            <a:r>
              <a:rPr lang="en-US" dirty="0" err="1"/>
              <a:t>cariche</a:t>
            </a:r>
            <a:r>
              <a:rPr lang="en-US" dirty="0"/>
              <a:t> </a:t>
            </a:r>
            <a:r>
              <a:rPr lang="en-US" dirty="0" err="1"/>
              <a:t>negativamente</a:t>
            </a:r>
            <a:endParaRPr lang="en-US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27147A6-EBE6-C642-8EC5-CA8A6B7B88FB}"/>
              </a:ext>
            </a:extLst>
          </p:cNvPr>
          <p:cNvSpPr/>
          <p:nvPr/>
        </p:nvSpPr>
        <p:spPr>
          <a:xfrm>
            <a:off x="5335150" y="1944436"/>
            <a:ext cx="6635177" cy="92333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</a:rPr>
              <a:t>Si basa sul </a:t>
            </a:r>
            <a:r>
              <a:rPr lang="it-IT" b="1" dirty="0">
                <a:solidFill>
                  <a:schemeClr val="bg1"/>
                </a:solidFill>
              </a:rPr>
              <a:t>adsorbimento reversibile</a:t>
            </a:r>
            <a:r>
              <a:rPr lang="it-IT" dirty="0">
                <a:solidFill>
                  <a:schemeClr val="bg1"/>
                </a:solidFill>
              </a:rPr>
              <a:t> di molecole cariche su un supporto immobilizzato (fase stazionaria) che ha gruppi con carica opposta a quella del soluto: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E6009-9899-B947-B60C-06BCF355A491}"/>
              </a:ext>
            </a:extLst>
          </p:cNvPr>
          <p:cNvSpPr/>
          <p:nvPr/>
        </p:nvSpPr>
        <p:spPr>
          <a:xfrm>
            <a:off x="6133012" y="4460064"/>
            <a:ext cx="5469375" cy="160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10000"/>
              </a:lnSpc>
            </a:pPr>
            <a:r>
              <a:rPr lang="it-IT" dirty="0"/>
              <a:t>Lo scambio dipende dal </a:t>
            </a:r>
            <a:r>
              <a:rPr lang="it-IT" dirty="0" err="1"/>
              <a:t>pH</a:t>
            </a:r>
            <a:r>
              <a:rPr lang="it-IT" dirty="0"/>
              <a:t> della fase mobile, dalla forza ionica (selettività) degli ioni fissati sulla fase stazionaria e dalla forza ionica dello ione della fase mobile che con essi si scambia, dall’attività (concentrazione) dello ione della fase mobile, dalla temperatura.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A447A4-3E36-EA41-A2DA-B31ED5A2E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2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21"/>
    </mc:Choice>
    <mc:Fallback>
      <p:transition spd="slow" advTm="16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F8CD-9641-3E42-AF3D-DCBD81A89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Cromatofgrafia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scambio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ionico</a:t>
            </a:r>
            <a:r>
              <a:rPr lang="en-US" b="1" dirty="0">
                <a:solidFill>
                  <a:srgbClr val="FF0000"/>
                </a:solidFill>
              </a:rPr>
              <a:t> (IEX)</a:t>
            </a:r>
            <a:endParaRPr lang="it-IT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27FCD6B-1B95-6B4A-B7F3-7D695D18F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33022" y="1850030"/>
            <a:ext cx="3902746" cy="4284048"/>
          </a:xfr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7267C4-FE1B-F44B-B092-3A105A9E7E00}"/>
              </a:ext>
            </a:extLst>
          </p:cNvPr>
          <p:cNvGrpSpPr/>
          <p:nvPr/>
        </p:nvGrpSpPr>
        <p:grpSpPr>
          <a:xfrm>
            <a:off x="838200" y="2167383"/>
            <a:ext cx="5310580" cy="3966695"/>
            <a:chOff x="6043220" y="2034861"/>
            <a:chExt cx="5310580" cy="396669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8BC0B51-0CD3-4D4C-8B39-065DF31C8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0893" y="2112135"/>
              <a:ext cx="0" cy="38894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3CC8DC-4A72-034B-B03F-6ED854D2DE37}"/>
                </a:ext>
              </a:extLst>
            </p:cNvPr>
            <p:cNvSpPr txBox="1"/>
            <p:nvPr/>
          </p:nvSpPr>
          <p:spPr>
            <a:xfrm rot="16200000">
              <a:off x="5491947" y="3872179"/>
              <a:ext cx="1471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pH</a:t>
              </a:r>
              <a:r>
                <a:rPr lang="it-IT" dirty="0"/>
                <a:t> del buffer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70260F-7836-734A-B5B3-23A67A9E7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760182" y="2163651"/>
              <a:ext cx="941280" cy="7791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F4CB4D-8B97-4C4D-9262-99BCA80E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760182" y="3660820"/>
              <a:ext cx="941280" cy="77917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6841DF-2295-FD41-AF9D-D73C5D81C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760182" y="5157990"/>
              <a:ext cx="941280" cy="7791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5E931B-9CD5-3A44-9133-8EEFDA9E7724}"/>
                </a:ext>
              </a:extLst>
            </p:cNvPr>
            <p:cNvSpPr txBox="1"/>
            <p:nvPr/>
          </p:nvSpPr>
          <p:spPr>
            <a:xfrm>
              <a:off x="7409115" y="2034861"/>
              <a:ext cx="4667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- </a:t>
              </a:r>
            </a:p>
            <a:p>
              <a:r>
                <a:rPr lang="it-IT" dirty="0"/>
                <a:t>    -</a:t>
              </a:r>
            </a:p>
            <a:p>
              <a:r>
                <a:rPr lang="it-IT" dirty="0"/>
                <a:t> 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E6CC1A-5190-EF4B-91DE-549EA4584EE3}"/>
                </a:ext>
              </a:extLst>
            </p:cNvPr>
            <p:cNvSpPr txBox="1"/>
            <p:nvPr/>
          </p:nvSpPr>
          <p:spPr>
            <a:xfrm>
              <a:off x="7409115" y="5013831"/>
              <a:ext cx="4667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+ </a:t>
              </a:r>
            </a:p>
            <a:p>
              <a:r>
                <a:rPr lang="it-IT" dirty="0"/>
                <a:t>   +</a:t>
              </a:r>
            </a:p>
            <a:p>
              <a:r>
                <a:rPr lang="it-IT" dirty="0"/>
                <a:t> 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F9BC36-F8F1-1746-B05F-0EA20C905430}"/>
                </a:ext>
              </a:extLst>
            </p:cNvPr>
            <p:cNvSpPr txBox="1"/>
            <p:nvPr/>
          </p:nvSpPr>
          <p:spPr>
            <a:xfrm>
              <a:off x="7886785" y="2408349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pH</a:t>
              </a:r>
              <a:r>
                <a:rPr lang="it-IT" dirty="0"/>
                <a:t>&gt;</a:t>
              </a:r>
              <a:r>
                <a:rPr lang="it-IT" dirty="0" err="1"/>
                <a:t>pI</a:t>
              </a:r>
              <a:endParaRPr lang="it-IT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BAC5B0-271C-A149-B570-E5344D9A118F}"/>
                </a:ext>
              </a:extLst>
            </p:cNvPr>
            <p:cNvSpPr txBox="1"/>
            <p:nvPr/>
          </p:nvSpPr>
          <p:spPr>
            <a:xfrm>
              <a:off x="7886785" y="5290830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pH</a:t>
              </a:r>
              <a:r>
                <a:rPr lang="it-IT" dirty="0"/>
                <a:t>&lt;</a:t>
              </a:r>
              <a:r>
                <a:rPr lang="it-IT" dirty="0" err="1"/>
                <a:t>pI</a:t>
              </a:r>
              <a:endParaRPr lang="it-IT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FD51CD-B1CF-9F43-928F-8CCACD81481B}"/>
                </a:ext>
              </a:extLst>
            </p:cNvPr>
            <p:cNvSpPr txBox="1"/>
            <p:nvPr/>
          </p:nvSpPr>
          <p:spPr>
            <a:xfrm>
              <a:off x="7886785" y="3837724"/>
              <a:ext cx="74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pH</a:t>
              </a:r>
              <a:r>
                <a:rPr lang="it-IT" dirty="0"/>
                <a:t>=</a:t>
              </a:r>
              <a:r>
                <a:rPr lang="it-IT" dirty="0" err="1"/>
                <a:t>pI</a:t>
              </a:r>
              <a:endParaRPr lang="it-IT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211E5A-6647-CF4C-8414-293D8D606F75}"/>
                </a:ext>
              </a:extLst>
            </p:cNvPr>
            <p:cNvSpPr txBox="1"/>
            <p:nvPr/>
          </p:nvSpPr>
          <p:spPr>
            <a:xfrm>
              <a:off x="8814775" y="2204138"/>
              <a:ext cx="2539025" cy="584775"/>
            </a:xfrm>
            <a:prstGeom prst="rect">
              <a:avLst/>
            </a:prstGeom>
            <a:gradFill>
              <a:gsLst>
                <a:gs pos="0">
                  <a:srgbClr val="3FE19B"/>
                </a:gs>
                <a:gs pos="100000">
                  <a:schemeClr val="bg1"/>
                </a:gs>
                <a:gs pos="98000">
                  <a:schemeClr val="bg1"/>
                </a:gs>
                <a:gs pos="100000">
                  <a:srgbClr val="FBFDFF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Carica netta negativa,</a:t>
              </a:r>
            </a:p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 lega all’</a:t>
              </a:r>
              <a:r>
                <a:rPr lang="it-IT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anion</a:t>
              </a:r>
              <a:r>
                <a:rPr lang="it-IT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it-IT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exchange</a:t>
              </a:r>
              <a:endParaRPr lang="it-IT" sz="16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2DE79B-74AC-6E4A-B8F4-690849D7D7A7}"/>
                </a:ext>
              </a:extLst>
            </p:cNvPr>
            <p:cNvSpPr txBox="1"/>
            <p:nvPr/>
          </p:nvSpPr>
          <p:spPr>
            <a:xfrm>
              <a:off x="8814774" y="5255187"/>
              <a:ext cx="2539025" cy="584775"/>
            </a:xfrm>
            <a:prstGeom prst="rect">
              <a:avLst/>
            </a:prstGeom>
            <a:gradFill>
              <a:gsLst>
                <a:gs pos="0">
                  <a:srgbClr val="FF9498"/>
                </a:gs>
                <a:gs pos="100000">
                  <a:schemeClr val="bg1"/>
                </a:gs>
                <a:gs pos="98000">
                  <a:schemeClr val="bg1"/>
                </a:gs>
                <a:gs pos="100000">
                  <a:srgbClr val="FBFDFF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Carica netta positiva,</a:t>
              </a:r>
            </a:p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si lega alla </a:t>
              </a:r>
              <a:r>
                <a:rPr lang="it-IT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cation</a:t>
              </a:r>
              <a:r>
                <a:rPr lang="it-IT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it-IT" sz="1600" i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exchange</a:t>
              </a:r>
              <a:endParaRPr lang="it-IT" sz="16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FC3E19-C6E0-3840-B2AF-0AAECDEBCCB7}"/>
                </a:ext>
              </a:extLst>
            </p:cNvPr>
            <p:cNvSpPr txBox="1"/>
            <p:nvPr/>
          </p:nvSpPr>
          <p:spPr>
            <a:xfrm>
              <a:off x="8814774" y="3762634"/>
              <a:ext cx="2539025" cy="584775"/>
            </a:xfrm>
            <a:prstGeom prst="rect">
              <a:avLst/>
            </a:prstGeom>
            <a:gradFill>
              <a:gsLst>
                <a:gs pos="0">
                  <a:schemeClr val="bg1">
                    <a:lumMod val="65000"/>
                  </a:schemeClr>
                </a:gs>
                <a:gs pos="100000">
                  <a:schemeClr val="bg1"/>
                </a:gs>
                <a:gs pos="98000">
                  <a:schemeClr val="bg1"/>
                </a:gs>
                <a:gs pos="100000">
                  <a:srgbClr val="FBFDFF"/>
                </a:gs>
              </a:gsLst>
              <a:lin ang="5400000" scaled="1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8100"/>
            </a:effectLst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La proteina non è carica,</a:t>
              </a:r>
            </a:p>
            <a:p>
              <a:r>
                <a:rPr lang="it-IT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Non si lega alla </a:t>
              </a:r>
              <a:r>
                <a:rPr lang="it-IT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IEX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CD43EB-9C9B-FF4A-A0EB-B1752F38D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8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36"/>
    </mc:Choice>
    <mc:Fallback>
      <p:transition spd="slow" advTm="19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9">
            <a:extLst>
              <a:ext uri="{FF2B5EF4-FFF2-40B4-BE49-F238E27FC236}">
                <a16:creationId xmlns:a16="http://schemas.microsoft.com/office/drawing/2014/main" id="{184F1520-3DC8-384C-807B-9BAB135CB0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08479" y="4677235"/>
          <a:ext cx="4903787" cy="1449388"/>
        </p:xfrm>
        <a:graphic>
          <a:graphicData uri="http://schemas.openxmlformats.org/drawingml/2006/table">
            <a:tbl>
              <a:tblPr/>
              <a:tblGrid>
                <a:gridCol w="1635125">
                  <a:extLst>
                    <a:ext uri="{9D8B030D-6E8A-4147-A177-3AD203B41FA5}">
                      <a16:colId xmlns:a16="http://schemas.microsoft.com/office/drawing/2014/main" val="2407188943"/>
                    </a:ext>
                  </a:extLst>
                </a:gridCol>
                <a:gridCol w="1633537">
                  <a:extLst>
                    <a:ext uri="{9D8B030D-6E8A-4147-A177-3AD203B41FA5}">
                      <a16:colId xmlns:a16="http://schemas.microsoft.com/office/drawing/2014/main" val="3285988309"/>
                    </a:ext>
                  </a:extLst>
                </a:gridCol>
                <a:gridCol w="1635125">
                  <a:extLst>
                    <a:ext uri="{9D8B030D-6E8A-4147-A177-3AD203B41FA5}">
                      <a16:colId xmlns:a16="http://schemas.microsoft.com/office/drawing/2014/main" val="178384061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Cationico</a:t>
                      </a:r>
                      <a:endParaRPr kumimoji="0" lang="en-US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Anionico</a:t>
                      </a:r>
                      <a:endParaRPr kumimoji="0" lang="en-US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5863466"/>
                  </a:ext>
                </a:extLst>
              </a:tr>
              <a:tr h="425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Forte</a:t>
                      </a:r>
                      <a:endParaRPr kumimoji="0" lang="en-US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-SO</a:t>
                      </a:r>
                      <a:r>
                        <a:rPr kumimoji="0" lang="it-IT" altLang="it-IT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 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+</a:t>
                      </a:r>
                      <a:endParaRPr kumimoji="0" lang="en-US" altLang="it-IT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-N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(CH</a:t>
                      </a:r>
                      <a:r>
                        <a:rPr kumimoji="0" lang="it-IT" altLang="it-IT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 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OH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kumimoji="0" lang="en-US" altLang="it-IT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144094"/>
                  </a:ext>
                </a:extLst>
              </a:tr>
              <a:tr h="423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Debole</a:t>
                      </a:r>
                      <a:endParaRPr kumimoji="0" lang="en-US" altLang="it-IT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-COO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 </a:t>
                      </a: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</a:t>
                      </a:r>
                      <a:r>
                        <a:rPr kumimoji="0" lang="it-IT" altLang="it-IT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+</a:t>
                      </a:r>
                      <a:endParaRPr kumimoji="0" lang="en-US" altLang="it-IT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-N</a:t>
                      </a:r>
                      <a:r>
                        <a:rPr kumimoji="0" lang="it-IT" altLang="it-IT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+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</a:t>
                      </a:r>
                      <a:r>
                        <a:rPr kumimoji="0" lang="it-IT" altLang="it-IT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OH</a:t>
                      </a:r>
                      <a:r>
                        <a:rPr kumimoji="0" lang="it-IT" altLang="it-IT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  <a:endParaRPr kumimoji="0" lang="en-US" altLang="it-IT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047629"/>
                  </a:ext>
                </a:extLst>
              </a:tr>
            </a:tbl>
          </a:graphicData>
        </a:graphic>
      </p:graphicFrame>
      <p:sp>
        <p:nvSpPr>
          <p:cNvPr id="5" name="AutoShape 24">
            <a:extLst>
              <a:ext uri="{FF2B5EF4-FFF2-40B4-BE49-F238E27FC236}">
                <a16:creationId xmlns:a16="http://schemas.microsoft.com/office/drawing/2014/main" id="{4C74CA29-8A8E-994B-992F-03CEC3E20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3902" y="6318710"/>
            <a:ext cx="3911600" cy="444500"/>
          </a:xfrm>
          <a:prstGeom prst="wedgeRoundRectCallout">
            <a:avLst>
              <a:gd name="adj1" fmla="val -55116"/>
              <a:gd name="adj2" fmla="val -119644"/>
              <a:gd name="adj3" fmla="val 16667"/>
            </a:avLst>
          </a:prstGeom>
          <a:gradFill>
            <a:gsLst>
              <a:gs pos="9000">
                <a:srgbClr val="FBFDFF"/>
              </a:gs>
              <a:gs pos="95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txBody>
          <a:bodyPr lIns="0" tIns="0" rIns="0" bIns="0"/>
          <a:lstStyle/>
          <a:p>
            <a:pPr algn="ctr"/>
            <a:r>
              <a:rPr lang="it-IT" altLang="it-IT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Ridotto 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intervallo di </a:t>
            </a:r>
            <a:r>
              <a:rPr lang="it-IT" altLang="it-IT" sz="1800" dirty="0" err="1">
                <a:solidFill>
                  <a:schemeClr val="bg1"/>
                </a:solidFill>
                <a:cs typeface="Arial" panose="020B0604020202020204" pitchFamily="34" charset="0"/>
              </a:rPr>
              <a:t>pH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 di utilizzo</a:t>
            </a:r>
            <a:endParaRPr lang="en-US" altLang="it-IT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AutoShape 25">
            <a:extLst>
              <a:ext uri="{FF2B5EF4-FFF2-40B4-BE49-F238E27FC236}">
                <a16:creationId xmlns:a16="http://schemas.microsoft.com/office/drawing/2014/main" id="{B0661A71-E639-0F4C-A108-28B9380E4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456" y="4013591"/>
            <a:ext cx="3895725" cy="488950"/>
          </a:xfrm>
          <a:prstGeom prst="wedgeRoundRectCallout">
            <a:avLst>
              <a:gd name="adj1" fmla="val -62144"/>
              <a:gd name="adj2" fmla="val 217208"/>
              <a:gd name="adj3" fmla="val 16667"/>
            </a:avLst>
          </a:prstGeom>
          <a:gradFill>
            <a:gsLst>
              <a:gs pos="0">
                <a:srgbClr val="FF0000"/>
              </a:gs>
              <a:gs pos="100000">
                <a:schemeClr val="bg1"/>
              </a:gs>
              <a:gs pos="98000">
                <a:schemeClr val="bg1"/>
              </a:gs>
              <a:gs pos="100000">
                <a:srgbClr val="FBFD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8100"/>
          </a:effectLst>
        </p:spPr>
        <p:txBody>
          <a:bodyPr/>
          <a:lstStyle/>
          <a:p>
            <a:pPr algn="ctr"/>
            <a:r>
              <a:rPr lang="it-IT" altLang="it-IT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Ampio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 intervallo di </a:t>
            </a:r>
            <a:r>
              <a:rPr lang="it-IT" altLang="it-IT" sz="1800" dirty="0" err="1">
                <a:solidFill>
                  <a:schemeClr val="bg1"/>
                </a:solidFill>
                <a:cs typeface="Arial" panose="020B0604020202020204" pitchFamily="34" charset="0"/>
              </a:rPr>
              <a:t>pH</a:t>
            </a:r>
            <a:r>
              <a:rPr lang="it-IT" altLang="it-IT" sz="1800" dirty="0">
                <a:solidFill>
                  <a:schemeClr val="bg1"/>
                </a:solidFill>
                <a:cs typeface="Arial" panose="020B0604020202020204" pitchFamily="34" charset="0"/>
              </a:rPr>
              <a:t> di utilizzo</a:t>
            </a:r>
            <a:endParaRPr lang="en-US" altLang="it-IT" sz="1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CD3405DD-C8A2-2F40-B14B-1F225AAB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16" y="1205193"/>
            <a:ext cx="4129592" cy="26560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7">
            <a:extLst>
              <a:ext uri="{FF2B5EF4-FFF2-40B4-BE49-F238E27FC236}">
                <a16:creationId xmlns:a16="http://schemas.microsoft.com/office/drawing/2014/main" id="{DF5E12BF-D76E-6441-8F76-84D07D2FE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21" y="5945715"/>
            <a:ext cx="6096000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pPr algn="just"/>
            <a:r>
              <a:rPr lang="it-IT" altLang="it-IT" b="1" dirty="0">
                <a:solidFill>
                  <a:schemeClr val="bg1"/>
                </a:solidFill>
                <a:cs typeface="Times New Roman" panose="02020603050405020304" pitchFamily="18" charset="0"/>
              </a:rPr>
              <a:t>La comune definizione delle resine ioniche è fatta sulla base della acidità del loro gruppo attivo.</a:t>
            </a:r>
            <a:endParaRPr lang="it-IT" altLang="it-IT" b="1" dirty="0">
              <a:solidFill>
                <a:schemeClr val="bg1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1CCA0D4E-6EAC-3640-A5C2-B8EB4815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Tipi di </a:t>
            </a:r>
            <a:r>
              <a:rPr lang="en-US" b="1" dirty="0" err="1">
                <a:solidFill>
                  <a:srgbClr val="FF0000"/>
                </a:solidFill>
              </a:rPr>
              <a:t>resina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scambio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ionico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9E8D82-2D6B-5F4F-941E-08AAD515B3E9}"/>
              </a:ext>
            </a:extLst>
          </p:cNvPr>
          <p:cNvSpPr/>
          <p:nvPr/>
        </p:nvSpPr>
        <p:spPr>
          <a:xfrm>
            <a:off x="283221" y="2069091"/>
            <a:ext cx="6096000" cy="39772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b="1" dirty="0"/>
              <a:t>FASE STAZIONARIA: </a:t>
            </a:r>
            <a:r>
              <a:rPr lang="it-IT" sz="2000" dirty="0"/>
              <a:t>polimeri o silice funzionalizzata a cui sono legati </a:t>
            </a:r>
            <a:r>
              <a:rPr lang="it-IT" sz="2000" dirty="0" err="1"/>
              <a:t>covalentemente</a:t>
            </a:r>
            <a:r>
              <a:rPr lang="it-IT" sz="2000" dirty="0"/>
              <a:t> gruppi carichi: </a:t>
            </a:r>
          </a:p>
          <a:p>
            <a:pPr marL="800100" lvl="1" indent="-342900" algn="just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i="1" dirty="0"/>
              <a:t>anioni </a:t>
            </a:r>
            <a:r>
              <a:rPr lang="it-IT" sz="2000" i="1" dirty="0" err="1"/>
              <a:t>sulfonil</a:t>
            </a:r>
            <a:r>
              <a:rPr lang="it-IT" sz="2000" i="1" dirty="0"/>
              <a:t>-</a:t>
            </a:r>
            <a:r>
              <a:rPr lang="it-IT" sz="2000" dirty="0"/>
              <a:t> (-SO</a:t>
            </a:r>
            <a:r>
              <a:rPr lang="it-IT" sz="2400" baseline="-24000" dirty="0"/>
              <a:t>3</a:t>
            </a:r>
            <a:r>
              <a:rPr lang="it-IT" sz="2400" baseline="30000" dirty="0"/>
              <a:t>-</a:t>
            </a:r>
            <a:r>
              <a:rPr lang="it-IT" sz="2000" dirty="0"/>
              <a:t>) o </a:t>
            </a:r>
            <a:r>
              <a:rPr lang="it-IT" sz="2000" i="1" dirty="0" err="1"/>
              <a:t>carbossil</a:t>
            </a:r>
            <a:r>
              <a:rPr lang="it-IT" sz="2000" i="1" dirty="0"/>
              <a:t>-</a:t>
            </a:r>
            <a:r>
              <a:rPr lang="it-IT" sz="2000" dirty="0"/>
              <a:t> (–COO</a:t>
            </a:r>
            <a:r>
              <a:rPr lang="it-IT" sz="2400" baseline="30000" dirty="0"/>
              <a:t>-</a:t>
            </a:r>
            <a:r>
              <a:rPr lang="it-IT" sz="2000" dirty="0"/>
              <a:t>) come scambiatori di cationi; </a:t>
            </a:r>
          </a:p>
          <a:p>
            <a:pPr marL="800100" lvl="1" indent="-342900" algn="just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i="1" dirty="0"/>
              <a:t>cationi </a:t>
            </a:r>
            <a:r>
              <a:rPr lang="it-IT" sz="2000" i="1" dirty="0" err="1"/>
              <a:t>dialchilammino</a:t>
            </a:r>
            <a:r>
              <a:rPr lang="it-IT" sz="2000" i="1" dirty="0"/>
              <a:t>-</a:t>
            </a:r>
            <a:r>
              <a:rPr lang="it-IT" sz="2000" dirty="0"/>
              <a:t> (-NHR</a:t>
            </a:r>
            <a:r>
              <a:rPr lang="it-IT" sz="2000" baseline="-25000" dirty="0"/>
              <a:t>2</a:t>
            </a:r>
            <a:r>
              <a:rPr lang="it-IT" sz="2000" baseline="30000" dirty="0"/>
              <a:t>+</a:t>
            </a:r>
            <a:r>
              <a:rPr lang="it-IT" sz="2000" dirty="0"/>
              <a:t>) o </a:t>
            </a:r>
            <a:r>
              <a:rPr lang="it-IT" sz="2000" i="1" dirty="0" err="1"/>
              <a:t>trialchilammino</a:t>
            </a:r>
            <a:r>
              <a:rPr lang="it-IT" sz="2000" i="1" dirty="0"/>
              <a:t>-</a:t>
            </a:r>
            <a:r>
              <a:rPr lang="it-IT" sz="2000" dirty="0"/>
              <a:t> (-NR</a:t>
            </a:r>
            <a:r>
              <a:rPr lang="it-IT" sz="2000" baseline="-25000" dirty="0"/>
              <a:t>3</a:t>
            </a:r>
            <a:r>
              <a:rPr lang="it-IT" sz="2000" baseline="30000" dirty="0"/>
              <a:t>+</a:t>
            </a:r>
            <a:r>
              <a:rPr lang="it-IT" sz="2000" dirty="0"/>
              <a:t>) come scambiatori di anioni.</a:t>
            </a:r>
          </a:p>
          <a:p>
            <a:pPr marL="342900" indent="-342900" algn="just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b="1" dirty="0"/>
              <a:t>FASE MOBILE: </a:t>
            </a:r>
            <a:r>
              <a:rPr lang="it-IT" sz="2000" dirty="0"/>
              <a:t>contiene un contro-ione di carica opposta al gruppo ionico della superficie, in uno stato di equilibrio per effetto della formazione di una coppia ionica. </a:t>
            </a:r>
          </a:p>
          <a:p>
            <a:pPr marL="171450" indent="-171450" algn="just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it-IT" sz="1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0FEB2E-AAF7-F24A-AF52-3A34D44C3CC7}"/>
              </a:ext>
            </a:extLst>
          </p:cNvPr>
          <p:cNvSpPr/>
          <p:nvPr/>
        </p:nvSpPr>
        <p:spPr>
          <a:xfrm>
            <a:off x="6297333" y="1368671"/>
            <a:ext cx="724129" cy="724129"/>
          </a:xfrm>
          <a:prstGeom prst="ellipse">
            <a:avLst/>
          </a:prstGeom>
          <a:gradFill flip="none" rotWithShape="0">
            <a:gsLst>
              <a:gs pos="800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7CB27-77D9-954D-BFBF-D1165C36AF88}"/>
              </a:ext>
            </a:extLst>
          </p:cNvPr>
          <p:cNvSpPr txBox="1"/>
          <p:nvPr/>
        </p:nvSpPr>
        <p:spPr>
          <a:xfrm>
            <a:off x="6379221" y="1306382"/>
            <a:ext cx="627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   _</a:t>
            </a:r>
          </a:p>
          <a:p>
            <a:r>
              <a:rPr lang="en-US" dirty="0"/>
              <a:t>_   _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F8F5FF-1396-A74C-87E3-C067530614CB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7006316" y="1205194"/>
            <a:ext cx="568886" cy="42435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CC66CB0-8AED-1047-9D93-0EF595914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313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49"/>
    </mc:Choice>
    <mc:Fallback>
      <p:transition spd="slow" advTm="11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565</Words>
  <Application>Microsoft Macintosh PowerPoint</Application>
  <PresentationFormat>Widescreen</PresentationFormat>
  <Paragraphs>106</Paragraphs>
  <Slides>12</Slides>
  <Notes>11</Notes>
  <HiddenSlides>0</HiddenSlides>
  <MMClips>12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Fotografia Photo Editor</vt:lpstr>
      <vt:lpstr>Affinità – cromatografia</vt:lpstr>
      <vt:lpstr>IMAC - Immobilized metal affinity chromatography</vt:lpstr>
      <vt:lpstr>Fasi della cromatografia </vt:lpstr>
      <vt:lpstr>Fasi della cromatografia </vt:lpstr>
      <vt:lpstr>Cromatografia di affinità – esempi </vt:lpstr>
      <vt:lpstr>Cromatografia di affinità</vt:lpstr>
      <vt:lpstr>Carica – scambio ionico (IEX)</vt:lpstr>
      <vt:lpstr>Cromatofgrafia a scambio ionico (IEX)</vt:lpstr>
      <vt:lpstr>Tipi di resina – scambio ionico</vt:lpstr>
      <vt:lpstr>Fasi della cromatografia </vt:lpstr>
      <vt:lpstr>HIC – Hydrphobic Interaction Chromatography </vt:lpstr>
      <vt:lpstr>HIC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Affinità – cromatografia</dc:title>
  <dc:creator>suzana.aulic@icgeb.org</dc:creator>
  <cp:lastModifiedBy>suzana.aulic@icgeb.org</cp:lastModifiedBy>
  <cp:revision>2</cp:revision>
  <dcterms:created xsi:type="dcterms:W3CDTF">2020-04-20T13:50:33Z</dcterms:created>
  <dcterms:modified xsi:type="dcterms:W3CDTF">2020-04-20T14:24:12Z</dcterms:modified>
</cp:coreProperties>
</file>