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256" r:id="rId2"/>
    <p:sldId id="324" r:id="rId3"/>
    <p:sldId id="257" r:id="rId4"/>
    <p:sldId id="258" r:id="rId5"/>
    <p:sldId id="259" r:id="rId6"/>
    <p:sldId id="325" r:id="rId7"/>
    <p:sldId id="315" r:id="rId8"/>
    <p:sldId id="316" r:id="rId9"/>
    <p:sldId id="326" r:id="rId10"/>
    <p:sldId id="262" r:id="rId11"/>
    <p:sldId id="261" r:id="rId12"/>
    <p:sldId id="263" r:id="rId13"/>
    <p:sldId id="264" r:id="rId14"/>
    <p:sldId id="342" r:id="rId15"/>
    <p:sldId id="265" r:id="rId16"/>
    <p:sldId id="267" r:id="rId17"/>
    <p:sldId id="268" r:id="rId18"/>
    <p:sldId id="269" r:id="rId19"/>
    <p:sldId id="270" r:id="rId20"/>
    <p:sldId id="349" r:id="rId21"/>
    <p:sldId id="271" r:id="rId22"/>
    <p:sldId id="273" r:id="rId23"/>
    <p:sldId id="272" r:id="rId24"/>
    <p:sldId id="274" r:id="rId25"/>
    <p:sldId id="317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314" r:id="rId34"/>
    <p:sldId id="319" r:id="rId35"/>
    <p:sldId id="283" r:id="rId36"/>
    <p:sldId id="350" r:id="rId37"/>
    <p:sldId id="282" r:id="rId38"/>
    <p:sldId id="321" r:id="rId39"/>
    <p:sldId id="284" r:id="rId40"/>
    <p:sldId id="320" r:id="rId41"/>
    <p:sldId id="322" r:id="rId42"/>
    <p:sldId id="286" r:id="rId43"/>
    <p:sldId id="296" r:id="rId44"/>
    <p:sldId id="287" r:id="rId45"/>
    <p:sldId id="288" r:id="rId46"/>
    <p:sldId id="289" r:id="rId47"/>
    <p:sldId id="290" r:id="rId48"/>
    <p:sldId id="291" r:id="rId49"/>
    <p:sldId id="343" r:id="rId50"/>
    <p:sldId id="347" r:id="rId51"/>
    <p:sldId id="348" r:id="rId52"/>
    <p:sldId id="292" r:id="rId53"/>
    <p:sldId id="293" r:id="rId54"/>
    <p:sldId id="294" r:id="rId55"/>
    <p:sldId id="327" r:id="rId56"/>
    <p:sldId id="295" r:id="rId57"/>
    <p:sldId id="297" r:id="rId58"/>
    <p:sldId id="344" r:id="rId59"/>
    <p:sldId id="318" r:id="rId60"/>
    <p:sldId id="345" r:id="rId61"/>
    <p:sldId id="298" r:id="rId62"/>
    <p:sldId id="299" r:id="rId63"/>
    <p:sldId id="300" r:id="rId64"/>
    <p:sldId id="328" r:id="rId65"/>
    <p:sldId id="329" r:id="rId66"/>
    <p:sldId id="330" r:id="rId67"/>
    <p:sldId id="339" r:id="rId68"/>
    <p:sldId id="340" r:id="rId69"/>
    <p:sldId id="331" r:id="rId70"/>
    <p:sldId id="332" r:id="rId71"/>
    <p:sldId id="333" r:id="rId72"/>
    <p:sldId id="334" r:id="rId73"/>
    <p:sldId id="301" r:id="rId74"/>
    <p:sldId id="302" r:id="rId75"/>
    <p:sldId id="303" r:id="rId76"/>
    <p:sldId id="304" r:id="rId77"/>
    <p:sldId id="336" r:id="rId78"/>
    <p:sldId id="337" r:id="rId79"/>
    <p:sldId id="307" r:id="rId80"/>
    <p:sldId id="341" r:id="rId81"/>
    <p:sldId id="308" r:id="rId82"/>
    <p:sldId id="309" r:id="rId83"/>
    <p:sldId id="310" r:id="rId84"/>
    <p:sldId id="311" r:id="rId85"/>
  </p:sldIdLst>
  <p:sldSz cx="9144000" cy="6858000" type="screen4x3"/>
  <p:notesSz cx="7099300" cy="10234613"/>
  <p:defaultTextStyle>
    <a:defPPr>
      <a:defRPr lang="it-IT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66"/>
    <a:srgbClr val="FF00FF"/>
    <a:srgbClr val="FF0000"/>
    <a:srgbClr val="00FF00"/>
    <a:srgbClr val="0000FF"/>
    <a:srgbClr val="008000"/>
    <a:srgbClr val="00FFFF"/>
    <a:srgbClr val="0033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30" autoAdjust="0"/>
    <p:restoredTop sz="94499" autoAdjust="0"/>
  </p:normalViewPr>
  <p:slideViewPr>
    <p:cSldViewPr>
      <p:cViewPr varScale="1">
        <p:scale>
          <a:sx n="61" d="100"/>
          <a:sy n="61" d="100"/>
        </p:scale>
        <p:origin x="173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4" Type="http://schemas.openxmlformats.org/officeDocument/2006/relationships/image" Target="../media/image85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01FFC-283D-40EB-AF03-9796BB9F5B5F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49351-C006-44F8-8D90-808B45A036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9153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49351-C006-44F8-8D90-808B45A03646}" type="slidenum">
              <a:rPr lang="it-IT" smtClean="0"/>
              <a:t>71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4510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4FE5C-15E0-47B3-8C82-BBF0A75C95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074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8E77E-D631-4914-AF1F-262F4BED12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4423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398BE-E4FF-4A3F-8777-65C889148F7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4848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50C1A-C3EE-40BF-B4DC-DEEBBE3BAF5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43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23C8A-8C14-40F8-864F-0227B525666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6095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1EF61-E0ED-4B98-9AFB-2EA30F1B0DD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7651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A464C-9C02-4496-9A6A-0CCF5C93ED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460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3D8E1-0E45-46E8-891A-ABA88DFB5B7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983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52892-5C16-4480-B4DA-BA5D953BB3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5355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7CA33-60B6-4520-933B-9CAC9D5BB3C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153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BBFE1-D2F9-409B-A269-08516E0D0F3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7471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90ABED27-AC21-423E-8EB5-5BC3DA3BEA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4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3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7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9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7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56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62.w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6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67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73.wmf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8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79.wmf"/><Relationship Id="rId4" Type="http://schemas.openxmlformats.org/officeDocument/2006/relationships/image" Target="../media/image76.wmf"/><Relationship Id="rId9" Type="http://schemas.openxmlformats.org/officeDocument/2006/relationships/oleObject" Target="../embeddings/oleObject41.bin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81.w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85.wmf"/><Relationship Id="rId5" Type="http://schemas.openxmlformats.org/officeDocument/2006/relationships/image" Target="../media/image82.w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84.w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image" Target="../media/image89.jpeg"/><Relationship Id="rId7" Type="http://schemas.openxmlformats.org/officeDocument/2006/relationships/image" Target="../media/image8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86.wmf"/><Relationship Id="rId4" Type="http://schemas.openxmlformats.org/officeDocument/2006/relationships/oleObject" Target="../embeddings/oleObject48.bin"/><Relationship Id="rId9" Type="http://schemas.openxmlformats.org/officeDocument/2006/relationships/image" Target="../media/image88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4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93.wmf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96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95.w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97.wmf"/><Relationship Id="rId4" Type="http://schemas.openxmlformats.org/officeDocument/2006/relationships/oleObject" Target="../embeddings/oleObject56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99.wmf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01.wmf"/><Relationship Id="rId4" Type="http://schemas.openxmlformats.org/officeDocument/2006/relationships/oleObject" Target="../embeddings/oleObject58.bin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755650" y="1196975"/>
            <a:ext cx="741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2800" b="1"/>
              <a:t>INTERAZIONI IONI-SOLVENTE</a:t>
            </a:r>
            <a:endParaRPr lang="it-IT" sz="2800"/>
          </a:p>
        </p:txBody>
      </p:sp>
      <p:sp>
        <p:nvSpPr>
          <p:cNvPr id="2052" name="CasellaDiTesto 6"/>
          <p:cNvSpPr txBox="1">
            <a:spLocks noChangeArrowheads="1"/>
          </p:cNvSpPr>
          <p:nvPr/>
        </p:nvSpPr>
        <p:spPr bwMode="auto">
          <a:xfrm>
            <a:off x="2286000" y="1857375"/>
            <a:ext cx="40005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1200" dirty="0">
                <a:solidFill>
                  <a:srgbClr val="FF0000"/>
                </a:solidFill>
              </a:rPr>
              <a:t>Ver </a:t>
            </a:r>
            <a:r>
              <a:rPr lang="it-IT" sz="1200" dirty="0" smtClean="0">
                <a:solidFill>
                  <a:srgbClr val="FF0000"/>
                </a:solidFill>
              </a:rPr>
              <a:t>21.04.20</a:t>
            </a:r>
            <a:endParaRPr lang="it-IT" sz="1200" dirty="0">
              <a:solidFill>
                <a:srgbClr val="FF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492375"/>
            <a:ext cx="2044626" cy="2304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Ione in acq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349500"/>
            <a:ext cx="2336604" cy="230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827088" y="620713"/>
            <a:ext cx="72733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IL MODELLO DI </a:t>
            </a:r>
            <a:r>
              <a:rPr lang="it-IT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BORN</a:t>
            </a:r>
            <a:r>
              <a:rPr lang="it-IT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(1920) PER LO STUDIO DELL’INTERAZIONE IONE-SOLVENTE</a:t>
            </a:r>
            <a:endParaRPr lang="it-IT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468313" y="1916113"/>
            <a:ext cx="80645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it-IT" sz="2200" dirty="0"/>
              <a:t>1) SI CONSIDERANO GLI IONI COME SFERE (raggio </a:t>
            </a:r>
            <a:r>
              <a:rPr lang="it-IT" sz="2200" dirty="0" err="1"/>
              <a:t>r</a:t>
            </a:r>
            <a:r>
              <a:rPr lang="it-IT" sz="2200" baseline="-25000" dirty="0" err="1"/>
              <a:t>i</a:t>
            </a:r>
            <a:r>
              <a:rPr lang="it-IT" sz="2200" dirty="0"/>
              <a:t>) </a:t>
            </a:r>
            <a:r>
              <a:rPr lang="it-IT" sz="2200" dirty="0" smtClean="0"/>
              <a:t>E CARICA </a:t>
            </a:r>
            <a:r>
              <a:rPr lang="it-IT" sz="2200" dirty="0"/>
              <a:t>(</a:t>
            </a:r>
            <a:r>
              <a:rPr lang="it-IT" sz="2200" dirty="0" err="1"/>
              <a:t>z</a:t>
            </a:r>
            <a:r>
              <a:rPr lang="it-IT" sz="2200" baseline="-25000" dirty="0" err="1"/>
              <a:t>i</a:t>
            </a:r>
            <a:r>
              <a:rPr lang="it-IT" sz="2200" dirty="0" err="1"/>
              <a:t>e</a:t>
            </a:r>
            <a:r>
              <a:rPr lang="it-IT" sz="2200" baseline="-25000" dirty="0" err="1"/>
              <a:t>0</a:t>
            </a:r>
            <a:r>
              <a:rPr lang="it-IT" sz="2200" dirty="0"/>
              <a:t>)</a:t>
            </a:r>
          </a:p>
          <a:p>
            <a:pPr algn="just" eaLnBrk="1" hangingPunct="1"/>
            <a:endParaRPr lang="it-IT" sz="2200" dirty="0"/>
          </a:p>
          <a:p>
            <a:pPr algn="just" eaLnBrk="1" hangingPunct="1"/>
            <a:r>
              <a:rPr lang="it-IT" sz="2200" dirty="0">
                <a:solidFill>
                  <a:srgbClr val="FF0066"/>
                </a:solidFill>
              </a:rPr>
              <a:t>2) LE INTERAZIONI TRA IONI E SOLVENTE SONO PURAMENTE ELETTROSTATICHE</a:t>
            </a:r>
          </a:p>
          <a:p>
            <a:pPr algn="just" eaLnBrk="1" hangingPunct="1"/>
            <a:endParaRPr lang="it-IT" sz="2200" dirty="0"/>
          </a:p>
          <a:p>
            <a:pPr algn="just" eaLnBrk="1" hangingPunct="1"/>
            <a:r>
              <a:rPr lang="it-IT" sz="2200" dirty="0">
                <a:solidFill>
                  <a:srgbClr val="0000FF"/>
                </a:solidFill>
              </a:rPr>
              <a:t>3) IL SOLVENTE È UN CONTINUO CON COSTANTE DIELETTRICA </a:t>
            </a:r>
            <a:r>
              <a:rPr lang="it-IT" sz="2200" dirty="0">
                <a:solidFill>
                  <a:srgbClr val="0000FF"/>
                </a:solidFill>
                <a:sym typeface="Symbol" pitchFamily="18" charset="2"/>
              </a:rPr>
              <a:t></a:t>
            </a:r>
            <a:r>
              <a:rPr lang="it-IT" sz="2200" dirty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it-IT" sz="2200" dirty="0">
                <a:solidFill>
                  <a:srgbClr val="0000FF"/>
                </a:solidFill>
              </a:rPr>
              <a:t>COSTANTE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5435600" y="2060575"/>
            <a:ext cx="3095625" cy="12239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468313" y="2060575"/>
            <a:ext cx="3095625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654175" y="257343"/>
            <a:ext cx="54737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b="1" dirty="0"/>
              <a:t>TEORIA DI </a:t>
            </a:r>
            <a:r>
              <a:rPr lang="it-IT" sz="2400" b="1" dirty="0" err="1"/>
              <a:t>BORN</a:t>
            </a:r>
            <a:r>
              <a:rPr lang="it-IT" sz="2400" b="1" dirty="0"/>
              <a:t> (1920</a:t>
            </a:r>
            <a:r>
              <a:rPr lang="it-IT" sz="2400" b="1" dirty="0" smtClean="0"/>
              <a:t>) </a:t>
            </a:r>
          </a:p>
          <a:p>
            <a:pPr eaLnBrk="1" hangingPunct="1">
              <a:spcBef>
                <a:spcPct val="50000"/>
              </a:spcBef>
            </a:pPr>
            <a:r>
              <a:rPr lang="it-IT" sz="2400" b="1" dirty="0" smtClean="0"/>
              <a:t>interazione ione-solvente</a:t>
            </a:r>
            <a:r>
              <a:rPr lang="it-IT" sz="2200" dirty="0" smtClean="0"/>
              <a:t> </a:t>
            </a:r>
            <a:endParaRPr lang="it-IT" sz="2200" dirty="0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68313" y="2133600"/>
            <a:ext cx="309562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it-IT" sz="2200">
                <a:solidFill>
                  <a:srgbClr val="FF0000"/>
                </a:solidFill>
              </a:rPr>
              <a:t>STATO INIZIALE</a:t>
            </a:r>
          </a:p>
          <a:p>
            <a:pPr algn="l">
              <a:spcBef>
                <a:spcPct val="50000"/>
              </a:spcBef>
              <a:defRPr/>
            </a:pPr>
            <a:r>
              <a:rPr lang="it-IT" sz="2200">
                <a:solidFill>
                  <a:srgbClr val="FF0000"/>
                </a:solidFill>
              </a:rPr>
              <a:t>NO INTERAZIONE  </a:t>
            </a:r>
            <a:r>
              <a:rPr lang="it-IT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I-S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651500" y="2133600"/>
            <a:ext cx="295275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it-IT" sz="2200">
                <a:solidFill>
                  <a:schemeClr val="accent2"/>
                </a:solidFill>
              </a:rPr>
              <a:t>STATO FINALE</a:t>
            </a:r>
          </a:p>
          <a:p>
            <a:pPr algn="l">
              <a:spcBef>
                <a:spcPct val="50000"/>
              </a:spcBef>
              <a:defRPr/>
            </a:pPr>
            <a:r>
              <a:rPr lang="it-IT" sz="2200">
                <a:solidFill>
                  <a:schemeClr val="accent2"/>
                </a:solidFill>
              </a:rPr>
              <a:t>INTERAZIONE </a:t>
            </a:r>
            <a:r>
              <a:rPr lang="it-IT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I-S</a:t>
            </a: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3851275" y="2636838"/>
            <a:ext cx="1152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211638" y="1844675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sz="2400" b="1">
                <a:latin typeface="Symbol" pitchFamily="18" charset="2"/>
              </a:rPr>
              <a:t>D</a:t>
            </a:r>
            <a:r>
              <a:rPr lang="it-IT" sz="2400" b="1"/>
              <a:t>G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4716463" y="2060575"/>
            <a:ext cx="6461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/>
              <a:t>I-S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2411760" y="4293096"/>
            <a:ext cx="341313" cy="427037"/>
            <a:chOff x="1020" y="2568"/>
            <a:chExt cx="215" cy="269"/>
          </a:xfrm>
        </p:grpSpPr>
        <p:sp>
          <p:nvSpPr>
            <p:cNvPr id="8219" name="Oval 19"/>
            <p:cNvSpPr>
              <a:spLocks noChangeArrowheads="1"/>
            </p:cNvSpPr>
            <p:nvPr/>
          </p:nvSpPr>
          <p:spPr bwMode="auto">
            <a:xfrm>
              <a:off x="1020" y="2614"/>
              <a:ext cx="192" cy="20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218" name="Text Box 21"/>
            <p:cNvSpPr txBox="1">
              <a:spLocks noChangeArrowheads="1"/>
            </p:cNvSpPr>
            <p:nvPr/>
          </p:nvSpPr>
          <p:spPr bwMode="auto">
            <a:xfrm>
              <a:off x="1020" y="2568"/>
              <a:ext cx="21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it-IT" sz="2200" dirty="0"/>
                <a:t>+</a:t>
              </a:r>
            </a:p>
          </p:txBody>
        </p:sp>
      </p:grp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3851275" y="4508500"/>
            <a:ext cx="1152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900113" y="4868863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/>
              <a:t>Ione nel vuoto</a:t>
            </a:r>
          </a:p>
        </p:txBody>
      </p:sp>
      <p:sp>
        <p:nvSpPr>
          <p:cNvPr id="3" name="Text Box 28"/>
          <p:cNvSpPr txBox="1">
            <a:spLocks noChangeArrowheads="1"/>
          </p:cNvSpPr>
          <p:nvPr/>
        </p:nvSpPr>
        <p:spPr bwMode="auto">
          <a:xfrm>
            <a:off x="5508625" y="4868863"/>
            <a:ext cx="2305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/>
              <a:t>Ione nel solvente</a:t>
            </a:r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611188" y="5661025"/>
            <a:ext cx="72739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dirty="0"/>
              <a:t>La variazione </a:t>
            </a:r>
            <a:r>
              <a:rPr lang="it-IT" sz="2400" dirty="0">
                <a:latin typeface="Symbol" pitchFamily="18" charset="2"/>
              </a:rPr>
              <a:t>D</a:t>
            </a:r>
            <a:r>
              <a:rPr lang="it-IT" sz="2400" dirty="0"/>
              <a:t>G corrisponde all’energia libera di interazione ione-solvente </a:t>
            </a:r>
          </a:p>
        </p:txBody>
      </p:sp>
      <p:sp>
        <p:nvSpPr>
          <p:cNvPr id="8" name="Rettangolo 7"/>
          <p:cNvSpPr/>
          <p:nvPr/>
        </p:nvSpPr>
        <p:spPr bwMode="auto">
          <a:xfrm>
            <a:off x="5508104" y="3933056"/>
            <a:ext cx="1440160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  <p:grpSp>
        <p:nvGrpSpPr>
          <p:cNvPr id="30" name="Group 37"/>
          <p:cNvGrpSpPr>
            <a:grpSpLocks/>
          </p:cNvGrpSpPr>
          <p:nvPr/>
        </p:nvGrpSpPr>
        <p:grpSpPr bwMode="auto">
          <a:xfrm>
            <a:off x="5940152" y="4293096"/>
            <a:ext cx="341313" cy="427037"/>
            <a:chOff x="1020" y="2568"/>
            <a:chExt cx="215" cy="269"/>
          </a:xfrm>
        </p:grpSpPr>
        <p:sp>
          <p:nvSpPr>
            <p:cNvPr id="31" name="Oval 19"/>
            <p:cNvSpPr>
              <a:spLocks noChangeArrowheads="1"/>
            </p:cNvSpPr>
            <p:nvPr/>
          </p:nvSpPr>
          <p:spPr bwMode="auto">
            <a:xfrm>
              <a:off x="1020" y="2614"/>
              <a:ext cx="192" cy="20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" name="Text Box 21"/>
            <p:cNvSpPr txBox="1">
              <a:spLocks noChangeArrowheads="1"/>
            </p:cNvSpPr>
            <p:nvPr/>
          </p:nvSpPr>
          <p:spPr bwMode="auto">
            <a:xfrm>
              <a:off x="1020" y="2568"/>
              <a:ext cx="21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it-IT" sz="2200" dirty="0"/>
                <a:t>+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 animBg="1"/>
      <p:bldP spid="7181" grpId="0" animBg="1"/>
      <p:bldP spid="7175" grpId="0"/>
      <p:bldP spid="7176" grpId="0"/>
      <p:bldP spid="7178" grpId="0" animBg="1"/>
      <p:bldP spid="7179" grpId="0"/>
      <p:bldP spid="7180" grpId="0"/>
      <p:bldP spid="7196" grpId="0" animBg="1"/>
      <p:bldP spid="7195" grpId="0"/>
      <p:bldP spid="3" grpId="0"/>
      <p:bldP spid="7197" grpId="0"/>
      <p:bldP spid="8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5"/>
          <p:cNvSpPr>
            <a:spLocks noChangeArrowheads="1"/>
          </p:cNvSpPr>
          <p:nvPr/>
        </p:nvSpPr>
        <p:spPr bwMode="auto">
          <a:xfrm>
            <a:off x="2195513" y="1773238"/>
            <a:ext cx="2952750" cy="20875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243" name="Text Box 33"/>
          <p:cNvSpPr txBox="1">
            <a:spLocks noChangeArrowheads="1"/>
          </p:cNvSpPr>
          <p:nvPr/>
        </p:nvSpPr>
        <p:spPr bwMode="auto">
          <a:xfrm>
            <a:off x="3203575" y="692150"/>
            <a:ext cx="1295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sz="2200" dirty="0">
                <a:solidFill>
                  <a:srgbClr val="FF0000"/>
                </a:solidFill>
              </a:rPr>
              <a:t>VUOTO</a:t>
            </a:r>
          </a:p>
        </p:txBody>
      </p:sp>
      <p:sp>
        <p:nvSpPr>
          <p:cNvPr id="10244" name="Text Box 38"/>
          <p:cNvSpPr txBox="1">
            <a:spLocks noChangeArrowheads="1"/>
          </p:cNvSpPr>
          <p:nvPr/>
        </p:nvSpPr>
        <p:spPr bwMode="auto">
          <a:xfrm>
            <a:off x="3132138" y="4076700"/>
            <a:ext cx="18002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sz="2200">
                <a:solidFill>
                  <a:srgbClr val="0000FF"/>
                </a:solidFill>
              </a:rPr>
              <a:t>SOLVENTE</a:t>
            </a:r>
          </a:p>
        </p:txBody>
      </p:sp>
      <p:sp>
        <p:nvSpPr>
          <p:cNvPr id="10245" name="Line 45"/>
          <p:cNvSpPr>
            <a:spLocks noChangeShapeType="1"/>
          </p:cNvSpPr>
          <p:nvPr/>
        </p:nvSpPr>
        <p:spPr bwMode="auto">
          <a:xfrm>
            <a:off x="2195513" y="1773238"/>
            <a:ext cx="295275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263" name="Line 47"/>
          <p:cNvSpPr>
            <a:spLocks noChangeShapeType="1"/>
          </p:cNvSpPr>
          <p:nvPr/>
        </p:nvSpPr>
        <p:spPr bwMode="auto">
          <a:xfrm>
            <a:off x="2884488" y="1341438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47" name="Text Box 49"/>
          <p:cNvSpPr txBox="1">
            <a:spLocks noChangeArrowheads="1"/>
          </p:cNvSpPr>
          <p:nvPr/>
        </p:nvSpPr>
        <p:spPr bwMode="auto">
          <a:xfrm>
            <a:off x="5364088" y="692150"/>
            <a:ext cx="3311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sz="2200">
                <a:solidFill>
                  <a:srgbClr val="FF0000"/>
                </a:solidFill>
              </a:rPr>
              <a:t>STATO INIZIALE</a:t>
            </a:r>
          </a:p>
        </p:txBody>
      </p:sp>
      <p:sp>
        <p:nvSpPr>
          <p:cNvPr id="9266" name="Text Box 50"/>
          <p:cNvSpPr txBox="1">
            <a:spLocks noChangeArrowheads="1"/>
          </p:cNvSpPr>
          <p:nvPr/>
        </p:nvSpPr>
        <p:spPr bwMode="auto">
          <a:xfrm>
            <a:off x="5292651" y="4076700"/>
            <a:ext cx="30972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sz="2200" dirty="0">
                <a:solidFill>
                  <a:srgbClr val="0000FF"/>
                </a:solidFill>
              </a:rPr>
              <a:t>STATO FINALE</a:t>
            </a:r>
          </a:p>
        </p:txBody>
      </p:sp>
      <p:sp>
        <p:nvSpPr>
          <p:cNvPr id="10249" name="Line 54"/>
          <p:cNvSpPr>
            <a:spLocks noChangeShapeType="1"/>
          </p:cNvSpPr>
          <p:nvPr/>
        </p:nvSpPr>
        <p:spPr bwMode="auto">
          <a:xfrm>
            <a:off x="2627313" y="17732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2627313" y="692150"/>
            <a:ext cx="504825" cy="504825"/>
            <a:chOff x="612" y="2077"/>
            <a:chExt cx="318" cy="318"/>
          </a:xfrm>
        </p:grpSpPr>
        <p:sp>
          <p:nvSpPr>
            <p:cNvPr id="10251" name="Oval 56"/>
            <p:cNvSpPr>
              <a:spLocks noChangeArrowheads="1"/>
            </p:cNvSpPr>
            <p:nvPr/>
          </p:nvSpPr>
          <p:spPr bwMode="auto">
            <a:xfrm>
              <a:off x="612" y="2077"/>
              <a:ext cx="318" cy="3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52" name="Text Box 58"/>
            <p:cNvSpPr txBox="1">
              <a:spLocks noChangeArrowheads="1"/>
            </p:cNvSpPr>
            <p:nvPr/>
          </p:nvSpPr>
          <p:spPr bwMode="auto">
            <a:xfrm>
              <a:off x="659" y="2092"/>
              <a:ext cx="2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it-IT" sz="2400" b="1"/>
                <a:t>+</a:t>
              </a:r>
            </a:p>
          </p:txBody>
        </p:sp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3" grpId="0" animBg="1"/>
      <p:bldP spid="92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51520" y="404664"/>
            <a:ext cx="88924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it-IT" sz="2200" dirty="0" smtClean="0"/>
              <a:t>POICHÉ </a:t>
            </a:r>
            <a:r>
              <a:rPr lang="it-IT" sz="2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</a:t>
            </a:r>
            <a:r>
              <a:rPr lang="it-IT" sz="2200" dirty="0"/>
              <a:t> </a:t>
            </a:r>
            <a:r>
              <a:rPr lang="it-IT" sz="2200" dirty="0">
                <a:solidFill>
                  <a:srgbClr val="FF0000"/>
                </a:solidFill>
              </a:rPr>
              <a:t>SI COMPORTA IN QUESTO CASO</a:t>
            </a:r>
            <a:r>
              <a:rPr lang="it-IT" sz="2200" dirty="0"/>
              <a:t> COME UNA </a:t>
            </a:r>
            <a:r>
              <a:rPr lang="it-IT" sz="2200" b="1" dirty="0"/>
              <a:t>FUNZIONE DI </a:t>
            </a:r>
            <a:r>
              <a:rPr lang="it-IT" sz="2200" b="1" dirty="0" smtClean="0"/>
              <a:t>STATO </a:t>
            </a:r>
            <a:r>
              <a:rPr lang="it-IT" sz="2200" dirty="0" smtClean="0"/>
              <a:t>PER FARE I CALCOLI SI PUÒ USARE UN CICLO. </a:t>
            </a:r>
          </a:p>
        </p:txBody>
      </p:sp>
      <p:sp>
        <p:nvSpPr>
          <p:cNvPr id="11267" name="Line 12"/>
          <p:cNvSpPr>
            <a:spLocks noChangeShapeType="1"/>
          </p:cNvSpPr>
          <p:nvPr/>
        </p:nvSpPr>
        <p:spPr bwMode="auto">
          <a:xfrm>
            <a:off x="3058319" y="2205038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268" name="Text Box 13"/>
          <p:cNvSpPr txBox="1">
            <a:spLocks noChangeArrowheads="1"/>
          </p:cNvSpPr>
          <p:nvPr/>
        </p:nvSpPr>
        <p:spPr bwMode="auto">
          <a:xfrm>
            <a:off x="3129757" y="2420938"/>
            <a:ext cx="7207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sz="2200">
                <a:solidFill>
                  <a:srgbClr val="FF0000"/>
                </a:solidFill>
              </a:rPr>
              <a:t>w1</a:t>
            </a:r>
          </a:p>
        </p:txBody>
      </p:sp>
      <p:sp>
        <p:nvSpPr>
          <p:cNvPr id="11269" name="Line 14"/>
          <p:cNvSpPr>
            <a:spLocks noChangeShapeType="1"/>
          </p:cNvSpPr>
          <p:nvPr/>
        </p:nvSpPr>
        <p:spPr bwMode="auto">
          <a:xfrm flipV="1">
            <a:off x="1690564" y="4005263"/>
            <a:ext cx="3167979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3" name="Gruppo 2"/>
          <p:cNvGrpSpPr/>
          <p:nvPr/>
        </p:nvGrpSpPr>
        <p:grpSpPr>
          <a:xfrm>
            <a:off x="2901670" y="1707805"/>
            <a:ext cx="341312" cy="427038"/>
            <a:chOff x="3262826" y="1707805"/>
            <a:chExt cx="341312" cy="427038"/>
          </a:xfrm>
        </p:grpSpPr>
        <p:sp>
          <p:nvSpPr>
            <p:cNvPr id="11302" name="Oval 6"/>
            <p:cNvSpPr>
              <a:spLocks noChangeArrowheads="1"/>
            </p:cNvSpPr>
            <p:nvPr/>
          </p:nvSpPr>
          <p:spPr bwMode="auto">
            <a:xfrm>
              <a:off x="3281082" y="1776416"/>
              <a:ext cx="304800" cy="32226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301" name="Text Box 15"/>
            <p:cNvSpPr txBox="1">
              <a:spLocks noChangeArrowheads="1"/>
            </p:cNvSpPr>
            <p:nvPr/>
          </p:nvSpPr>
          <p:spPr bwMode="auto">
            <a:xfrm>
              <a:off x="3262826" y="1707805"/>
              <a:ext cx="341312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it-IT" sz="2200" dirty="0"/>
                <a:t>+</a:t>
              </a:r>
            </a:p>
          </p:txBody>
        </p:sp>
      </p:grpSp>
      <p:sp>
        <p:nvSpPr>
          <p:cNvPr id="11274" name="Line 33"/>
          <p:cNvSpPr>
            <a:spLocks noChangeShapeType="1"/>
          </p:cNvSpPr>
          <p:nvPr/>
        </p:nvSpPr>
        <p:spPr bwMode="auto">
          <a:xfrm>
            <a:off x="3058319" y="4941888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275" name="Text Box 35"/>
          <p:cNvSpPr txBox="1">
            <a:spLocks noChangeArrowheads="1"/>
          </p:cNvSpPr>
          <p:nvPr/>
        </p:nvSpPr>
        <p:spPr bwMode="auto">
          <a:xfrm>
            <a:off x="3129757" y="3500438"/>
            <a:ext cx="7207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sz="2200">
                <a:solidFill>
                  <a:srgbClr val="FF0000"/>
                </a:solidFill>
              </a:rPr>
              <a:t>w2</a:t>
            </a:r>
          </a:p>
        </p:txBody>
      </p:sp>
      <p:sp>
        <p:nvSpPr>
          <p:cNvPr id="11276" name="Text Box 36"/>
          <p:cNvSpPr txBox="1">
            <a:spLocks noChangeArrowheads="1"/>
          </p:cNvSpPr>
          <p:nvPr/>
        </p:nvSpPr>
        <p:spPr bwMode="auto">
          <a:xfrm>
            <a:off x="3129757" y="5084763"/>
            <a:ext cx="10080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sz="2200">
                <a:solidFill>
                  <a:srgbClr val="FF0000"/>
                </a:solidFill>
              </a:rPr>
              <a:t>w3</a:t>
            </a:r>
          </a:p>
        </p:txBody>
      </p:sp>
      <p:sp>
        <p:nvSpPr>
          <p:cNvPr id="11277" name="Text Box 37"/>
          <p:cNvSpPr txBox="1">
            <a:spLocks noChangeArrowheads="1"/>
          </p:cNvSpPr>
          <p:nvPr/>
        </p:nvSpPr>
        <p:spPr bwMode="auto">
          <a:xfrm>
            <a:off x="1601830" y="2205038"/>
            <a:ext cx="1330283" cy="436562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sz="2200"/>
              <a:t>VUOTO</a:t>
            </a:r>
          </a:p>
        </p:txBody>
      </p:sp>
      <p:sp>
        <p:nvSpPr>
          <p:cNvPr id="11278" name="Text Box 38"/>
          <p:cNvSpPr txBox="1">
            <a:spLocks noChangeArrowheads="1"/>
          </p:cNvSpPr>
          <p:nvPr/>
        </p:nvSpPr>
        <p:spPr bwMode="auto">
          <a:xfrm>
            <a:off x="1377157" y="4943594"/>
            <a:ext cx="1633744" cy="430887"/>
          </a:xfrm>
          <a:prstGeom prst="rect">
            <a:avLst/>
          </a:prstGeom>
          <a:solidFill>
            <a:srgbClr val="CC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sz="2200"/>
              <a:t>SOLVENTE</a:t>
            </a:r>
          </a:p>
        </p:txBody>
      </p:sp>
      <p:sp>
        <p:nvSpPr>
          <p:cNvPr id="11279" name="Line 40"/>
          <p:cNvSpPr>
            <a:spLocks noChangeShapeType="1"/>
          </p:cNvSpPr>
          <p:nvPr/>
        </p:nvSpPr>
        <p:spPr bwMode="auto">
          <a:xfrm flipH="1">
            <a:off x="1402557" y="6092825"/>
            <a:ext cx="1366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280" name="Line 41"/>
          <p:cNvSpPr>
            <a:spLocks noChangeShapeType="1"/>
          </p:cNvSpPr>
          <p:nvPr/>
        </p:nvSpPr>
        <p:spPr bwMode="auto">
          <a:xfrm flipV="1">
            <a:off x="1350964" y="1916113"/>
            <a:ext cx="0" cy="4176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281" name="Line 42"/>
          <p:cNvSpPr>
            <a:spLocks noChangeShapeType="1"/>
          </p:cNvSpPr>
          <p:nvPr/>
        </p:nvSpPr>
        <p:spPr bwMode="auto">
          <a:xfrm>
            <a:off x="1402557" y="1916113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282" name="Text Box 43"/>
          <p:cNvSpPr txBox="1">
            <a:spLocks noChangeArrowheads="1"/>
          </p:cNvSpPr>
          <p:nvPr/>
        </p:nvSpPr>
        <p:spPr bwMode="auto">
          <a:xfrm>
            <a:off x="178594" y="3213100"/>
            <a:ext cx="7207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sz="2200" b="1"/>
              <a:t>-</a:t>
            </a:r>
            <a:r>
              <a:rPr lang="it-IT" sz="2200" b="1">
                <a:latin typeface="Symbol" pitchFamily="18" charset="2"/>
              </a:rPr>
              <a:t>D</a:t>
            </a:r>
            <a:r>
              <a:rPr lang="it-IT" sz="2200" b="1"/>
              <a:t>G</a:t>
            </a:r>
          </a:p>
        </p:txBody>
      </p:sp>
      <p:sp>
        <p:nvSpPr>
          <p:cNvPr id="11283" name="Line 45"/>
          <p:cNvSpPr>
            <a:spLocks noChangeShapeType="1"/>
          </p:cNvSpPr>
          <p:nvPr/>
        </p:nvSpPr>
        <p:spPr bwMode="auto">
          <a:xfrm>
            <a:off x="3058319" y="3573463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284" name="Rectangle 46"/>
          <p:cNvSpPr>
            <a:spLocks noChangeArrowheads="1"/>
          </p:cNvSpPr>
          <p:nvPr/>
        </p:nvSpPr>
        <p:spPr bwMode="auto">
          <a:xfrm>
            <a:off x="681832" y="3429000"/>
            <a:ext cx="695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1800"/>
              <a:t>I-S</a:t>
            </a:r>
          </a:p>
        </p:txBody>
      </p:sp>
      <p:sp>
        <p:nvSpPr>
          <p:cNvPr id="11285" name="Text Box 48"/>
          <p:cNvSpPr txBox="1">
            <a:spLocks noChangeArrowheads="1"/>
          </p:cNvSpPr>
          <p:nvPr/>
        </p:nvSpPr>
        <p:spPr bwMode="auto">
          <a:xfrm>
            <a:off x="4498975" y="6003280"/>
            <a:ext cx="38174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sz="2400" b="1" dirty="0" err="1" smtClean="0"/>
              <a:t>w1</a:t>
            </a:r>
            <a:r>
              <a:rPr lang="it-IT" sz="2400" b="1" dirty="0" smtClean="0"/>
              <a:t> + </a:t>
            </a:r>
            <a:r>
              <a:rPr lang="it-IT" sz="2400" b="1" dirty="0" err="1" smtClean="0"/>
              <a:t>w2</a:t>
            </a:r>
            <a:r>
              <a:rPr lang="it-IT" sz="2400" b="1" dirty="0" smtClean="0"/>
              <a:t> + </a:t>
            </a:r>
            <a:r>
              <a:rPr lang="it-IT" sz="2400" b="1" dirty="0" err="1" smtClean="0"/>
              <a:t>w3</a:t>
            </a:r>
            <a:r>
              <a:rPr lang="it-IT" sz="2400" b="1" dirty="0" smtClean="0"/>
              <a:t> - </a:t>
            </a:r>
            <a:r>
              <a:rPr lang="it-IT" sz="2400" b="1" dirty="0" err="1" smtClean="0">
                <a:latin typeface="Symbol" pitchFamily="18" charset="2"/>
              </a:rPr>
              <a:t>D</a:t>
            </a:r>
            <a:r>
              <a:rPr lang="it-IT" sz="2400" b="1" dirty="0" err="1" smtClean="0"/>
              <a:t>G</a:t>
            </a:r>
            <a:r>
              <a:rPr lang="it-IT" sz="2400" b="1" baseline="-25000" dirty="0" err="1" smtClean="0"/>
              <a:t>I</a:t>
            </a:r>
            <a:r>
              <a:rPr lang="it-IT" sz="2400" b="1" baseline="-25000" dirty="0" smtClean="0"/>
              <a:t>-S</a:t>
            </a:r>
            <a:r>
              <a:rPr lang="it-IT" sz="2400" b="1" dirty="0"/>
              <a:t>= 0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513724" y="1601291"/>
            <a:ext cx="1368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/>
              <a:t>partenza</a:t>
            </a:r>
          </a:p>
        </p:txBody>
      </p:sp>
      <p:sp>
        <p:nvSpPr>
          <p:cNvPr id="41" name="Oval 6"/>
          <p:cNvSpPr>
            <a:spLocks noChangeArrowheads="1"/>
          </p:cNvSpPr>
          <p:nvPr/>
        </p:nvSpPr>
        <p:spPr bwMode="auto">
          <a:xfrm>
            <a:off x="2932113" y="3134741"/>
            <a:ext cx="304800" cy="3222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2" name="Oval 6"/>
          <p:cNvSpPr>
            <a:spLocks noChangeArrowheads="1"/>
          </p:cNvSpPr>
          <p:nvPr/>
        </p:nvSpPr>
        <p:spPr bwMode="auto">
          <a:xfrm>
            <a:off x="2909094" y="4510088"/>
            <a:ext cx="304800" cy="3222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49" name="Gruppo 48"/>
          <p:cNvGrpSpPr/>
          <p:nvPr/>
        </p:nvGrpSpPr>
        <p:grpSpPr>
          <a:xfrm>
            <a:off x="2866459" y="5807075"/>
            <a:ext cx="341312" cy="427038"/>
            <a:chOff x="3262826" y="1707805"/>
            <a:chExt cx="341312" cy="427038"/>
          </a:xfrm>
        </p:grpSpPr>
        <p:sp>
          <p:nvSpPr>
            <p:cNvPr id="50" name="Oval 6"/>
            <p:cNvSpPr>
              <a:spLocks noChangeArrowheads="1"/>
            </p:cNvSpPr>
            <p:nvPr/>
          </p:nvSpPr>
          <p:spPr bwMode="auto">
            <a:xfrm>
              <a:off x="3281082" y="1776416"/>
              <a:ext cx="304800" cy="32226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1" name="Text Box 15"/>
            <p:cNvSpPr txBox="1">
              <a:spLocks noChangeArrowheads="1"/>
            </p:cNvSpPr>
            <p:nvPr/>
          </p:nvSpPr>
          <p:spPr bwMode="auto">
            <a:xfrm>
              <a:off x="3262826" y="1707805"/>
              <a:ext cx="341312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it-IT" sz="2200" dirty="0"/>
                <a:t>+</a:t>
              </a:r>
            </a:p>
          </p:txBody>
        </p:sp>
      </p:grpSp>
      <p:sp>
        <p:nvSpPr>
          <p:cNvPr id="9" name="CasellaDiTesto 8"/>
          <p:cNvSpPr txBox="1"/>
          <p:nvPr/>
        </p:nvSpPr>
        <p:spPr>
          <a:xfrm>
            <a:off x="4137819" y="2420938"/>
            <a:ext cx="4282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err="1" smtClean="0"/>
              <a:t>w1</a:t>
            </a:r>
            <a:r>
              <a:rPr lang="it-IT" dirty="0" smtClean="0"/>
              <a:t> = SCARICA IONE NEL VUOTO</a:t>
            </a:r>
          </a:p>
        </p:txBody>
      </p:sp>
      <p:sp>
        <p:nvSpPr>
          <p:cNvPr id="53" name="CasellaDiTesto 52"/>
          <p:cNvSpPr txBox="1"/>
          <p:nvPr/>
        </p:nvSpPr>
        <p:spPr>
          <a:xfrm>
            <a:off x="5366023" y="3573463"/>
            <a:ext cx="2592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err="1" smtClean="0"/>
              <a:t>w2</a:t>
            </a:r>
            <a:r>
              <a:rPr lang="it-IT" dirty="0" smtClean="0"/>
              <a:t> = PASSAGGIO VUOTO-SOLVENTE</a:t>
            </a:r>
          </a:p>
        </p:txBody>
      </p:sp>
      <p:sp>
        <p:nvSpPr>
          <p:cNvPr id="54" name="CasellaDiTesto 53"/>
          <p:cNvSpPr txBox="1"/>
          <p:nvPr/>
        </p:nvSpPr>
        <p:spPr>
          <a:xfrm>
            <a:off x="4137819" y="5098226"/>
            <a:ext cx="4537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err="1" smtClean="0"/>
              <a:t>w3</a:t>
            </a:r>
            <a:r>
              <a:rPr lang="it-IT" dirty="0" smtClean="0"/>
              <a:t> = CARICA IONE NEL SOLVENTE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69269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err="1" smtClean="0"/>
              <a:t>w2</a:t>
            </a:r>
            <a:r>
              <a:rPr lang="it-IT" sz="2400" dirty="0" smtClean="0"/>
              <a:t> = 0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131840" y="508029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perché le interazioni sono solo elettrostatiche</a:t>
            </a:r>
          </a:p>
        </p:txBody>
      </p:sp>
      <p:sp>
        <p:nvSpPr>
          <p:cNvPr id="4" name="Text Box 48"/>
          <p:cNvSpPr txBox="1">
            <a:spLocks noChangeArrowheads="1"/>
          </p:cNvSpPr>
          <p:nvPr/>
        </p:nvSpPr>
        <p:spPr bwMode="auto">
          <a:xfrm>
            <a:off x="3131840" y="2055714"/>
            <a:ext cx="38174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sz="2400" b="1" dirty="0" err="1" smtClean="0"/>
              <a:t>w1</a:t>
            </a:r>
            <a:r>
              <a:rPr lang="it-IT" sz="2400" b="1" dirty="0" smtClean="0"/>
              <a:t> + </a:t>
            </a:r>
            <a:r>
              <a:rPr lang="it-IT" sz="2400" b="1" dirty="0" err="1" smtClean="0"/>
              <a:t>w3</a:t>
            </a:r>
            <a:r>
              <a:rPr lang="it-IT" sz="2400" b="1" dirty="0" smtClean="0"/>
              <a:t>  =  </a:t>
            </a:r>
            <a:r>
              <a:rPr lang="it-IT" sz="2400" b="1" dirty="0" err="1" smtClean="0">
                <a:latin typeface="Symbol" pitchFamily="18" charset="2"/>
              </a:rPr>
              <a:t>D</a:t>
            </a:r>
            <a:r>
              <a:rPr lang="it-IT" sz="2400" b="1" dirty="0" err="1" smtClean="0"/>
              <a:t>G</a:t>
            </a:r>
            <a:r>
              <a:rPr lang="it-IT" sz="2400" b="1" baseline="-25000" dirty="0" err="1" smtClean="0"/>
              <a:t>I</a:t>
            </a:r>
            <a:r>
              <a:rPr lang="it-IT" sz="2400" b="1" baseline="-25000" dirty="0" smtClean="0"/>
              <a:t>-S</a:t>
            </a:r>
            <a:endParaRPr lang="it-IT" sz="2400" b="1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402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395288" y="981075"/>
            <a:ext cx="7993062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sz="2200" b="1"/>
              <a:t>POTENZIALE ELETTROSTATICO</a:t>
            </a:r>
            <a:endParaRPr lang="it-IT" sz="2200"/>
          </a:p>
          <a:p>
            <a:pPr algn="l" eaLnBrk="1" hangingPunct="1">
              <a:spcBef>
                <a:spcPct val="50000"/>
              </a:spcBef>
            </a:pPr>
            <a:r>
              <a:rPr lang="it-IT" sz="2200">
                <a:latin typeface="Symbol" pitchFamily="18" charset="2"/>
              </a:rPr>
              <a:t>Y</a:t>
            </a:r>
            <a:r>
              <a:rPr lang="it-IT" sz="2200"/>
              <a:t> in un punto = lavoro per portare </a:t>
            </a:r>
            <a:r>
              <a:rPr lang="it-IT" sz="2200">
                <a:sym typeface="Symbol" pitchFamily="18" charset="2"/>
              </a:rPr>
              <a:t></a:t>
            </a:r>
            <a:r>
              <a:rPr lang="it-IT" sz="2200"/>
              <a:t> unitaria dall’infinito al punto.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076825" y="2636838"/>
            <a:ext cx="18716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sz="2200"/>
              <a:t>|</a:t>
            </a:r>
            <a:r>
              <a:rPr lang="it-IT" sz="2200">
                <a:latin typeface="Symbol" pitchFamily="18" charset="2"/>
              </a:rPr>
              <a:t>Y</a:t>
            </a:r>
            <a:r>
              <a:rPr lang="it-IT" sz="2200" baseline="-25000"/>
              <a:t>r</a:t>
            </a:r>
            <a:r>
              <a:rPr lang="it-IT" sz="2200"/>
              <a:t>| = E</a:t>
            </a:r>
            <a:r>
              <a:rPr lang="it-IT" sz="2200" baseline="-25000"/>
              <a:t>r</a:t>
            </a:r>
            <a:r>
              <a:rPr lang="it-IT" sz="2200"/>
              <a:t> </a:t>
            </a:r>
            <a:r>
              <a:rPr lang="it-IT" sz="2200">
                <a:sym typeface="Symbol" pitchFamily="18" charset="2"/>
              </a:rPr>
              <a:t></a:t>
            </a:r>
            <a:r>
              <a:rPr lang="it-IT" sz="2200"/>
              <a:t> r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39750" y="3068638"/>
            <a:ext cx="482441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sz="2200"/>
              <a:t>da considerazioni vettoriali  </a:t>
            </a:r>
            <a:r>
              <a:rPr lang="it-IT" sz="2200">
                <a:latin typeface="Symbol" pitchFamily="18" charset="2"/>
              </a:rPr>
              <a:t>Y</a:t>
            </a:r>
            <a:r>
              <a:rPr lang="it-IT" sz="2200" baseline="-25000"/>
              <a:t>r</a:t>
            </a:r>
            <a:r>
              <a:rPr lang="it-IT" sz="2200"/>
              <a:t> = -E</a:t>
            </a:r>
            <a:r>
              <a:rPr lang="it-IT" sz="2200" baseline="-25000"/>
              <a:t>r</a:t>
            </a:r>
            <a:r>
              <a:rPr lang="it-IT" sz="2200"/>
              <a:t> </a:t>
            </a:r>
            <a:r>
              <a:rPr lang="it-IT" sz="2200">
                <a:sym typeface="Symbol" pitchFamily="18" charset="2"/>
              </a:rPr>
              <a:t></a:t>
            </a:r>
            <a:r>
              <a:rPr lang="it-IT" sz="2200"/>
              <a:t> r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76263" y="3870325"/>
            <a:ext cx="509587" cy="652463"/>
            <a:chOff x="1066" y="2659"/>
            <a:chExt cx="321" cy="411"/>
          </a:xfrm>
        </p:grpSpPr>
        <p:grpSp>
          <p:nvGrpSpPr>
            <p:cNvPr id="12315" name="Group 8"/>
            <p:cNvGrpSpPr>
              <a:grpSpLocks/>
            </p:cNvGrpSpPr>
            <p:nvPr/>
          </p:nvGrpSpPr>
          <p:grpSpPr bwMode="auto">
            <a:xfrm>
              <a:off x="1070" y="2705"/>
              <a:ext cx="317" cy="365"/>
              <a:chOff x="1292" y="1979"/>
              <a:chExt cx="526" cy="652"/>
            </a:xfrm>
          </p:grpSpPr>
          <p:sp>
            <p:nvSpPr>
              <p:cNvPr id="12317" name="Oval 9"/>
              <p:cNvSpPr>
                <a:spLocks noChangeArrowheads="1"/>
              </p:cNvSpPr>
              <p:nvPr/>
            </p:nvSpPr>
            <p:spPr bwMode="auto">
              <a:xfrm>
                <a:off x="1292" y="1979"/>
                <a:ext cx="318" cy="36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318" name="Text Box 10"/>
              <p:cNvSpPr txBox="1">
                <a:spLocks noChangeArrowheads="1"/>
              </p:cNvSpPr>
              <p:nvPr/>
            </p:nvSpPr>
            <p:spPr bwMode="auto">
              <a:xfrm>
                <a:off x="1319" y="1979"/>
                <a:ext cx="499" cy="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endParaRPr lang="it-IT" sz="3200"/>
              </a:p>
            </p:txBody>
          </p:sp>
        </p:grpSp>
        <p:sp>
          <p:nvSpPr>
            <p:cNvPr id="12316" name="Text Box 11"/>
            <p:cNvSpPr txBox="1">
              <a:spLocks noChangeArrowheads="1"/>
            </p:cNvSpPr>
            <p:nvPr/>
          </p:nvSpPr>
          <p:spPr bwMode="auto">
            <a:xfrm>
              <a:off x="1066" y="2659"/>
              <a:ext cx="21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it-IT" sz="2200"/>
                <a:t>+</a:t>
              </a:r>
            </a:p>
          </p:txBody>
        </p:sp>
      </p:grpSp>
      <p:sp>
        <p:nvSpPr>
          <p:cNvPr id="12294" name="Rectangle 13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11276" name="Object 12"/>
          <p:cNvGraphicFramePr>
            <a:graphicFrameLocks noChangeAspect="1"/>
          </p:cNvGraphicFramePr>
          <p:nvPr/>
        </p:nvGraphicFramePr>
        <p:xfrm>
          <a:off x="1152525" y="3870325"/>
          <a:ext cx="18002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3" name="Equation" r:id="rId3" imgW="1104900" imgH="203200" progId="Equation.DSMT4">
                  <p:embed/>
                </p:oleObj>
              </mc:Choice>
              <mc:Fallback>
                <p:oleObj name="Equation" r:id="rId3" imgW="1104900" imgH="203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525" y="3870325"/>
                        <a:ext cx="18002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3132138" y="3860800"/>
            <a:ext cx="325437" cy="427038"/>
            <a:chOff x="1973" y="2432"/>
            <a:chExt cx="205" cy="269"/>
          </a:xfrm>
        </p:grpSpPr>
        <p:sp>
          <p:nvSpPr>
            <p:cNvPr id="12313" name="Oval 20"/>
            <p:cNvSpPr>
              <a:spLocks noChangeArrowheads="1"/>
            </p:cNvSpPr>
            <p:nvPr/>
          </p:nvSpPr>
          <p:spPr bwMode="auto">
            <a:xfrm>
              <a:off x="1997" y="2483"/>
              <a:ext cx="181" cy="18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14" name="Text Box 21"/>
            <p:cNvSpPr txBox="1">
              <a:spLocks noChangeArrowheads="1"/>
            </p:cNvSpPr>
            <p:nvPr/>
          </p:nvSpPr>
          <p:spPr bwMode="auto">
            <a:xfrm>
              <a:off x="1973" y="2432"/>
              <a:ext cx="18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it-IT" sz="2200"/>
                <a:t>+</a:t>
              </a:r>
            </a:p>
          </p:txBody>
        </p:sp>
      </p:grpSp>
      <p:sp>
        <p:nvSpPr>
          <p:cNvPr id="12297" name="Rectangle 2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611188" y="4652963"/>
            <a:ext cx="25209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sz="2200"/>
              <a:t>Poiché  E = f(r)</a:t>
            </a: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0" y="3052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11289" name="Object 25"/>
          <p:cNvGraphicFramePr>
            <a:graphicFrameLocks noChangeAspect="1"/>
          </p:cNvGraphicFramePr>
          <p:nvPr/>
        </p:nvGraphicFramePr>
        <p:xfrm>
          <a:off x="3492500" y="4508500"/>
          <a:ext cx="8286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4" name="Equation" r:id="rId5" imgW="495300" imgH="457200" progId="Equation.DSMT4">
                  <p:embed/>
                </p:oleObj>
              </mc:Choice>
              <mc:Fallback>
                <p:oleObj name="Equation" r:id="rId5" imgW="495300" imgH="4572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4508500"/>
                        <a:ext cx="8286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2771775" y="4652963"/>
            <a:ext cx="9366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sz="2200">
                <a:latin typeface="Symbol" pitchFamily="18" charset="2"/>
              </a:rPr>
              <a:t>Y</a:t>
            </a:r>
            <a:r>
              <a:rPr lang="it-IT" sz="2200" baseline="-25000"/>
              <a:t>r</a:t>
            </a:r>
            <a:r>
              <a:rPr lang="it-IT" sz="2200"/>
              <a:t> =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684213" y="5734050"/>
            <a:ext cx="37433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sz="2200"/>
              <a:t>se la sfera ha raggio ri     </a:t>
            </a:r>
            <a:r>
              <a:rPr lang="it-IT" sz="2200">
                <a:latin typeface="Symbol" pitchFamily="18" charset="2"/>
              </a:rPr>
              <a:t>Y</a:t>
            </a:r>
            <a:r>
              <a:rPr lang="it-IT" sz="2200" baseline="-25000"/>
              <a:t>ri</a:t>
            </a:r>
            <a:r>
              <a:rPr lang="it-IT" sz="2200"/>
              <a:t> = </a:t>
            </a:r>
          </a:p>
        </p:txBody>
      </p:sp>
      <p:sp>
        <p:nvSpPr>
          <p:cNvPr id="12303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2304" name="Text Box 31"/>
          <p:cNvSpPr txBox="1">
            <a:spLocks noChangeArrowheads="1"/>
          </p:cNvSpPr>
          <p:nvPr/>
        </p:nvSpPr>
        <p:spPr bwMode="auto">
          <a:xfrm>
            <a:off x="4427538" y="5661025"/>
            <a:ext cx="9366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it-IT" sz="2200"/>
          </a:p>
        </p:txBody>
      </p:sp>
      <p:graphicFrame>
        <p:nvGraphicFramePr>
          <p:cNvPr id="11296" name="Object 32"/>
          <p:cNvGraphicFramePr>
            <a:graphicFrameLocks noChangeAspect="1"/>
          </p:cNvGraphicFramePr>
          <p:nvPr/>
        </p:nvGraphicFramePr>
        <p:xfrm>
          <a:off x="4284663" y="5589588"/>
          <a:ext cx="8191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5" name="Equation" r:id="rId7" imgW="495300" imgH="457200" progId="Equation.DSMT4">
                  <p:embed/>
                </p:oleObj>
              </mc:Choice>
              <mc:Fallback>
                <p:oleObj name="Equation" r:id="rId7" imgW="495300" imgH="4572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5589588"/>
                        <a:ext cx="8191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8" name="Text Box 34"/>
          <p:cNvSpPr txBox="1">
            <a:spLocks noChangeArrowheads="1"/>
          </p:cNvSpPr>
          <p:nvPr/>
        </p:nvSpPr>
        <p:spPr bwMode="auto">
          <a:xfrm>
            <a:off x="395288" y="333375"/>
            <a:ext cx="28797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it-IT" sz="2200" smtClean="0"/>
              <a:t>CALCOLO DI </a:t>
            </a:r>
            <a:r>
              <a:rPr lang="it-IT" sz="2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w1</a:t>
            </a:r>
          </a:p>
        </p:txBody>
      </p:sp>
      <p:sp>
        <p:nvSpPr>
          <p:cNvPr id="11299" name="Text Box 35"/>
          <p:cNvSpPr txBox="1">
            <a:spLocks noChangeArrowheads="1"/>
          </p:cNvSpPr>
          <p:nvPr/>
        </p:nvSpPr>
        <p:spPr bwMode="auto">
          <a:xfrm>
            <a:off x="395288" y="1989138"/>
            <a:ext cx="7705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sz="2200">
                <a:latin typeface="Symbol" pitchFamily="18" charset="2"/>
              </a:rPr>
              <a:t>Y</a:t>
            </a:r>
            <a:r>
              <a:rPr lang="it-IT" sz="2200" baseline="-25000"/>
              <a:t>r</a:t>
            </a:r>
            <a:r>
              <a:rPr lang="it-IT" sz="2200"/>
              <a:t> ad una distanza r da una sfera carica = lavoro per portare </a:t>
            </a:r>
            <a:r>
              <a:rPr lang="it-IT">
                <a:sym typeface="Symbol" pitchFamily="18" charset="2"/>
              </a:rPr>
              <a:t></a:t>
            </a:r>
            <a:r>
              <a:rPr lang="it-IT" sz="2200"/>
              <a:t> unitaria dall’infinito ad r.</a:t>
            </a:r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4716463" y="2349500"/>
            <a:ext cx="1079500" cy="3587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301" name="Line 37"/>
          <p:cNvSpPr>
            <a:spLocks noChangeShapeType="1"/>
          </p:cNvSpPr>
          <p:nvPr/>
        </p:nvSpPr>
        <p:spPr bwMode="auto">
          <a:xfrm>
            <a:off x="1042988" y="4221163"/>
            <a:ext cx="15843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302" name="Text Box 38"/>
          <p:cNvSpPr txBox="1">
            <a:spLocks noChangeArrowheads="1"/>
          </p:cNvSpPr>
          <p:nvPr/>
        </p:nvSpPr>
        <p:spPr bwMode="auto">
          <a:xfrm>
            <a:off x="1547813" y="4149725"/>
            <a:ext cx="576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/>
              <a:t>E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6372225" y="3141663"/>
            <a:ext cx="2303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/>
              <a:t>E</a:t>
            </a:r>
            <a:r>
              <a:rPr lang="it-IT" baseline="-25000"/>
              <a:t>r</a:t>
            </a:r>
            <a:r>
              <a:rPr lang="it-IT"/>
              <a:t> = campo elettrico</a:t>
            </a:r>
          </a:p>
        </p:txBody>
      </p:sp>
      <p:sp>
        <p:nvSpPr>
          <p:cNvPr id="11295" name="Text Box 31"/>
          <p:cNvSpPr txBox="1">
            <a:spLocks noChangeArrowheads="1"/>
          </p:cNvSpPr>
          <p:nvPr/>
        </p:nvSpPr>
        <p:spPr bwMode="auto">
          <a:xfrm>
            <a:off x="5508625" y="5734050"/>
            <a:ext cx="31686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/>
              <a:t>pot. elettrostatico sulla sup. della sfera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0"/>
      <p:bldP spid="11288" grpId="0"/>
      <p:bldP spid="11290" grpId="0" animBg="1"/>
      <p:bldP spid="11291" grpId="0"/>
      <p:bldP spid="11292" grpId="0"/>
      <p:bldP spid="11299" grpId="0"/>
      <p:bldP spid="11300" grpId="0" animBg="1"/>
      <p:bldP spid="11301" grpId="0" animBg="1"/>
      <p:bldP spid="11302" grpId="0"/>
      <p:bldP spid="11294" grpId="0"/>
      <p:bldP spid="1129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6"/>
          <p:cNvGraphicFramePr>
            <a:graphicFrameLocks noChangeAspect="1"/>
          </p:cNvGraphicFramePr>
          <p:nvPr/>
        </p:nvGraphicFramePr>
        <p:xfrm>
          <a:off x="1454150" y="692150"/>
          <a:ext cx="1266825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79" name="Equation" r:id="rId3" imgW="609336" imgH="393529" progId="Equation.DSMT4">
                  <p:embed/>
                </p:oleObj>
              </mc:Choice>
              <mc:Fallback>
                <p:oleObj name="Equation" r:id="rId3" imgW="609336" imgH="393529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150" y="692150"/>
                        <a:ext cx="1266825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Rectangle 13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3316" name="Rectangle 15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3317" name="Rectangle 17"/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3318" name="Rectangle 19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3319" name="Text Box 21"/>
          <p:cNvSpPr txBox="1">
            <a:spLocks noChangeArrowheads="1"/>
          </p:cNvSpPr>
          <p:nvPr/>
        </p:nvSpPr>
        <p:spPr bwMode="auto">
          <a:xfrm>
            <a:off x="3924300" y="836613"/>
            <a:ext cx="45354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sz="2200"/>
              <a:t>F tra 2 cariche nel vuoto</a:t>
            </a:r>
          </a:p>
        </p:txBody>
      </p:sp>
      <p:graphicFrame>
        <p:nvGraphicFramePr>
          <p:cNvPr id="13334" name="Object 22"/>
          <p:cNvGraphicFramePr>
            <a:graphicFrameLocks noChangeAspect="1"/>
          </p:cNvGraphicFramePr>
          <p:nvPr/>
        </p:nvGraphicFramePr>
        <p:xfrm>
          <a:off x="1466850" y="1844675"/>
          <a:ext cx="1160463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80" name="Equation" r:id="rId5" imgW="571252" imgH="431613" progId="Equation.DSMT4">
                  <p:embed/>
                </p:oleObj>
              </mc:Choice>
              <mc:Fallback>
                <p:oleObj name="Equation" r:id="rId5" imgW="571252" imgH="431613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850" y="1844675"/>
                        <a:ext cx="1160463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3924300" y="1989138"/>
            <a:ext cx="31686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sz="2200"/>
              <a:t>se q</a:t>
            </a:r>
            <a:r>
              <a:rPr lang="it-IT" sz="2200" baseline="-25000"/>
              <a:t>1 </a:t>
            </a:r>
            <a:r>
              <a:rPr lang="it-IT" sz="2200"/>
              <a:t>= q e q</a:t>
            </a:r>
            <a:r>
              <a:rPr lang="it-IT" sz="2200" baseline="-25000"/>
              <a:t>2 </a:t>
            </a:r>
            <a:r>
              <a:rPr lang="it-IT" sz="2200"/>
              <a:t>= 1</a:t>
            </a:r>
          </a:p>
        </p:txBody>
      </p:sp>
      <p:graphicFrame>
        <p:nvGraphicFramePr>
          <p:cNvPr id="13336" name="Object 24"/>
          <p:cNvGraphicFramePr>
            <a:graphicFrameLocks noChangeAspect="1"/>
          </p:cNvGraphicFramePr>
          <p:nvPr/>
        </p:nvGraphicFramePr>
        <p:xfrm>
          <a:off x="1819275" y="3213100"/>
          <a:ext cx="9461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81" name="Equation" r:id="rId7" imgW="469696" imgH="393529" progId="Equation.DSMT4">
                  <p:embed/>
                </p:oleObj>
              </mc:Choice>
              <mc:Fallback>
                <p:oleObj name="Equation" r:id="rId7" imgW="469696" imgH="393529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275" y="3213100"/>
                        <a:ext cx="94615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2843213" y="4292600"/>
            <a:ext cx="38179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sz="2200"/>
              <a:t>ma F per unità di carica = E</a:t>
            </a:r>
          </a:p>
        </p:txBody>
      </p:sp>
      <p:graphicFrame>
        <p:nvGraphicFramePr>
          <p:cNvPr id="13342" name="Object 30"/>
          <p:cNvGraphicFramePr>
            <a:graphicFrameLocks noChangeAspect="1"/>
          </p:cNvGraphicFramePr>
          <p:nvPr/>
        </p:nvGraphicFramePr>
        <p:xfrm>
          <a:off x="1403350" y="5229225"/>
          <a:ext cx="100806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82" name="Equation" r:id="rId9" imgW="508000" imgH="393700" progId="Equation.DSMT4">
                  <p:embed/>
                </p:oleObj>
              </mc:Choice>
              <mc:Fallback>
                <p:oleObj name="Equation" r:id="rId9" imgW="508000" imgH="3937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5229225"/>
                        <a:ext cx="1008063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43" name="Object 31"/>
          <p:cNvGraphicFramePr>
            <a:graphicFrameLocks noChangeAspect="1"/>
          </p:cNvGraphicFramePr>
          <p:nvPr/>
        </p:nvGraphicFramePr>
        <p:xfrm>
          <a:off x="4800600" y="5229225"/>
          <a:ext cx="242252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83" name="Equation" r:id="rId11" imgW="1244600" imgH="457200" progId="Equation.DSMT4">
                  <p:embed/>
                </p:oleObj>
              </mc:Choice>
              <mc:Fallback>
                <p:oleObj name="Equation" r:id="rId11" imgW="1244600" imgH="4572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229225"/>
                        <a:ext cx="2422525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44" name="AutoShape 32"/>
          <p:cNvSpPr>
            <a:spLocks noChangeArrowheads="1"/>
          </p:cNvSpPr>
          <p:nvPr/>
        </p:nvSpPr>
        <p:spPr bwMode="auto">
          <a:xfrm>
            <a:off x="2987675" y="5589588"/>
            <a:ext cx="1368425" cy="142875"/>
          </a:xfrm>
          <a:prstGeom prst="rightArrow">
            <a:avLst>
              <a:gd name="adj1" fmla="val 50000"/>
              <a:gd name="adj2" fmla="val 23944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5" grpId="0"/>
      <p:bldP spid="13337" grpId="0"/>
      <p:bldP spid="133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95288" y="836613"/>
            <a:ext cx="77041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it-IT" sz="2200" b="1" smtClean="0"/>
              <a:t>lavoro di carica</a:t>
            </a:r>
            <a:r>
              <a:rPr lang="it-IT" sz="2200" smtClean="0"/>
              <a:t> di una sfera raggio </a:t>
            </a:r>
            <a:r>
              <a:rPr lang="it-IT" sz="2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</a:t>
            </a:r>
            <a:r>
              <a:rPr lang="it-IT" sz="2200" smtClean="0"/>
              <a:t> inizialmente scarica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95288" y="1484313"/>
            <a:ext cx="20129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it-IT" sz="2200"/>
              <a:t>dw = </a:t>
            </a:r>
            <a:r>
              <a:rPr lang="it-IT" sz="2200">
                <a:latin typeface="Symbol" pitchFamily="18" charset="2"/>
              </a:rPr>
              <a:t>Y</a:t>
            </a:r>
            <a:r>
              <a:rPr lang="it-IT" sz="2200" baseline="-25000"/>
              <a:t>ri</a:t>
            </a:r>
            <a:r>
              <a:rPr lang="it-IT" sz="2200"/>
              <a:t> </a:t>
            </a:r>
            <a:r>
              <a:rPr lang="it-IT" sz="2200">
                <a:sym typeface="Symbol" pitchFamily="18" charset="2"/>
              </a:rPr>
              <a:t></a:t>
            </a:r>
            <a:r>
              <a:rPr lang="it-IT" sz="2200"/>
              <a:t> dq</a:t>
            </a:r>
            <a:r>
              <a:rPr lang="it-IT" sz="2200">
                <a:sym typeface="Symbol" pitchFamily="18" charset="2"/>
              </a:rPr>
              <a:t>    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95288" y="2203450"/>
            <a:ext cx="74882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sz="2200"/>
              <a:t>per </a:t>
            </a:r>
            <a:r>
              <a:rPr lang="it-IT" sz="2200">
                <a:solidFill>
                  <a:srgbClr val="FF0000"/>
                </a:solidFill>
              </a:rPr>
              <a:t>caricare</a:t>
            </a:r>
            <a:r>
              <a:rPr lang="it-IT" sz="2200"/>
              <a:t> fino a z</a:t>
            </a:r>
            <a:r>
              <a:rPr lang="it-IT" sz="2200" baseline="-25000"/>
              <a:t>i</a:t>
            </a:r>
            <a:r>
              <a:rPr lang="it-IT" sz="2200"/>
              <a:t>e</a:t>
            </a:r>
            <a:r>
              <a:rPr lang="it-IT" sz="2200" baseline="-25000"/>
              <a:t>0  </a:t>
            </a:r>
            <a:r>
              <a:rPr lang="it-IT" sz="2200"/>
              <a:t>(z</a:t>
            </a:r>
            <a:r>
              <a:rPr lang="it-IT" sz="2200" baseline="-25000"/>
              <a:t>i</a:t>
            </a:r>
            <a:r>
              <a:rPr lang="it-IT" sz="2200"/>
              <a:t> = n° di cariche elementari, e</a:t>
            </a:r>
            <a:r>
              <a:rPr lang="it-IT" sz="2200" baseline="-25000"/>
              <a:t>0 </a:t>
            </a:r>
            <a:r>
              <a:rPr lang="it-IT" sz="2200"/>
              <a:t>= carica elementare 1.6 </a:t>
            </a:r>
            <a:r>
              <a:rPr lang="it-IT" sz="2200">
                <a:sym typeface="Symbol" pitchFamily="18" charset="2"/>
              </a:rPr>
              <a:t> 10</a:t>
            </a:r>
            <a:r>
              <a:rPr lang="it-IT" sz="2200" baseline="30000">
                <a:sym typeface="Symbol" pitchFamily="18" charset="2"/>
              </a:rPr>
              <a:t>-19</a:t>
            </a:r>
            <a:r>
              <a:rPr lang="it-IT" sz="2200">
                <a:sym typeface="Symbol" pitchFamily="18" charset="2"/>
              </a:rPr>
              <a:t> coulombs)</a:t>
            </a:r>
          </a:p>
        </p:txBody>
      </p:sp>
      <p:graphicFrame>
        <p:nvGraphicFramePr>
          <p:cNvPr id="3074" name="Object 8"/>
          <p:cNvGraphicFramePr>
            <a:graphicFrameLocks noChangeAspect="1"/>
          </p:cNvGraphicFramePr>
          <p:nvPr/>
        </p:nvGraphicFramePr>
        <p:xfrm>
          <a:off x="406400" y="3213100"/>
          <a:ext cx="4081463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88" name="Equation" r:id="rId3" imgW="2222500" imgH="457200" progId="Equation.DSMT4">
                  <p:embed/>
                </p:oleObj>
              </mc:Choice>
              <mc:Fallback>
                <p:oleObj name="Equation" r:id="rId3" imgW="222250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3213100"/>
                        <a:ext cx="4081463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395288" y="4437063"/>
            <a:ext cx="302418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sz="2200">
                <a:solidFill>
                  <a:srgbClr val="0000FF"/>
                </a:solidFill>
              </a:rPr>
              <a:t>lavoro di scarica</a:t>
            </a:r>
          </a:p>
          <a:p>
            <a:pPr algn="l" eaLnBrk="1" hangingPunct="1">
              <a:spcBef>
                <a:spcPct val="50000"/>
              </a:spcBef>
            </a:pPr>
            <a:r>
              <a:rPr lang="it-IT" sz="2200"/>
              <a:t>di uno ione nel vuoto </a:t>
            </a:r>
          </a:p>
        </p:txBody>
      </p:sp>
      <p:sp>
        <p:nvSpPr>
          <p:cNvPr id="3080" name="Text Box 10"/>
          <p:cNvSpPr txBox="1">
            <a:spLocks noChangeArrowheads="1"/>
          </p:cNvSpPr>
          <p:nvPr/>
        </p:nvSpPr>
        <p:spPr bwMode="auto">
          <a:xfrm>
            <a:off x="3203575" y="4364038"/>
            <a:ext cx="27368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it-IT" sz="2200"/>
          </a:p>
        </p:txBody>
      </p:sp>
      <p:graphicFrame>
        <p:nvGraphicFramePr>
          <p:cNvPr id="3075" name="Object 12"/>
          <p:cNvGraphicFramePr>
            <a:graphicFrameLocks noChangeAspect="1"/>
          </p:cNvGraphicFramePr>
          <p:nvPr/>
        </p:nvGraphicFramePr>
        <p:xfrm>
          <a:off x="3624263" y="4471988"/>
          <a:ext cx="2100262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89" name="Equation" r:id="rId5" imgW="1143000" imgH="457200" progId="Equation.DSMT4">
                  <p:embed/>
                </p:oleObj>
              </mc:Choice>
              <mc:Fallback>
                <p:oleObj name="Equation" r:id="rId5" imgW="1143000" imgH="457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4263" y="4471988"/>
                        <a:ext cx="2100262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51" name="Line 12"/>
          <p:cNvSpPr>
            <a:spLocks noChangeShapeType="1"/>
          </p:cNvSpPr>
          <p:nvPr/>
        </p:nvSpPr>
        <p:spPr bwMode="auto">
          <a:xfrm>
            <a:off x="7019925" y="4149725"/>
            <a:ext cx="0" cy="8651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3352" name="Group 16"/>
          <p:cNvGrpSpPr>
            <a:grpSpLocks/>
          </p:cNvGrpSpPr>
          <p:nvPr/>
        </p:nvGrpSpPr>
        <p:grpSpPr bwMode="auto">
          <a:xfrm>
            <a:off x="6875463" y="3644900"/>
            <a:ext cx="509587" cy="652463"/>
            <a:chOff x="2060" y="1025"/>
            <a:chExt cx="321" cy="411"/>
          </a:xfrm>
        </p:grpSpPr>
        <p:grpSp>
          <p:nvGrpSpPr>
            <p:cNvPr id="14352" name="Group 5"/>
            <p:cNvGrpSpPr>
              <a:grpSpLocks/>
            </p:cNvGrpSpPr>
            <p:nvPr/>
          </p:nvGrpSpPr>
          <p:grpSpPr bwMode="auto">
            <a:xfrm>
              <a:off x="2064" y="1071"/>
              <a:ext cx="317" cy="365"/>
              <a:chOff x="1292" y="1979"/>
              <a:chExt cx="526" cy="652"/>
            </a:xfrm>
          </p:grpSpPr>
          <p:sp>
            <p:nvSpPr>
              <p:cNvPr id="14354" name="Oval 6"/>
              <p:cNvSpPr>
                <a:spLocks noChangeArrowheads="1"/>
              </p:cNvSpPr>
              <p:nvPr/>
            </p:nvSpPr>
            <p:spPr bwMode="auto">
              <a:xfrm>
                <a:off x="1292" y="1979"/>
                <a:ext cx="318" cy="36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355" name="Text Box 7"/>
              <p:cNvSpPr txBox="1">
                <a:spLocks noChangeArrowheads="1"/>
              </p:cNvSpPr>
              <p:nvPr/>
            </p:nvSpPr>
            <p:spPr bwMode="auto">
              <a:xfrm>
                <a:off x="1319" y="1979"/>
                <a:ext cx="499" cy="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endParaRPr lang="it-IT" sz="3200"/>
              </a:p>
            </p:txBody>
          </p:sp>
        </p:grpSp>
        <p:sp>
          <p:nvSpPr>
            <p:cNvPr id="14353" name="Text Box 15"/>
            <p:cNvSpPr txBox="1">
              <a:spLocks noChangeArrowheads="1"/>
            </p:cNvSpPr>
            <p:nvPr/>
          </p:nvSpPr>
          <p:spPr bwMode="auto">
            <a:xfrm>
              <a:off x="2060" y="1025"/>
              <a:ext cx="21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it-IT" sz="2200"/>
                <a:t>+</a:t>
              </a:r>
            </a:p>
          </p:txBody>
        </p:sp>
      </p:grpSp>
      <p:grpSp>
        <p:nvGrpSpPr>
          <p:cNvPr id="13357" name="Group 27"/>
          <p:cNvGrpSpPr>
            <a:grpSpLocks/>
          </p:cNvGrpSpPr>
          <p:nvPr/>
        </p:nvGrpSpPr>
        <p:grpSpPr bwMode="auto">
          <a:xfrm>
            <a:off x="6875463" y="5013325"/>
            <a:ext cx="509587" cy="652463"/>
            <a:chOff x="2060" y="1025"/>
            <a:chExt cx="321" cy="411"/>
          </a:xfrm>
        </p:grpSpPr>
        <p:grpSp>
          <p:nvGrpSpPr>
            <p:cNvPr id="14348" name="Group 28"/>
            <p:cNvGrpSpPr>
              <a:grpSpLocks/>
            </p:cNvGrpSpPr>
            <p:nvPr/>
          </p:nvGrpSpPr>
          <p:grpSpPr bwMode="auto">
            <a:xfrm>
              <a:off x="2064" y="1071"/>
              <a:ext cx="317" cy="365"/>
              <a:chOff x="1292" y="1979"/>
              <a:chExt cx="526" cy="652"/>
            </a:xfrm>
          </p:grpSpPr>
          <p:sp>
            <p:nvSpPr>
              <p:cNvPr id="14350" name="Oval 29"/>
              <p:cNvSpPr>
                <a:spLocks noChangeArrowheads="1"/>
              </p:cNvSpPr>
              <p:nvPr/>
            </p:nvSpPr>
            <p:spPr bwMode="auto">
              <a:xfrm>
                <a:off x="1292" y="1979"/>
                <a:ext cx="318" cy="36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351" name="Text Box 30"/>
              <p:cNvSpPr txBox="1">
                <a:spLocks noChangeArrowheads="1"/>
              </p:cNvSpPr>
              <p:nvPr/>
            </p:nvSpPr>
            <p:spPr bwMode="auto">
              <a:xfrm>
                <a:off x="1319" y="1979"/>
                <a:ext cx="499" cy="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endParaRPr lang="it-IT" sz="3200"/>
              </a:p>
            </p:txBody>
          </p:sp>
        </p:grpSp>
        <p:sp>
          <p:nvSpPr>
            <p:cNvPr id="14349" name="Text Box 31"/>
            <p:cNvSpPr txBox="1">
              <a:spLocks noChangeArrowheads="1"/>
            </p:cNvSpPr>
            <p:nvPr/>
          </p:nvSpPr>
          <p:spPr bwMode="auto">
            <a:xfrm>
              <a:off x="2060" y="1025"/>
              <a:ext cx="11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endParaRPr lang="it-IT" sz="2200"/>
            </a:p>
          </p:txBody>
        </p:sp>
      </p:grpSp>
      <p:cxnSp>
        <p:nvCxnSpPr>
          <p:cNvPr id="3" name="Connettore 2 2"/>
          <p:cNvCxnSpPr/>
          <p:nvPr/>
        </p:nvCxnSpPr>
        <p:spPr bwMode="auto">
          <a:xfrm flipV="1">
            <a:off x="3635896" y="5010150"/>
            <a:ext cx="536054" cy="12991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66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3079" grpId="0"/>
      <p:bldP spid="3080" grpId="0"/>
      <p:bldP spid="133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827088" y="476250"/>
            <a:ext cx="42497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it-IT" sz="2200" smtClean="0"/>
              <a:t>CALCOLO DI </a:t>
            </a:r>
            <a:r>
              <a:rPr lang="it-IT" sz="2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w3</a:t>
            </a:r>
            <a:endParaRPr lang="it-IT" sz="2200" smtClean="0"/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611188" y="1196975"/>
            <a:ext cx="75612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2200"/>
              <a:t>LAVORO DI CARICA AVVIENE NEL SOLVENTE </a:t>
            </a:r>
          </a:p>
          <a:p>
            <a:pPr eaLnBrk="1" hangingPunct="1"/>
            <a:r>
              <a:rPr lang="it-IT" sz="2200" b="1"/>
              <a:t>ESISTE LE COSTANTE DIELETTRICA</a:t>
            </a:r>
            <a:r>
              <a:rPr lang="it-IT" sz="2200"/>
              <a:t> </a:t>
            </a:r>
            <a:r>
              <a:rPr lang="it-IT" sz="3200">
                <a:solidFill>
                  <a:srgbClr val="FF0000"/>
                </a:solidFill>
                <a:latin typeface="Symbol" pitchFamily="18" charset="2"/>
              </a:rPr>
              <a:t>e</a:t>
            </a:r>
          </a:p>
        </p:txBody>
      </p:sp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971550" y="2205038"/>
          <a:ext cx="3529013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88" name="Equation" r:id="rId3" imgW="1828800" imgH="393700" progId="Equation.DSMT4">
                  <p:embed/>
                </p:oleObj>
              </mc:Choice>
              <mc:Fallback>
                <p:oleObj name="Equation" r:id="rId3" imgW="1828800" imgH="3937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205038"/>
                        <a:ext cx="3529013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5508625" y="2374900"/>
            <a:ext cx="936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it-IT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e</a:t>
            </a:r>
            <a:r>
              <a:rPr lang="it-IT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&gt; 1</a:t>
            </a: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1258888" y="3789363"/>
            <a:ext cx="35290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it-IT" sz="2200"/>
          </a:p>
        </p:txBody>
      </p:sp>
      <p:graphicFrame>
        <p:nvGraphicFramePr>
          <p:cNvPr id="16393" name="Object 9"/>
          <p:cNvGraphicFramePr>
            <a:graphicFrameLocks noChangeAspect="1"/>
          </p:cNvGraphicFramePr>
          <p:nvPr/>
        </p:nvGraphicFramePr>
        <p:xfrm>
          <a:off x="814388" y="3573463"/>
          <a:ext cx="117951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89" name="Equation" r:id="rId5" imgW="609336" imgH="393529" progId="Equation.DSMT4">
                  <p:embed/>
                </p:oleObj>
              </mc:Choice>
              <mc:Fallback>
                <p:oleObj name="Equation" r:id="rId5" imgW="609336" imgH="393529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388" y="3573463"/>
                        <a:ext cx="1179512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3563938" y="4652963"/>
            <a:ext cx="27368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it-IT" sz="2200"/>
          </a:p>
        </p:txBody>
      </p:sp>
      <p:sp>
        <p:nvSpPr>
          <p:cNvPr id="15369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16395" name="Object 11"/>
          <p:cNvGraphicFramePr>
            <a:graphicFrameLocks noChangeAspect="1"/>
          </p:cNvGraphicFramePr>
          <p:nvPr/>
        </p:nvGraphicFramePr>
        <p:xfrm>
          <a:off x="4932363" y="4613275"/>
          <a:ext cx="1223962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90" name="Equation" r:id="rId7" imgW="583947" imgH="457002" progId="Equation.DSMT4">
                  <p:embed/>
                </p:oleObj>
              </mc:Choice>
              <mc:Fallback>
                <p:oleObj name="Equation" r:id="rId7" imgW="583947" imgH="457002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4613275"/>
                        <a:ext cx="1223962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1042988" y="4868863"/>
            <a:ext cx="40322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sz="2200"/>
              <a:t>lavoro di carica nel mezzo w3 =</a:t>
            </a:r>
          </a:p>
        </p:txBody>
      </p:sp>
      <p:cxnSp>
        <p:nvCxnSpPr>
          <p:cNvPr id="12" name="Connettore 2 11"/>
          <p:cNvCxnSpPr/>
          <p:nvPr/>
        </p:nvCxnSpPr>
        <p:spPr bwMode="auto">
          <a:xfrm flipV="1">
            <a:off x="4572000" y="5309578"/>
            <a:ext cx="411356" cy="9315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66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  <p:bldP spid="1639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Oval 9"/>
          <p:cNvSpPr>
            <a:spLocks noChangeArrowheads="1"/>
          </p:cNvSpPr>
          <p:nvPr/>
        </p:nvSpPr>
        <p:spPr bwMode="auto">
          <a:xfrm>
            <a:off x="2709863" y="2370138"/>
            <a:ext cx="936625" cy="792162"/>
          </a:xfrm>
          <a:prstGeom prst="ellipse">
            <a:avLst/>
          </a:prstGeom>
          <a:noFill/>
          <a:ln w="25400">
            <a:solidFill>
              <a:srgbClr val="FF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16387" name="Object 4"/>
          <p:cNvGraphicFramePr>
            <a:graphicFrameLocks noChangeAspect="1"/>
          </p:cNvGraphicFramePr>
          <p:nvPr/>
        </p:nvGraphicFramePr>
        <p:xfrm>
          <a:off x="2727325" y="909638"/>
          <a:ext cx="489743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05" name="Equation" r:id="rId3" imgW="2222500" imgH="457200" progId="Equation.DSMT4">
                  <p:embed/>
                </p:oleObj>
              </mc:Choice>
              <mc:Fallback>
                <p:oleObj name="Equation" r:id="rId3" imgW="22225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7325" y="909638"/>
                        <a:ext cx="4897438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468313" y="1196975"/>
            <a:ext cx="23637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it-IT" sz="2200">
                <a:latin typeface="Symbol" pitchFamily="18" charset="2"/>
              </a:rPr>
              <a:t>D</a:t>
            </a:r>
            <a:r>
              <a:rPr lang="en-GB" sz="2200"/>
              <a:t>G</a:t>
            </a:r>
            <a:r>
              <a:rPr lang="en-GB" sz="2200" baseline="-25000"/>
              <a:t>I-S</a:t>
            </a:r>
            <a:r>
              <a:rPr lang="en-GB" sz="2200"/>
              <a:t> = w1 + w3 =</a:t>
            </a:r>
            <a:r>
              <a:rPr lang="it-IT" sz="2200"/>
              <a:t> 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79388" y="3644900"/>
            <a:ext cx="82804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it-IT" sz="2200" b="1" dirty="0"/>
              <a:t>PREVISIONI DELLA TEORIA</a:t>
            </a:r>
          </a:p>
          <a:p>
            <a:pPr algn="l" eaLnBrk="1" hangingPunct="1"/>
            <a:endParaRPr lang="it-IT" sz="2200" b="1" dirty="0"/>
          </a:p>
          <a:p>
            <a:pPr algn="l" eaLnBrk="1" hangingPunct="1"/>
            <a:r>
              <a:rPr lang="it-IT" sz="2200" dirty="0"/>
              <a:t>1) </a:t>
            </a:r>
            <a:r>
              <a:rPr lang="it-IT" sz="2200" b="1" dirty="0" err="1">
                <a:latin typeface="Symbol" pitchFamily="18" charset="2"/>
              </a:rPr>
              <a:t>D</a:t>
            </a:r>
            <a:r>
              <a:rPr lang="it-IT" sz="2200" b="1" dirty="0" err="1"/>
              <a:t>G</a:t>
            </a:r>
            <a:r>
              <a:rPr lang="it-IT" sz="2200" b="1" baseline="-25000" dirty="0" err="1"/>
              <a:t>I</a:t>
            </a:r>
            <a:r>
              <a:rPr lang="it-IT" sz="2200" b="1" baseline="-25000" dirty="0"/>
              <a:t>-S</a:t>
            </a:r>
            <a:r>
              <a:rPr lang="it-IT" sz="2200" b="1" dirty="0"/>
              <a:t> &lt; 0 sempre</a:t>
            </a:r>
            <a:r>
              <a:rPr lang="it-IT" sz="2200" dirty="0"/>
              <a:t>: lo ione è più stabile in soluzione che nel vuoto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708400" y="1989138"/>
            <a:ext cx="8651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sz="2200">
                <a:solidFill>
                  <a:srgbClr val="FF00FF"/>
                </a:solidFill>
              </a:rPr>
              <a:t>&gt; 0</a:t>
            </a:r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V="1">
            <a:off x="3286125" y="2225675"/>
            <a:ext cx="288925" cy="142875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3419475" y="3141663"/>
            <a:ext cx="719138" cy="36036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4211638" y="3284538"/>
            <a:ext cx="454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dirty="0">
                <a:solidFill>
                  <a:srgbClr val="0000FF"/>
                </a:solidFill>
              </a:rPr>
              <a:t>&gt;1</a:t>
            </a: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179388" y="5229225"/>
            <a:ext cx="86661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2200" dirty="0"/>
              <a:t>2) </a:t>
            </a:r>
            <a:r>
              <a:rPr lang="it-IT" sz="2200" b="1" dirty="0">
                <a:latin typeface="Symbol" pitchFamily="18" charset="2"/>
              </a:rPr>
              <a:t>D</a:t>
            </a:r>
            <a:r>
              <a:rPr lang="it-IT" sz="2200" b="1" dirty="0"/>
              <a:t>G</a:t>
            </a:r>
            <a:r>
              <a:rPr lang="it-IT" sz="2200" b="1" baseline="-25000" dirty="0"/>
              <a:t>I-S</a:t>
            </a:r>
            <a:r>
              <a:rPr lang="it-IT" sz="2200" b="1" dirty="0"/>
              <a:t> diventa più negativa</a:t>
            </a:r>
            <a:r>
              <a:rPr lang="it-IT" sz="2200" dirty="0"/>
              <a:t> al diminuire del raggio ionico </a:t>
            </a:r>
            <a:r>
              <a:rPr lang="it-IT" sz="2200" dirty="0" smtClean="0"/>
              <a:t>e </a:t>
            </a:r>
            <a:r>
              <a:rPr lang="it-IT" sz="2200" dirty="0"/>
              <a:t>al crescere </a:t>
            </a:r>
          </a:p>
          <a:p>
            <a:pPr algn="l"/>
            <a:r>
              <a:rPr lang="it-IT" sz="2200" dirty="0"/>
              <a:t>di </a:t>
            </a:r>
            <a:r>
              <a:rPr lang="it-IT" sz="2200" dirty="0">
                <a:latin typeface="Symbol" pitchFamily="18" charset="2"/>
              </a:rPr>
              <a:t>e</a:t>
            </a:r>
            <a:r>
              <a:rPr lang="it-IT" sz="2200" dirty="0"/>
              <a:t>. </a:t>
            </a:r>
          </a:p>
        </p:txBody>
      </p:sp>
      <p:graphicFrame>
        <p:nvGraphicFramePr>
          <p:cNvPr id="17424" name="Object 16"/>
          <p:cNvGraphicFramePr>
            <a:graphicFrameLocks noChangeAspect="1"/>
          </p:cNvGraphicFramePr>
          <p:nvPr/>
        </p:nvGraphicFramePr>
        <p:xfrm>
          <a:off x="298450" y="2349500"/>
          <a:ext cx="769620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06" name="Equation" r:id="rId5" imgW="4025900" imgH="457200" progId="Equation.DSMT4">
                  <p:embed/>
                </p:oleObj>
              </mc:Choice>
              <mc:Fallback>
                <p:oleObj name="Equation" r:id="rId5" imgW="4025900" imgH="4572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" y="2349500"/>
                        <a:ext cx="7696200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4" name="Line 14"/>
          <p:cNvSpPr>
            <a:spLocks noChangeShapeType="1"/>
          </p:cNvSpPr>
          <p:nvPr/>
        </p:nvSpPr>
        <p:spPr bwMode="auto">
          <a:xfrm flipV="1">
            <a:off x="1475656" y="2967038"/>
            <a:ext cx="0" cy="360362"/>
          </a:xfrm>
          <a:prstGeom prst="line">
            <a:avLst/>
          </a:prstGeom>
          <a:noFill/>
          <a:ln w="19050" cap="rnd">
            <a:solidFill>
              <a:srgbClr val="3399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 animBg="1"/>
      <p:bldP spid="17415" grpId="0"/>
      <p:bldP spid="17419" grpId="0" animBg="1"/>
      <p:bldP spid="17420" grpId="0" animBg="1"/>
      <p:bldP spid="17421" grpId="0"/>
      <p:bldP spid="17423" grpId="0"/>
      <p:bldP spid="51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74377" y="4005064"/>
            <a:ext cx="73453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2400" dirty="0" smtClean="0">
                <a:latin typeface="+mj-lt"/>
              </a:rPr>
              <a:t>GLI</a:t>
            </a:r>
            <a:r>
              <a:rPr lang="it-IT" sz="2400" b="1" dirty="0" smtClean="0">
                <a:latin typeface="+mj-lt"/>
              </a:rPr>
              <a:t> ELETTROLITI</a:t>
            </a:r>
            <a:r>
              <a:rPr lang="it-IT" sz="2400" dirty="0" smtClean="0">
                <a:latin typeface="+mj-lt"/>
              </a:rPr>
              <a:t> SONO CLASSIFICATI </a:t>
            </a:r>
            <a:r>
              <a:rPr lang="it-IT" sz="2400" dirty="0">
                <a:latin typeface="+mj-lt"/>
              </a:rPr>
              <a:t>IN 2 </a:t>
            </a:r>
            <a:r>
              <a:rPr lang="it-IT" sz="2400" dirty="0" smtClean="0">
                <a:latin typeface="+mj-lt"/>
              </a:rPr>
              <a:t>MODI</a:t>
            </a:r>
            <a:endParaRPr lang="it-IT" sz="2400" dirty="0">
              <a:latin typeface="+mj-lt"/>
            </a:endParaRPr>
          </a:p>
          <a:p>
            <a:pPr eaLnBrk="1" hangingPunct="1"/>
            <a:endParaRPr lang="en-GB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85813" y="1700808"/>
            <a:ext cx="6522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+mj-lt"/>
              </a:rPr>
              <a:t>COSA SONO GLI ELETTROLITI ?</a:t>
            </a:r>
            <a:endParaRPr lang="it-IT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818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575705"/>
              </p:ext>
            </p:extLst>
          </p:nvPr>
        </p:nvGraphicFramePr>
        <p:xfrm>
          <a:off x="2555776" y="1916827"/>
          <a:ext cx="3193514" cy="331452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04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8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2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SOLVENTE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sym typeface="Symbol" panose="05050102010706020507" pitchFamily="18" charset="2"/>
                        </a:rPr>
                        <a:t>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2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Acqua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78.30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Propilene carbonato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64.92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2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Dimetilsolfossido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46.45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2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DMF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36.71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2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Nitrometano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35.94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2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Acetonitrile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35.94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2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Benzonitrile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25.20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2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EtOH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24.55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2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MeOH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32.66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2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Diclorometano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8.93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2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Tetracloroetano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8.20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2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Tetraidrofurano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7.58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2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Toluene 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2.38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2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Benzene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2.27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879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611188" y="549275"/>
            <a:ext cx="77771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sz="2200" dirty="0">
                <a:latin typeface="Symbol" pitchFamily="18" charset="2"/>
              </a:rPr>
              <a:t>D</a:t>
            </a:r>
            <a:r>
              <a:rPr lang="it-IT" sz="2200" dirty="0"/>
              <a:t>G quantità poco pratica: 	</a:t>
            </a:r>
            <a:r>
              <a:rPr lang="it-IT" sz="2200" dirty="0" smtClean="0"/>
              <a:t>è molto più facile e pratico misurare  calore             </a:t>
            </a:r>
            <a:r>
              <a:rPr lang="it-IT" sz="2200" dirty="0" err="1" smtClean="0">
                <a:latin typeface="Symbol" pitchFamily="18" charset="2"/>
              </a:rPr>
              <a:t>D</a:t>
            </a:r>
            <a:r>
              <a:rPr lang="it-IT" sz="2200" dirty="0" err="1" smtClean="0"/>
              <a:t>H</a:t>
            </a:r>
            <a:r>
              <a:rPr lang="it-IT" sz="2200" dirty="0" smtClean="0"/>
              <a:t> </a:t>
            </a:r>
            <a:r>
              <a:rPr lang="it-IT" sz="2200" dirty="0"/>
              <a:t>) </a:t>
            </a:r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611188" y="1554955"/>
            <a:ext cx="56880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 sz="2200" dirty="0" err="1"/>
              <a:t>dG</a:t>
            </a:r>
            <a:r>
              <a:rPr lang="fr-FR" sz="2200" dirty="0"/>
              <a:t> = </a:t>
            </a:r>
            <a:r>
              <a:rPr lang="fr-FR" sz="2200" dirty="0" err="1"/>
              <a:t>dU</a:t>
            </a:r>
            <a:r>
              <a:rPr lang="fr-FR" sz="2200" dirty="0"/>
              <a:t> + </a:t>
            </a:r>
            <a:r>
              <a:rPr lang="fr-FR" sz="2200" dirty="0" err="1"/>
              <a:t>PdV</a:t>
            </a:r>
            <a:r>
              <a:rPr lang="fr-FR" sz="2200" dirty="0"/>
              <a:t> + </a:t>
            </a:r>
            <a:r>
              <a:rPr lang="fr-FR" sz="2200" dirty="0" err="1"/>
              <a:t>VdP</a:t>
            </a:r>
            <a:r>
              <a:rPr lang="fr-FR" sz="2200" dirty="0"/>
              <a:t> - </a:t>
            </a:r>
            <a:r>
              <a:rPr lang="fr-FR" sz="2200" dirty="0" err="1"/>
              <a:t>TdS</a:t>
            </a:r>
            <a:r>
              <a:rPr lang="fr-FR" sz="2200" dirty="0"/>
              <a:t> - </a:t>
            </a:r>
            <a:r>
              <a:rPr lang="fr-FR" sz="2200" dirty="0" err="1"/>
              <a:t>SdT</a:t>
            </a:r>
            <a:endParaRPr lang="it-IT" sz="2200" dirty="0"/>
          </a:p>
        </p:txBody>
      </p:sp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611188" y="2276475"/>
            <a:ext cx="60483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it-IT" sz="2200" dirty="0"/>
              <a:t>se processo reversibile      </a:t>
            </a:r>
            <a:r>
              <a:rPr lang="it-IT" sz="2200" dirty="0" err="1"/>
              <a:t>dG</a:t>
            </a:r>
            <a:r>
              <a:rPr lang="it-IT" sz="2200" dirty="0"/>
              <a:t> = </a:t>
            </a:r>
            <a:r>
              <a:rPr lang="it-IT" sz="2200" dirty="0" err="1"/>
              <a:t>VdP</a:t>
            </a:r>
            <a:r>
              <a:rPr lang="it-IT" sz="2200" dirty="0"/>
              <a:t> - </a:t>
            </a:r>
            <a:r>
              <a:rPr lang="it-IT" sz="2200" dirty="0" err="1"/>
              <a:t>SdT</a:t>
            </a:r>
            <a:endParaRPr lang="it-IT" sz="2200" dirty="0"/>
          </a:p>
        </p:txBody>
      </p:sp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184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898281"/>
              </p:ext>
            </p:extLst>
          </p:nvPr>
        </p:nvGraphicFramePr>
        <p:xfrm>
          <a:off x="866775" y="4105275"/>
          <a:ext cx="14351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19" name="Equation" r:id="rId3" imgW="812520" imgH="444240" progId="Equation.DSMT4">
                  <p:embed/>
                </p:oleObj>
              </mc:Choice>
              <mc:Fallback>
                <p:oleObj name="Equation" r:id="rId3" imgW="812520" imgH="4442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775" y="4105275"/>
                        <a:ext cx="14351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Rectangle 12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1844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845310"/>
              </p:ext>
            </p:extLst>
          </p:nvPr>
        </p:nvGraphicFramePr>
        <p:xfrm>
          <a:off x="3603625" y="4106863"/>
          <a:ext cx="1722438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0" name="Equation" r:id="rId5" imgW="990360" imgH="444240" progId="Equation.DSMT4">
                  <p:embed/>
                </p:oleObj>
              </mc:Choice>
              <mc:Fallback>
                <p:oleObj name="Equation" r:id="rId5" imgW="990360" imgH="4442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25" y="4106863"/>
                        <a:ext cx="1722438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Rectangle 15"/>
          <p:cNvSpPr>
            <a:spLocks noChangeArrowheads="1"/>
          </p:cNvSpPr>
          <p:nvPr/>
        </p:nvSpPr>
        <p:spPr bwMode="auto">
          <a:xfrm>
            <a:off x="0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611188" y="3141663"/>
            <a:ext cx="21605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sz="2200"/>
              <a:t>a </a:t>
            </a:r>
            <a:r>
              <a:rPr lang="it-IT" sz="2200">
                <a:solidFill>
                  <a:srgbClr val="FF0000"/>
                </a:solidFill>
              </a:rPr>
              <a:t>P</a:t>
            </a:r>
            <a:r>
              <a:rPr lang="it-IT" sz="2200"/>
              <a:t> costante</a:t>
            </a:r>
          </a:p>
        </p:txBody>
      </p:sp>
      <p:sp>
        <p:nvSpPr>
          <p:cNvPr id="17419" name="Rectangle 21"/>
          <p:cNvSpPr>
            <a:spLocks noChangeArrowheads="1"/>
          </p:cNvSpPr>
          <p:nvPr/>
        </p:nvSpPr>
        <p:spPr bwMode="auto">
          <a:xfrm>
            <a:off x="0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1845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307432"/>
              </p:ext>
            </p:extLst>
          </p:nvPr>
        </p:nvGraphicFramePr>
        <p:xfrm>
          <a:off x="842963" y="5267325"/>
          <a:ext cx="436245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1" name="Equation" r:id="rId7" imgW="2438280" imgH="457200" progId="Equation.DSMT4">
                  <p:embed/>
                </p:oleObj>
              </mc:Choice>
              <mc:Fallback>
                <p:oleObj name="Equation" r:id="rId7" imgW="2438280" imgH="4572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3" y="5267325"/>
                        <a:ext cx="4362450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1" name="Rectangle 24"/>
          <p:cNvSpPr>
            <a:spLocks noChangeArrowheads="1"/>
          </p:cNvSpPr>
          <p:nvPr/>
        </p:nvSpPr>
        <p:spPr bwMode="auto">
          <a:xfrm>
            <a:off x="0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7422" name="Line 17"/>
          <p:cNvSpPr>
            <a:spLocks noChangeShapeType="1"/>
          </p:cNvSpPr>
          <p:nvPr/>
        </p:nvSpPr>
        <p:spPr bwMode="auto">
          <a:xfrm>
            <a:off x="3779838" y="819786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2693873" y="1124744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5958403" y="5116552"/>
            <a:ext cx="244827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it-IT"/>
            </a:defPPr>
            <a:lvl1pPr algn="l" eaLnBrk="1" hangingPunct="1">
              <a:defRPr sz="2200"/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it-IT" dirty="0"/>
              <a:t>variazione di entropia per l'interazione I-S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/>
      <p:bldP spid="18450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0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19459" name="Object 6"/>
          <p:cNvGraphicFramePr>
            <a:graphicFrameLocks noChangeAspect="1"/>
          </p:cNvGraphicFramePr>
          <p:nvPr/>
        </p:nvGraphicFramePr>
        <p:xfrm>
          <a:off x="928688" y="981075"/>
          <a:ext cx="6126162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72" name="Documento" r:id="rId3" imgW="6135399" imgH="341742" progId="Word.Document.8">
                  <p:embed/>
                </p:oleObj>
              </mc:Choice>
              <mc:Fallback>
                <p:oleObj name="Documento" r:id="rId3" imgW="6135399" imgH="341742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981075"/>
                        <a:ext cx="6126162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19461" name="Object 7"/>
          <p:cNvGraphicFramePr>
            <a:graphicFrameLocks noChangeAspect="1"/>
          </p:cNvGraphicFramePr>
          <p:nvPr/>
        </p:nvGraphicFramePr>
        <p:xfrm>
          <a:off x="928688" y="1525588"/>
          <a:ext cx="3744912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73" name="Equation" r:id="rId5" imgW="2197100" imgH="457200" progId="Equation.DSMT4">
                  <p:embed/>
                </p:oleObj>
              </mc:Choice>
              <mc:Fallback>
                <p:oleObj name="Equation" r:id="rId5" imgW="219710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1525588"/>
                        <a:ext cx="3744912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Rectangle 9"/>
          <p:cNvSpPr>
            <a:spLocks noChangeArrowheads="1"/>
          </p:cNvSpPr>
          <p:nvPr/>
        </p:nvSpPr>
        <p:spPr bwMode="auto">
          <a:xfrm>
            <a:off x="928688" y="2563476"/>
            <a:ext cx="589937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it-IT" sz="2200" dirty="0" err="1">
                <a:latin typeface="Symbol" pitchFamily="18" charset="2"/>
              </a:rPr>
              <a:t>D</a:t>
            </a:r>
            <a:r>
              <a:rPr lang="it-IT" sz="2200" dirty="0" err="1"/>
              <a:t>H</a:t>
            </a:r>
            <a:r>
              <a:rPr lang="it-IT" sz="2200" baseline="-25000" dirty="0" err="1"/>
              <a:t>I</a:t>
            </a:r>
            <a:r>
              <a:rPr lang="it-IT" sz="2200" baseline="-25000" dirty="0"/>
              <a:t>-S</a:t>
            </a:r>
            <a:r>
              <a:rPr lang="it-IT" sz="2200" dirty="0"/>
              <a:t> facilmente </a:t>
            </a:r>
            <a:r>
              <a:rPr lang="it-IT" sz="2200" dirty="0" smtClean="0"/>
              <a:t>determinabile </a:t>
            </a:r>
            <a:r>
              <a:rPr lang="it-IT" sz="2200" dirty="0"/>
              <a:t>da misure di calore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652120" y="1197054"/>
            <a:ext cx="244827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it-IT"/>
            </a:defPPr>
            <a:lvl1pPr algn="l" eaLnBrk="1" hangingPunct="1">
              <a:defRPr sz="2200"/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it-IT" dirty="0"/>
              <a:t>variazione di </a:t>
            </a:r>
            <a:r>
              <a:rPr lang="it-IT" dirty="0" smtClean="0"/>
              <a:t>entalpia </a:t>
            </a:r>
            <a:r>
              <a:rPr lang="it-IT" dirty="0"/>
              <a:t>per l'interazione I-S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0" y="174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1044575" y="2133600"/>
          <a:ext cx="5399088" cy="439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15" name="Graph" r:id="rId3" imgW="3591763" imgH="2923642" progId="Origin50.Graph">
                  <p:embed/>
                </p:oleObj>
              </mc:Choice>
              <mc:Fallback>
                <p:oleObj name="Graph" r:id="rId3" imgW="3591763" imgH="2923642" progId="Origin50.Grap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2133600"/>
                        <a:ext cx="5399088" cy="439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5148263" y="1989138"/>
            <a:ext cx="18716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sz="2200">
                <a:latin typeface="Symbol" pitchFamily="18" charset="2"/>
              </a:rPr>
              <a:t>e </a:t>
            </a:r>
            <a:r>
              <a:rPr lang="it-IT" sz="2200"/>
              <a:t>= f(T)</a:t>
            </a: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1258888" y="692150"/>
            <a:ext cx="612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>
                <a:latin typeface="Symbol" pitchFamily="18" charset="2"/>
              </a:rPr>
              <a:t>e</a:t>
            </a:r>
            <a:r>
              <a:rPr lang="it-IT" sz="2400"/>
              <a:t> dipende da T ?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1692275" y="427038"/>
            <a:ext cx="1841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 anchor="ctr">
            <a:spAutoFit/>
          </a:bodyPr>
          <a:lstStyle/>
          <a:p>
            <a:pPr algn="l" eaLnBrk="0" hangingPunct="0"/>
            <a:endParaRPr lang="it-IT" sz="1800">
              <a:latin typeface="Arial" charset="0"/>
            </a:endParaRPr>
          </a:p>
        </p:txBody>
      </p:sp>
      <p:sp>
        <p:nvSpPr>
          <p:cNvPr id="20485" name="Text Box 1043"/>
          <p:cNvSpPr txBox="1">
            <a:spLocks noChangeArrowheads="1"/>
          </p:cNvSpPr>
          <p:nvPr/>
        </p:nvSpPr>
        <p:spPr bwMode="auto">
          <a:xfrm>
            <a:off x="800820" y="3284984"/>
            <a:ext cx="691356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200" b="1" dirty="0"/>
              <a:t>NON È POSSIBILE EFFETTUARE MISURE SU UN SINGOLO IONE</a:t>
            </a:r>
            <a:r>
              <a:rPr lang="it-IT" sz="2200" b="1" dirty="0" smtClean="0"/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it-IT" sz="2200" b="1" dirty="0" smtClean="0">
                <a:solidFill>
                  <a:srgbClr val="FF0000"/>
                </a:solidFill>
              </a:rPr>
              <a:t> (ECCETTO NUMERI DI TRASPORTO)</a:t>
            </a:r>
            <a:endParaRPr lang="it-IT" sz="22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it-IT" sz="2200" b="1" dirty="0"/>
              <a:t> SI DEVONO FARE MISURE SU COPPIE DI </a:t>
            </a:r>
            <a:r>
              <a:rPr lang="it-IT" sz="2200" b="1" dirty="0" smtClean="0"/>
              <a:t>IONI DI SEGNO OPPOSTO!!!</a:t>
            </a:r>
            <a:endParaRPr lang="it-IT" sz="2200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800820" y="973445"/>
            <a:ext cx="6913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/>
              <a:t>E' POSSIBILE EFFETTUARE MISURE IONICHE INDIVIDUALI?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353888" y="4865384"/>
            <a:ext cx="835260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dirty="0">
                <a:latin typeface="+mj-lt"/>
              </a:rPr>
              <a:t>Si può ottenere </a:t>
            </a:r>
            <a:r>
              <a:rPr lang="it-IT" sz="2400" dirty="0" smtClean="0">
                <a:latin typeface="+mj-lt"/>
              </a:rPr>
              <a:t>sperimentalmente o con i calcoli il </a:t>
            </a:r>
            <a:r>
              <a:rPr lang="it-IT" sz="2400" dirty="0">
                <a:latin typeface="+mj-lt"/>
              </a:rPr>
              <a:t>valore </a:t>
            </a:r>
            <a:r>
              <a:rPr lang="it-IT" sz="2400" dirty="0" smtClean="0">
                <a:latin typeface="+mj-lt"/>
              </a:rPr>
              <a:t>del</a:t>
            </a:r>
          </a:p>
          <a:p>
            <a:pPr eaLnBrk="1" hangingPunct="1">
              <a:spcBef>
                <a:spcPct val="50000"/>
              </a:spcBef>
            </a:pPr>
            <a:r>
              <a:rPr lang="it-IT" sz="2400" dirty="0" smtClean="0">
                <a:latin typeface="+mj-lt"/>
              </a:rPr>
              <a:t> </a:t>
            </a:r>
            <a:r>
              <a:rPr lang="it-IT" sz="2400" dirty="0">
                <a:solidFill>
                  <a:srgbClr val="FF0000"/>
                </a:solidFill>
                <a:latin typeface="+mj-lt"/>
              </a:rPr>
              <a:t>contributo ionico individuale?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53888" y="292007"/>
            <a:ext cx="817855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 lang="it-IT" sz="2400" dirty="0">
                <a:latin typeface="+mn-lt"/>
              </a:rPr>
              <a:t>Si osserva che la differenza </a:t>
            </a:r>
            <a:r>
              <a:rPr lang="it-IT" sz="2400" dirty="0" smtClean="0">
                <a:latin typeface="+mn-lt"/>
              </a:rPr>
              <a:t>sperimentale di </a:t>
            </a:r>
            <a:r>
              <a:rPr lang="it-IT" sz="2400" b="1" dirty="0">
                <a:solidFill>
                  <a:srgbClr val="FF00FF"/>
                </a:solidFill>
                <a:latin typeface="Symbol" panose="05050102010706020507" pitchFamily="18" charset="2"/>
              </a:rPr>
              <a:t>D</a:t>
            </a:r>
            <a:r>
              <a:rPr lang="it-IT" sz="2400" b="1" dirty="0">
                <a:solidFill>
                  <a:srgbClr val="FF00FF"/>
                </a:solidFill>
                <a:latin typeface="+mn-lt"/>
              </a:rPr>
              <a:t>H</a:t>
            </a:r>
            <a:r>
              <a:rPr lang="it-IT" sz="2400" b="1" baseline="-25000" dirty="0">
                <a:solidFill>
                  <a:srgbClr val="FF00FF"/>
                </a:solidFill>
                <a:latin typeface="+mn-lt"/>
              </a:rPr>
              <a:t>sale-H2O</a:t>
            </a:r>
            <a:r>
              <a:rPr lang="it-IT" sz="2400" dirty="0">
                <a:latin typeface="+mn-lt"/>
              </a:rPr>
              <a:t>  per sali con ioni comuni </a:t>
            </a:r>
            <a:r>
              <a:rPr lang="it-IT" sz="2400" dirty="0">
                <a:solidFill>
                  <a:srgbClr val="FF0066"/>
                </a:solidFill>
                <a:latin typeface="+mn-lt"/>
              </a:rPr>
              <a:t>è costante: </a:t>
            </a:r>
            <a:endParaRPr lang="it-IT" sz="2400" dirty="0" smtClean="0">
              <a:solidFill>
                <a:srgbClr val="FF0066"/>
              </a:solidFill>
              <a:latin typeface="+mn-lt"/>
            </a:endParaRPr>
          </a:p>
          <a:p>
            <a:pPr algn="l"/>
            <a:r>
              <a:rPr lang="it-IT" sz="2400" dirty="0" smtClean="0">
                <a:solidFill>
                  <a:srgbClr val="0000FF"/>
                </a:solidFill>
                <a:latin typeface="+mn-lt"/>
              </a:rPr>
              <a:t>è </a:t>
            </a:r>
            <a:r>
              <a:rPr lang="it-IT" sz="2400" dirty="0">
                <a:solidFill>
                  <a:srgbClr val="0000FF"/>
                </a:solidFill>
                <a:latin typeface="+mn-lt"/>
              </a:rPr>
              <a:t>una prova che esistono dei contributi ionici individuali costanti</a:t>
            </a:r>
          </a:p>
        </p:txBody>
      </p:sp>
      <p:graphicFrame>
        <p:nvGraphicFramePr>
          <p:cNvPr id="4" name="Object 10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418765"/>
              </p:ext>
            </p:extLst>
          </p:nvPr>
        </p:nvGraphicFramePr>
        <p:xfrm>
          <a:off x="539552" y="1556792"/>
          <a:ext cx="8978900" cy="326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21" name="Documento" r:id="rId3" imgW="9054729" imgH="3303371" progId="Word.Document.8">
                  <p:embed/>
                </p:oleObj>
              </mc:Choice>
              <mc:Fallback>
                <p:oleObj name="Documento" r:id="rId3" imgW="9054729" imgH="330337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556792"/>
                        <a:ext cx="8978900" cy="326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 bwMode="auto">
          <a:xfrm>
            <a:off x="5148064" y="4365104"/>
            <a:ext cx="3672408" cy="189834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323850" y="549275"/>
            <a:ext cx="82089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200" dirty="0"/>
              <a:t>Secondo </a:t>
            </a:r>
            <a:r>
              <a:rPr lang="it-IT" sz="2200" dirty="0" err="1"/>
              <a:t>Born</a:t>
            </a:r>
            <a:r>
              <a:rPr lang="it-IT" sz="2200" dirty="0"/>
              <a:t>, </a:t>
            </a:r>
            <a:r>
              <a:rPr lang="it-IT" sz="2200" dirty="0" smtClean="0"/>
              <a:t>a parità degli altri parametri, ioni </a:t>
            </a:r>
            <a:r>
              <a:rPr lang="it-IT" sz="2200" dirty="0"/>
              <a:t>con stesso </a:t>
            </a:r>
            <a:r>
              <a:rPr lang="it-IT" sz="2200" dirty="0" err="1"/>
              <a:t>r</a:t>
            </a:r>
            <a:r>
              <a:rPr lang="it-IT" sz="2200" baseline="-25000" dirty="0" err="1"/>
              <a:t>i</a:t>
            </a:r>
            <a:r>
              <a:rPr lang="it-IT" sz="2200" dirty="0"/>
              <a:t> devono dare stesso contributo a </a:t>
            </a:r>
            <a:r>
              <a:rPr lang="it-IT" sz="2200" dirty="0" err="1">
                <a:latin typeface="Symbol" pitchFamily="18" charset="2"/>
              </a:rPr>
              <a:t>D</a:t>
            </a:r>
            <a:r>
              <a:rPr lang="it-IT" sz="2200" dirty="0" err="1"/>
              <a:t>H</a:t>
            </a:r>
            <a:r>
              <a:rPr lang="it-IT" sz="2200" baseline="-25000" dirty="0" err="1"/>
              <a:t>I</a:t>
            </a:r>
            <a:r>
              <a:rPr lang="it-IT" sz="2200" baseline="-25000" dirty="0"/>
              <a:t>-S</a:t>
            </a:r>
            <a:r>
              <a:rPr lang="it-IT" sz="2200" dirty="0"/>
              <a:t> </a:t>
            </a:r>
            <a:r>
              <a:rPr lang="it-IT" sz="2200" dirty="0" smtClean="0"/>
              <a:t>e </a:t>
            </a:r>
            <a:r>
              <a:rPr lang="it-IT" sz="2200" dirty="0" err="1" smtClean="0">
                <a:latin typeface="Symbol" pitchFamily="18" charset="2"/>
              </a:rPr>
              <a:t>D</a:t>
            </a:r>
            <a:r>
              <a:rPr lang="it-IT" sz="2200" dirty="0" err="1" smtClean="0"/>
              <a:t>G</a:t>
            </a:r>
            <a:r>
              <a:rPr lang="it-IT" sz="2200" baseline="-25000" dirty="0" err="1" smtClean="0"/>
              <a:t>I</a:t>
            </a:r>
            <a:r>
              <a:rPr lang="it-IT" sz="2200" baseline="-25000" dirty="0" smtClean="0"/>
              <a:t>-S</a:t>
            </a:r>
            <a:r>
              <a:rPr lang="it-IT" sz="2200" dirty="0" smtClean="0"/>
              <a:t>                  </a:t>
            </a:r>
            <a:r>
              <a:rPr lang="it-IT" sz="2200" b="1" dirty="0" smtClean="0">
                <a:solidFill>
                  <a:srgbClr val="FF00FF"/>
                </a:solidFill>
              </a:rPr>
              <a:t>È </a:t>
            </a:r>
            <a:r>
              <a:rPr lang="it-IT" sz="2200" b="1" dirty="0">
                <a:solidFill>
                  <a:srgbClr val="FF00FF"/>
                </a:solidFill>
              </a:rPr>
              <a:t>VERO ?</a:t>
            </a:r>
          </a:p>
        </p:txBody>
      </p:sp>
      <p:graphicFrame>
        <p:nvGraphicFramePr>
          <p:cNvPr id="10785" name="Group 545"/>
          <p:cNvGraphicFramePr>
            <a:graphicFrameLocks noGrp="1"/>
          </p:cNvGraphicFramePr>
          <p:nvPr/>
        </p:nvGraphicFramePr>
        <p:xfrm>
          <a:off x="971550" y="1557338"/>
          <a:ext cx="3313113" cy="4878390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91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ione</a:t>
                      </a: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raggio ionico Å</a:t>
                      </a: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ione</a:t>
                      </a: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raggio ionico Å</a:t>
                      </a: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2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</a:t>
                      </a:r>
                      <a:r>
                        <a:rPr kumimoji="0" lang="it-IT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0.60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Zn</a:t>
                      </a:r>
                      <a:r>
                        <a:rPr kumimoji="0" 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2+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2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</a:t>
                      </a:r>
                      <a:r>
                        <a:rPr kumimoji="0" 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0.95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Mn</a:t>
                      </a:r>
                      <a:r>
                        <a:rPr kumimoji="0" lang="it-IT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2+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2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de-DE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1.33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Fe</a:t>
                      </a:r>
                      <a:r>
                        <a:rPr kumimoji="0" 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2+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0.76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2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Rb</a:t>
                      </a:r>
                      <a:r>
                        <a:rPr kumimoji="0" 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1.48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Fe</a:t>
                      </a:r>
                      <a:r>
                        <a:rPr kumimoji="0" 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3+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0.64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2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</a:t>
                      </a:r>
                      <a:r>
                        <a:rPr kumimoji="0" 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1.69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</a:t>
                      </a:r>
                      <a:r>
                        <a:rPr kumimoji="0" 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2+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9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</a:t>
                      </a:r>
                      <a:r>
                        <a:rPr kumimoji="0" 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</a:t>
                      </a:r>
                      <a:r>
                        <a:rPr kumimoji="0" 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2+</a:t>
                      </a:r>
                      <a:endParaRPr kumimoji="0" lang="it-IT" sz="16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2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Mg</a:t>
                      </a:r>
                      <a:r>
                        <a:rPr kumimoji="0" 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2+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0.61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</a:t>
                      </a:r>
                      <a:r>
                        <a:rPr kumimoji="0" 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2+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2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</a:t>
                      </a:r>
                      <a:r>
                        <a:rPr kumimoji="0" 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2+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0.99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2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Sr</a:t>
                      </a:r>
                      <a:r>
                        <a:rPr kumimoji="0" 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2+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it-I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1.36</a:t>
                      </a: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72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</a:t>
                      </a:r>
                      <a:r>
                        <a:rPr kumimoji="0" 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2+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Cl</a:t>
                      </a:r>
                      <a:r>
                        <a:rPr kumimoji="0" lang="it-IT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1.81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72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Br</a:t>
                      </a:r>
                      <a:r>
                        <a:rPr kumimoji="0" lang="it-IT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1.95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72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it-IT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2.16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2604" name="Line 174"/>
          <p:cNvSpPr>
            <a:spLocks noChangeShapeType="1"/>
          </p:cNvSpPr>
          <p:nvPr/>
        </p:nvSpPr>
        <p:spPr bwMode="auto">
          <a:xfrm>
            <a:off x="323850" y="3068638"/>
            <a:ext cx="5048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605" name="Line 175"/>
          <p:cNvSpPr>
            <a:spLocks noChangeShapeType="1"/>
          </p:cNvSpPr>
          <p:nvPr/>
        </p:nvSpPr>
        <p:spPr bwMode="auto">
          <a:xfrm flipH="1">
            <a:off x="4356100" y="5229225"/>
            <a:ext cx="5762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606" name="Text Box 81"/>
          <p:cNvSpPr txBox="1">
            <a:spLocks noChangeArrowheads="1"/>
          </p:cNvSpPr>
          <p:nvPr/>
        </p:nvSpPr>
        <p:spPr bwMode="auto">
          <a:xfrm>
            <a:off x="5148064" y="4509120"/>
            <a:ext cx="367240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sz="2400" dirty="0" smtClean="0">
                <a:solidFill>
                  <a:srgbClr val="FF0000"/>
                </a:solidFill>
              </a:rPr>
              <a:t>Se si considera </a:t>
            </a:r>
            <a:r>
              <a:rPr lang="it-IT" sz="2400" b="1" dirty="0" smtClean="0">
                <a:solidFill>
                  <a:srgbClr val="FF0000"/>
                </a:solidFill>
              </a:rPr>
              <a:t>KF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</a:p>
          <a:p>
            <a:pPr algn="just" eaLnBrk="1" hangingPunct="1">
              <a:spcBef>
                <a:spcPct val="50000"/>
              </a:spcBef>
            </a:pPr>
            <a:r>
              <a:rPr lang="it-IT" sz="2400" dirty="0" smtClean="0">
                <a:solidFill>
                  <a:srgbClr val="FF0000"/>
                </a:solidFill>
              </a:rPr>
              <a:t>si può attribuire lo stesso contributo al </a:t>
            </a:r>
            <a:r>
              <a:rPr lang="it-IT" sz="24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it-IT" sz="2400" dirty="0" err="1" smtClean="0">
                <a:solidFill>
                  <a:srgbClr val="FF0000"/>
                </a:solidFill>
              </a:rPr>
              <a:t>H</a:t>
            </a:r>
            <a:r>
              <a:rPr lang="it-IT" sz="2400" dirty="0" smtClean="0">
                <a:solidFill>
                  <a:srgbClr val="FF0000"/>
                </a:solidFill>
              </a:rPr>
              <a:t>  per i </a:t>
            </a:r>
            <a:r>
              <a:rPr lang="it-IT" sz="2400" dirty="0">
                <a:solidFill>
                  <a:srgbClr val="FF0000"/>
                </a:solidFill>
              </a:rPr>
              <a:t>due </a:t>
            </a:r>
            <a:r>
              <a:rPr lang="it-IT" sz="2400" dirty="0" smtClean="0">
                <a:solidFill>
                  <a:srgbClr val="FF0000"/>
                </a:solidFill>
              </a:rPr>
              <a:t>ioni???</a:t>
            </a:r>
            <a:endParaRPr lang="it-IT" sz="2400" dirty="0">
              <a:solidFill>
                <a:srgbClr val="FF0000"/>
              </a:solidFill>
            </a:endParaRP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9235932"/>
              </p:ext>
            </p:extLst>
          </p:nvPr>
        </p:nvGraphicFramePr>
        <p:xfrm>
          <a:off x="4592393" y="1772816"/>
          <a:ext cx="3744912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84" name="Equation" r:id="rId3" imgW="2197100" imgH="457200" progId="Equation.DSMT4">
                  <p:embed/>
                </p:oleObj>
              </mc:Choice>
              <mc:Fallback>
                <p:oleObj name="Equation" r:id="rId3" imgW="219710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2393" y="1772816"/>
                        <a:ext cx="3744912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4356098" y="3479876"/>
            <a:ext cx="4176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Tab</a:t>
            </a:r>
            <a:r>
              <a:rPr lang="it-IT" dirty="0" smtClean="0"/>
              <a:t>. con valori di r per alcuni ioni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604" grpId="0" animBg="1"/>
      <p:bldP spid="22605" grpId="0" animBg="1"/>
      <p:bldP spid="22606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251520" y="547007"/>
            <a:ext cx="84961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it-IT" sz="2200" b="1" dirty="0"/>
              <a:t>Altro problema</a:t>
            </a:r>
          </a:p>
          <a:p>
            <a:pPr algn="just" eaLnBrk="1" hangingPunct="1"/>
            <a:r>
              <a:rPr lang="it-IT" sz="2200" dirty="0" smtClean="0"/>
              <a:t>la dissoluzione </a:t>
            </a:r>
            <a:r>
              <a:rPr lang="it-IT" sz="2200" dirty="0"/>
              <a:t>di un </a:t>
            </a:r>
            <a:r>
              <a:rPr lang="it-IT" sz="2200" dirty="0" smtClean="0"/>
              <a:t>sale </a:t>
            </a:r>
            <a:r>
              <a:rPr lang="it-IT" sz="2200" dirty="0"/>
              <a:t>sperimentalmente </a:t>
            </a:r>
            <a:r>
              <a:rPr lang="it-IT" sz="2200" dirty="0" smtClean="0"/>
              <a:t>fornisce valori </a:t>
            </a:r>
            <a:r>
              <a:rPr lang="it-IT" sz="2200" dirty="0"/>
              <a:t>&lt; </a:t>
            </a:r>
            <a:r>
              <a:rPr lang="it-IT" sz="2200" b="1" dirty="0" smtClean="0">
                <a:solidFill>
                  <a:srgbClr val="FF0000"/>
                </a:solidFill>
              </a:rPr>
              <a:t>10</a:t>
            </a:r>
            <a:r>
              <a:rPr lang="it-IT" sz="2200" b="1" dirty="0" smtClean="0"/>
              <a:t> </a:t>
            </a:r>
            <a:r>
              <a:rPr lang="it-IT" sz="2200" dirty="0"/>
              <a:t>kcal/</a:t>
            </a:r>
            <a:r>
              <a:rPr lang="it-IT" sz="2200" dirty="0" err="1"/>
              <a:t>mol</a:t>
            </a:r>
            <a:r>
              <a:rPr lang="it-IT" sz="2200" dirty="0"/>
              <a:t> </a:t>
            </a:r>
          </a:p>
          <a:p>
            <a:pPr algn="just" eaLnBrk="1" hangingPunct="1"/>
            <a:r>
              <a:rPr lang="it-IT" sz="2200" dirty="0" smtClean="0"/>
              <a:t>Dalla teoria </a:t>
            </a:r>
            <a:r>
              <a:rPr lang="it-IT" sz="2200" dirty="0"/>
              <a:t>di </a:t>
            </a:r>
            <a:r>
              <a:rPr lang="it-IT" sz="2200" dirty="0" err="1" smtClean="0"/>
              <a:t>Born</a:t>
            </a:r>
            <a:r>
              <a:rPr lang="it-IT" sz="2200" dirty="0" smtClean="0"/>
              <a:t> si prevedono </a:t>
            </a:r>
            <a:r>
              <a:rPr lang="it-IT" sz="2200" b="1" dirty="0" smtClean="0">
                <a:solidFill>
                  <a:srgbClr val="0000FF"/>
                </a:solidFill>
              </a:rPr>
              <a:t>100-200</a:t>
            </a:r>
            <a:r>
              <a:rPr lang="it-IT" sz="2200" dirty="0" smtClean="0"/>
              <a:t> </a:t>
            </a:r>
            <a:r>
              <a:rPr lang="it-IT" sz="2200" dirty="0"/>
              <a:t>kcal/</a:t>
            </a:r>
            <a:r>
              <a:rPr lang="it-IT" sz="2200" dirty="0" err="1"/>
              <a:t>mol</a:t>
            </a:r>
            <a:endParaRPr lang="it-IT" sz="2200" dirty="0"/>
          </a:p>
          <a:p>
            <a:pPr algn="just" eaLnBrk="1" hangingPunct="1"/>
            <a:r>
              <a:rPr lang="it-IT" sz="2200" b="1" dirty="0"/>
              <a:t>come mai la discrepanza ?</a:t>
            </a:r>
            <a:r>
              <a:rPr lang="it-IT" sz="2200" dirty="0"/>
              <a:t> </a:t>
            </a:r>
            <a:endParaRPr lang="it-IT" sz="2400" b="1" dirty="0">
              <a:solidFill>
                <a:srgbClr val="663300"/>
              </a:solidFill>
              <a:sym typeface="Symbol" pitchFamily="18" charset="2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51520" y="2997200"/>
            <a:ext cx="55463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sz="2400" dirty="0">
                <a:solidFill>
                  <a:srgbClr val="FF0000"/>
                </a:solidFill>
              </a:rPr>
              <a:t>Modello di </a:t>
            </a:r>
            <a:r>
              <a:rPr lang="it-IT" sz="2400" dirty="0" err="1">
                <a:solidFill>
                  <a:srgbClr val="FF0000"/>
                </a:solidFill>
              </a:rPr>
              <a:t>Born</a:t>
            </a:r>
            <a:endParaRPr lang="it-IT" sz="2400" dirty="0">
              <a:solidFill>
                <a:srgbClr val="FF0000"/>
              </a:solidFill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it-IT" sz="2400" b="1" dirty="0"/>
              <a:t>ione isolato</a:t>
            </a:r>
            <a:r>
              <a:rPr lang="it-IT" sz="2400" dirty="0"/>
              <a:t>    vuoto 	  </a:t>
            </a:r>
            <a:r>
              <a:rPr lang="it-IT" sz="2400" dirty="0" smtClean="0"/>
              <a:t>      soluzione</a:t>
            </a:r>
            <a:endParaRPr lang="it-IT" sz="2400" dirty="0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51520" y="4437063"/>
            <a:ext cx="662498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it-IT" sz="2400" dirty="0">
                <a:solidFill>
                  <a:srgbClr val="FF0000"/>
                </a:solidFill>
              </a:rPr>
              <a:t>Realtà </a:t>
            </a:r>
          </a:p>
          <a:p>
            <a:pPr algn="just" eaLnBrk="1" hangingPunct="1"/>
            <a:r>
              <a:rPr lang="it-IT" sz="2400" b="1" dirty="0" smtClean="0"/>
              <a:t>ione </a:t>
            </a:r>
            <a:r>
              <a:rPr lang="it-IT" sz="2400" b="1" dirty="0"/>
              <a:t>nella struttura cristallina</a:t>
            </a:r>
            <a:r>
              <a:rPr lang="it-IT" sz="2400" dirty="0"/>
              <a:t>       	</a:t>
            </a:r>
            <a:r>
              <a:rPr lang="it-IT" sz="2400" dirty="0" smtClean="0"/>
              <a:t>    soluzione</a:t>
            </a:r>
            <a:endParaRPr lang="it-IT" sz="2400" dirty="0"/>
          </a:p>
          <a:p>
            <a:pPr algn="just" eaLnBrk="1" hangingPunct="1"/>
            <a:r>
              <a:rPr lang="it-IT" sz="2400" dirty="0"/>
              <a:t>1) ioni interagiscono tra loro nel cristallo</a:t>
            </a:r>
          </a:p>
          <a:p>
            <a:pPr algn="just" eaLnBrk="1" hangingPunct="1"/>
            <a:r>
              <a:rPr lang="it-IT" sz="2400" dirty="0"/>
              <a:t>2) si rompe la </a:t>
            </a:r>
            <a:r>
              <a:rPr lang="it-IT" sz="2400" dirty="0" smtClean="0"/>
              <a:t>struttura cristallina</a:t>
            </a:r>
            <a:endParaRPr lang="it-IT" sz="2400" dirty="0"/>
          </a:p>
          <a:p>
            <a:pPr algn="just" eaLnBrk="1" hangingPunct="1"/>
            <a:r>
              <a:rPr lang="it-IT" sz="2400" dirty="0"/>
              <a:t>3) gli ioni interagiscono col solvente</a:t>
            </a: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3153924" y="382385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4660900" y="50498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59" name="Rectangle 10"/>
          <p:cNvSpPr>
            <a:spLocks noChangeArrowheads="1"/>
          </p:cNvSpPr>
          <p:nvPr/>
        </p:nvSpPr>
        <p:spPr bwMode="auto">
          <a:xfrm>
            <a:off x="2126141" y="2205038"/>
            <a:ext cx="43805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rgbClr val="663300"/>
                </a:solidFill>
              </a:rPr>
              <a:t>Il modello rispecchia la realtà</a:t>
            </a:r>
            <a:r>
              <a:rPr lang="it-IT" sz="2400" b="1" dirty="0" smtClean="0">
                <a:solidFill>
                  <a:srgbClr val="663300"/>
                </a:solidFill>
                <a:sym typeface="Symbol" pitchFamily="18" charset="2"/>
              </a:rPr>
              <a:t>?</a:t>
            </a:r>
            <a:endParaRPr lang="it-IT" sz="2400" b="1" dirty="0">
              <a:solidFill>
                <a:srgbClr val="663300"/>
              </a:solidFill>
              <a:sym typeface="Symbol" pitchFamily="18" charset="2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2" grpId="0"/>
      <p:bldP spid="22536" grpId="0" animBg="1"/>
      <p:bldP spid="2253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2843213" y="4437063"/>
            <a:ext cx="3384550" cy="9366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24579" name="Picture 5" descr="cic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557338"/>
            <a:ext cx="3455987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4815667" y="1169875"/>
            <a:ext cx="41767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it-IT" dirty="0"/>
              <a:t>1) dissociazione cristallo in gas </a:t>
            </a:r>
          </a:p>
          <a:p>
            <a:pPr algn="l" eaLnBrk="1" hangingPunct="1"/>
            <a:r>
              <a:rPr lang="it-IT" dirty="0"/>
              <a:t>di ioni K</a:t>
            </a:r>
            <a:r>
              <a:rPr lang="it-IT" baseline="30000" dirty="0"/>
              <a:t>+ </a:t>
            </a:r>
            <a:r>
              <a:rPr lang="it-IT" dirty="0"/>
              <a:t>e F</a:t>
            </a:r>
            <a:r>
              <a:rPr lang="it-IT" baseline="30000" dirty="0"/>
              <a:t>-  </a:t>
            </a:r>
            <a:r>
              <a:rPr lang="it-IT" dirty="0"/>
              <a:t>molto lontani tra loro</a:t>
            </a:r>
          </a:p>
          <a:p>
            <a:pPr algn="l" eaLnBrk="1" hangingPunct="1"/>
            <a:r>
              <a:rPr lang="it-IT" dirty="0" err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it-IT" dirty="0" err="1">
                <a:solidFill>
                  <a:srgbClr val="FF0000"/>
                </a:solidFill>
              </a:rPr>
              <a:t>H</a:t>
            </a:r>
            <a:r>
              <a:rPr lang="it-IT" baseline="-25000" dirty="0" err="1">
                <a:solidFill>
                  <a:srgbClr val="FF0000"/>
                </a:solidFill>
              </a:rPr>
              <a:t>reticolare</a:t>
            </a:r>
            <a:r>
              <a:rPr lang="it-IT" dirty="0">
                <a:solidFill>
                  <a:srgbClr val="FF0000"/>
                </a:solidFill>
              </a:rPr>
              <a:t> si misura (spettroscopia)</a:t>
            </a:r>
            <a:endParaRPr lang="it-IT" baseline="-25000" dirty="0">
              <a:solidFill>
                <a:srgbClr val="FF0000"/>
              </a:solidFill>
            </a:endParaRPr>
          </a:p>
        </p:txBody>
      </p:sp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1481138" y="404813"/>
            <a:ext cx="42211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2200" b="1"/>
              <a:t>Ad esempio per un cristallo di KF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2916238" y="4508500"/>
            <a:ext cx="32178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/>
              <a:t>2) introduzione nel solvente:  </a:t>
            </a:r>
          </a:p>
          <a:p>
            <a:pPr algn="l"/>
            <a:r>
              <a:rPr lang="it-IT">
                <a:solidFill>
                  <a:srgbClr val="0000FF"/>
                </a:solidFill>
              </a:rPr>
              <a:t>si calcola </a:t>
            </a:r>
            <a:r>
              <a:rPr lang="it-IT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it-IT">
                <a:solidFill>
                  <a:srgbClr val="0000FF"/>
                </a:solidFill>
              </a:rPr>
              <a:t>H</a:t>
            </a:r>
            <a:r>
              <a:rPr lang="it-IT" baseline="-25000">
                <a:solidFill>
                  <a:srgbClr val="0000FF"/>
                </a:solidFill>
              </a:rPr>
              <a:t>Sale-Solvente</a:t>
            </a:r>
            <a:r>
              <a:rPr lang="it-IT" baseline="-250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1875305"/>
            <a:ext cx="230886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>
              <a:tabLst>
                <a:tab pos="449263" algn="r"/>
                <a:tab pos="3060700" algn="ctr"/>
                <a:tab pos="6121400" algn="r"/>
              </a:tabLst>
            </a:pPr>
            <a:r>
              <a:rPr lang="it-IT" dirty="0"/>
              <a:t>3) chiusura </a:t>
            </a:r>
            <a:r>
              <a:rPr lang="it-IT" dirty="0" smtClean="0"/>
              <a:t>ciclo si ricostruisce il cristallo in soluzione </a:t>
            </a:r>
            <a:endParaRPr lang="it-IT" dirty="0"/>
          </a:p>
          <a:p>
            <a:pPr algn="just">
              <a:tabLst>
                <a:tab pos="449263" algn="r"/>
                <a:tab pos="3060700" algn="ctr"/>
                <a:tab pos="6121400" algn="r"/>
              </a:tabLst>
            </a:pPr>
            <a:r>
              <a:rPr lang="it-IT" dirty="0" err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it-IT" dirty="0" err="1">
                <a:solidFill>
                  <a:srgbClr val="FF0000"/>
                </a:solidFill>
              </a:rPr>
              <a:t>H</a:t>
            </a:r>
            <a:r>
              <a:rPr lang="it-IT" baseline="-25000" dirty="0" err="1">
                <a:solidFill>
                  <a:srgbClr val="FF0000"/>
                </a:solidFill>
              </a:rPr>
              <a:t>soluzione</a:t>
            </a:r>
            <a:r>
              <a:rPr lang="it-IT" baseline="-25000" dirty="0">
                <a:solidFill>
                  <a:srgbClr val="FF0000"/>
                </a:solidFill>
              </a:rPr>
              <a:t> </a:t>
            </a:r>
            <a:endParaRPr lang="it-IT" dirty="0">
              <a:solidFill>
                <a:srgbClr val="FF0000"/>
              </a:solidFill>
            </a:endParaRPr>
          </a:p>
          <a:p>
            <a:pPr algn="l">
              <a:tabLst>
                <a:tab pos="449263" algn="r"/>
                <a:tab pos="3060700" algn="ctr"/>
                <a:tab pos="6121400" algn="r"/>
              </a:tabLst>
            </a:pPr>
            <a:r>
              <a:rPr lang="it-IT" dirty="0">
                <a:solidFill>
                  <a:srgbClr val="FF0000"/>
                </a:solidFill>
              </a:rPr>
              <a:t>si misura (calorimetria)</a:t>
            </a:r>
            <a:endParaRPr lang="it-IT" baseline="-25000" dirty="0">
              <a:solidFill>
                <a:srgbClr val="FF0000"/>
              </a:solidFill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2627313" y="3357563"/>
            <a:ext cx="1920875" cy="8921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4500563" y="3798888"/>
            <a:ext cx="215900" cy="2063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4318453" y="2069748"/>
            <a:ext cx="1209675" cy="174454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2714625" y="1844675"/>
            <a:ext cx="892175" cy="15414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468313" y="5445125"/>
            <a:ext cx="31257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it-IT" sz="2200">
                <a:latin typeface="Symbol" pitchFamily="18" charset="2"/>
              </a:rPr>
              <a:t>D</a:t>
            </a:r>
            <a:r>
              <a:rPr lang="en-GB" sz="2200"/>
              <a:t>H</a:t>
            </a:r>
            <a:r>
              <a:rPr lang="en-GB" sz="2200" baseline="-25000"/>
              <a:t>ret</a:t>
            </a:r>
            <a:r>
              <a:rPr lang="en-GB" sz="2200"/>
              <a:t>+ </a:t>
            </a:r>
            <a:r>
              <a:rPr lang="it-IT" sz="2200">
                <a:latin typeface="Symbol" pitchFamily="18" charset="2"/>
              </a:rPr>
              <a:t>D</a:t>
            </a:r>
            <a:r>
              <a:rPr lang="en-GB" sz="2200"/>
              <a:t>H</a:t>
            </a:r>
            <a:r>
              <a:rPr lang="en-GB" sz="2200" baseline="-25000"/>
              <a:t>S-S</a:t>
            </a:r>
            <a:r>
              <a:rPr lang="en-GB" sz="2200"/>
              <a:t> - </a:t>
            </a:r>
            <a:r>
              <a:rPr lang="it-IT" sz="2200">
                <a:latin typeface="Symbol" pitchFamily="18" charset="2"/>
              </a:rPr>
              <a:t>D</a:t>
            </a:r>
            <a:r>
              <a:rPr lang="en-GB" sz="2200"/>
              <a:t>H</a:t>
            </a:r>
            <a:r>
              <a:rPr lang="en-GB" sz="2200" baseline="-25000"/>
              <a:t>soluz.</a:t>
            </a:r>
            <a:r>
              <a:rPr lang="en-GB" sz="2200"/>
              <a:t> = 0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468313" y="5876925"/>
            <a:ext cx="27590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2200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n-GB" sz="2200">
                <a:solidFill>
                  <a:srgbClr val="0000FF"/>
                </a:solidFill>
              </a:rPr>
              <a:t>H</a:t>
            </a:r>
            <a:r>
              <a:rPr lang="en-GB" sz="2200" baseline="-25000">
                <a:solidFill>
                  <a:srgbClr val="0000FF"/>
                </a:solidFill>
              </a:rPr>
              <a:t>S-S</a:t>
            </a:r>
            <a:r>
              <a:rPr lang="en-GB" sz="2200"/>
              <a:t> = </a:t>
            </a:r>
            <a:r>
              <a:rPr lang="it-IT" sz="2200">
                <a:latin typeface="Symbol" pitchFamily="18" charset="2"/>
              </a:rPr>
              <a:t>D</a:t>
            </a:r>
            <a:r>
              <a:rPr lang="en-GB" sz="2200"/>
              <a:t>H</a:t>
            </a:r>
            <a:r>
              <a:rPr lang="en-GB" sz="2200" baseline="-25000"/>
              <a:t>soluz.</a:t>
            </a:r>
            <a:r>
              <a:rPr lang="en-GB" sz="2200"/>
              <a:t> - </a:t>
            </a:r>
            <a:r>
              <a:rPr lang="it-IT" sz="2200">
                <a:latin typeface="Symbol" pitchFamily="18" charset="2"/>
              </a:rPr>
              <a:t>D</a:t>
            </a:r>
            <a:r>
              <a:rPr lang="en-GB" sz="2200"/>
              <a:t>H</a:t>
            </a:r>
            <a:r>
              <a:rPr lang="en-GB" sz="2200" baseline="-25000"/>
              <a:t>ret</a:t>
            </a:r>
            <a:endParaRPr lang="it-IT" sz="2200"/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3924300" y="5457825"/>
            <a:ext cx="50403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it-IT" sz="2200">
                <a:latin typeface="Symbol" pitchFamily="18" charset="2"/>
              </a:rPr>
              <a:t>D</a:t>
            </a:r>
            <a:r>
              <a:rPr lang="en-GB" sz="2200"/>
              <a:t>H</a:t>
            </a:r>
            <a:r>
              <a:rPr lang="en-GB" sz="2200" baseline="-25000"/>
              <a:t>soluz. </a:t>
            </a:r>
            <a:r>
              <a:rPr lang="en-GB" sz="2200"/>
              <a:t>---&gt; da misure di calore</a:t>
            </a:r>
            <a:endParaRPr lang="it-IT" sz="2200"/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3924300" y="5876925"/>
            <a:ext cx="50403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it-IT" sz="2200">
                <a:latin typeface="Symbol" pitchFamily="18" charset="2"/>
              </a:rPr>
              <a:t>D</a:t>
            </a:r>
            <a:r>
              <a:rPr lang="en-GB" sz="2200"/>
              <a:t>H</a:t>
            </a:r>
            <a:r>
              <a:rPr lang="en-GB" sz="2200" baseline="-25000"/>
              <a:t>ret. </a:t>
            </a:r>
            <a:r>
              <a:rPr lang="en-GB" sz="2200"/>
              <a:t>---&gt; da misure spettroscopiche</a:t>
            </a:r>
            <a:endParaRPr lang="it-IT" sz="220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20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3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0" grpId="0" animBg="1"/>
      <p:bldP spid="28678" grpId="0"/>
      <p:bldP spid="28680" grpId="0"/>
      <p:bldP spid="28676" grpId="0"/>
      <p:bldP spid="28681" grpId="0" animBg="1"/>
      <p:bldP spid="28682" grpId="0" animBg="1"/>
      <p:bldP spid="28683" grpId="0" animBg="1"/>
      <p:bldP spid="28685" grpId="0" animBg="1"/>
      <p:bldP spid="28686" grpId="0"/>
      <p:bldP spid="28688" grpId="0"/>
      <p:bldP spid="28690" grpId="0"/>
      <p:bldP spid="2869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6"/>
          <p:cNvSpPr txBox="1">
            <a:spLocks noChangeArrowheads="1"/>
          </p:cNvSpPr>
          <p:nvPr/>
        </p:nvSpPr>
        <p:spPr bwMode="auto">
          <a:xfrm>
            <a:off x="2916238" y="1196975"/>
            <a:ext cx="9350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dirty="0"/>
              <a:t>spettro</a:t>
            </a:r>
          </a:p>
        </p:txBody>
      </p:sp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4067944" y="1196975"/>
            <a:ext cx="15128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dirty="0"/>
              <a:t>calorimetria</a:t>
            </a:r>
          </a:p>
        </p:txBody>
      </p:sp>
      <p:sp>
        <p:nvSpPr>
          <p:cNvPr id="25604" name="Text Box 8"/>
          <p:cNvSpPr txBox="1">
            <a:spLocks noChangeArrowheads="1"/>
          </p:cNvSpPr>
          <p:nvPr/>
        </p:nvSpPr>
        <p:spPr bwMode="auto">
          <a:xfrm>
            <a:off x="5868144" y="1196975"/>
            <a:ext cx="1511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b="1" dirty="0">
                <a:solidFill>
                  <a:srgbClr val="FF0000"/>
                </a:solidFill>
              </a:rPr>
              <a:t>calcolato</a:t>
            </a:r>
          </a:p>
        </p:txBody>
      </p:sp>
      <p:sp>
        <p:nvSpPr>
          <p:cNvPr id="25605" name="Text Box 9"/>
          <p:cNvSpPr txBox="1">
            <a:spLocks noChangeArrowheads="1"/>
          </p:cNvSpPr>
          <p:nvPr/>
        </p:nvSpPr>
        <p:spPr bwMode="auto">
          <a:xfrm>
            <a:off x="1980084" y="660036"/>
            <a:ext cx="56886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/>
              <a:t>TABELLA </a:t>
            </a:r>
            <a:r>
              <a:rPr lang="it-IT" dirty="0" smtClean="0"/>
              <a:t>COMPARATIVA PER ALCUNI SALI</a:t>
            </a:r>
            <a:endParaRPr lang="it-IT" dirty="0"/>
          </a:p>
        </p:txBody>
      </p:sp>
      <p:graphicFrame>
        <p:nvGraphicFramePr>
          <p:cNvPr id="24809" name="Group 2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23820"/>
              </p:ext>
            </p:extLst>
          </p:nvPr>
        </p:nvGraphicFramePr>
        <p:xfrm>
          <a:off x="2051050" y="1773238"/>
          <a:ext cx="5617294" cy="3536951"/>
        </p:xfrm>
        <a:graphic>
          <a:graphicData uri="http://schemas.openxmlformats.org/drawingml/2006/table">
            <a:tbl>
              <a:tblPr/>
              <a:tblGrid>
                <a:gridCol w="865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1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sale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D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it-IT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reticolare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D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it-IT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soluzione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D</a:t>
                      </a:r>
                      <a:r>
                        <a:rPr kumimoji="0" 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it-IT" sz="20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interaz</a:t>
                      </a:r>
                      <a:r>
                        <a:rPr kumimoji="0" lang="it-IT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sale-H2O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1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LiF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+246.3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+1.1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-245.2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1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NaF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+217.9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+0.1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-217.8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31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KF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+193.6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-4.2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-197.8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1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NaCl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+184.7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+0.9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-183.8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31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KCl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+167.9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+4.1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-163.8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1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NaBr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+177.1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-0.2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-177.3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31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KBr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+162.1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+4.8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-157.3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580846" y="981869"/>
            <a:ext cx="3744912" cy="280717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4686121" y="981869"/>
            <a:ext cx="3743325" cy="2807172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725308" y="1053306"/>
            <a:ext cx="34559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l">
              <a:buFontTx/>
              <a:buAutoNum type="arabicParenR"/>
            </a:pPr>
            <a:r>
              <a:rPr lang="it-IT" b="1">
                <a:solidFill>
                  <a:srgbClr val="FF0000"/>
                </a:solidFill>
                <a:latin typeface="Arial" charset="0"/>
              </a:rPr>
              <a:t>ELETTROLITI VERI </a:t>
            </a:r>
          </a:p>
          <a:p>
            <a:pPr marL="342900" indent="-342900" algn="l"/>
            <a:r>
              <a:rPr lang="it-IT" b="1">
                <a:solidFill>
                  <a:srgbClr val="FF0000"/>
                </a:solidFill>
                <a:latin typeface="Arial" charset="0"/>
              </a:rPr>
              <a:t>     O IONOFORI</a:t>
            </a:r>
            <a:endParaRPr lang="it-IT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757558" y="1053306"/>
            <a:ext cx="38163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it-IT" b="1" dirty="0">
                <a:solidFill>
                  <a:schemeClr val="accent2"/>
                </a:solidFill>
                <a:latin typeface="Arial" charset="0"/>
              </a:rPr>
              <a:t>2) ELETTROLITI POTENZIALI </a:t>
            </a:r>
          </a:p>
          <a:p>
            <a:pPr algn="l"/>
            <a:r>
              <a:rPr lang="it-IT" b="1" dirty="0">
                <a:solidFill>
                  <a:schemeClr val="accent2"/>
                </a:solidFill>
                <a:latin typeface="Arial" charset="0"/>
              </a:rPr>
              <a:t>    O </a:t>
            </a:r>
            <a:r>
              <a:rPr lang="it-IT" b="1" dirty="0" err="1">
                <a:solidFill>
                  <a:schemeClr val="accent2"/>
                </a:solidFill>
                <a:latin typeface="Arial" charset="0"/>
              </a:rPr>
              <a:t>IONOGENI</a:t>
            </a:r>
            <a:endParaRPr lang="it-IT" dirty="0">
              <a:latin typeface="Arial" charset="0"/>
            </a:endParaRPr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653871" y="1916906"/>
            <a:ext cx="3529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it-IT" dirty="0">
                <a:latin typeface="Arial" charset="0"/>
              </a:rPr>
              <a:t>- PRODUCONO IONI PER INTERAZIONI </a:t>
            </a:r>
            <a:r>
              <a:rPr lang="it-IT" b="1" dirty="0">
                <a:solidFill>
                  <a:srgbClr val="FF0000"/>
                </a:solidFill>
                <a:latin typeface="Arial" charset="0"/>
              </a:rPr>
              <a:t>FISICHE</a:t>
            </a:r>
          </a:p>
        </p:txBody>
      </p:sp>
      <p:sp>
        <p:nvSpPr>
          <p:cNvPr id="3079" name="Rectangle 11"/>
          <p:cNvSpPr>
            <a:spLocks noChangeArrowheads="1"/>
          </p:cNvSpPr>
          <p:nvPr/>
        </p:nvSpPr>
        <p:spPr bwMode="auto">
          <a:xfrm>
            <a:off x="4757558" y="1916906"/>
            <a:ext cx="37449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it-IT" dirty="0">
                <a:latin typeface="Arial" charset="0"/>
              </a:rPr>
              <a:t>- PRODUCONO IONI PER</a:t>
            </a:r>
          </a:p>
          <a:p>
            <a:pPr algn="l"/>
            <a:r>
              <a:rPr lang="it-IT" dirty="0">
                <a:latin typeface="Arial" charset="0"/>
              </a:rPr>
              <a:t>  INTERAZIONI </a:t>
            </a:r>
            <a:r>
              <a:rPr lang="it-IT" b="1" dirty="0">
                <a:solidFill>
                  <a:srgbClr val="0000FF"/>
                </a:solidFill>
                <a:latin typeface="Arial" charset="0"/>
              </a:rPr>
              <a:t>CHIMICHE</a:t>
            </a: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5250290" y="4905474"/>
            <a:ext cx="2519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it-IT" dirty="0">
                <a:latin typeface="Arial" charset="0"/>
              </a:rPr>
              <a:t>Es. </a:t>
            </a:r>
            <a:r>
              <a:rPr lang="it-IT" dirty="0" err="1">
                <a:latin typeface="Arial" charset="0"/>
              </a:rPr>
              <a:t>HCl</a:t>
            </a:r>
            <a:r>
              <a:rPr lang="it-IT" dirty="0">
                <a:latin typeface="Arial" charset="0"/>
              </a:rPr>
              <a:t>, </a:t>
            </a:r>
            <a:r>
              <a:rPr lang="it-IT" dirty="0" err="1">
                <a:latin typeface="Arial" charset="0"/>
              </a:rPr>
              <a:t>CH</a:t>
            </a:r>
            <a:r>
              <a:rPr lang="it-IT" baseline="-25000" dirty="0" err="1">
                <a:latin typeface="Arial" charset="0"/>
              </a:rPr>
              <a:t>3</a:t>
            </a:r>
            <a:r>
              <a:rPr lang="it-IT" dirty="0" err="1">
                <a:latin typeface="Arial" charset="0"/>
              </a:rPr>
              <a:t>COOH</a:t>
            </a:r>
            <a:endParaRPr lang="it-IT" dirty="0">
              <a:latin typeface="Arial" charset="0"/>
            </a:endParaRPr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539552" y="4797152"/>
            <a:ext cx="1849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dirty="0">
                <a:latin typeface="Arial" charset="0"/>
              </a:rPr>
              <a:t>Es. </a:t>
            </a:r>
            <a:r>
              <a:rPr lang="it-IT" dirty="0" err="1">
                <a:latin typeface="Arial" charset="0"/>
              </a:rPr>
              <a:t>NaCl</a:t>
            </a:r>
            <a:r>
              <a:rPr lang="it-IT" dirty="0">
                <a:latin typeface="Arial" charset="0"/>
              </a:rPr>
              <a:t>, </a:t>
            </a:r>
            <a:r>
              <a:rPr lang="it-IT" dirty="0" err="1">
                <a:latin typeface="Arial" charset="0"/>
              </a:rPr>
              <a:t>CaO</a:t>
            </a:r>
            <a:endParaRPr lang="it-IT" dirty="0">
              <a:latin typeface="Arial" charset="0"/>
            </a:endParaRPr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653871" y="2853531"/>
            <a:ext cx="3517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dirty="0">
                <a:latin typeface="Arial" charset="0"/>
              </a:rPr>
              <a:t>- SE PURI SONO FATTI  DA IONI</a:t>
            </a:r>
            <a:r>
              <a:rPr lang="it-IT" dirty="0"/>
              <a:t> </a:t>
            </a:r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4686121" y="2853531"/>
            <a:ext cx="36734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>
                <a:latin typeface="Arial" charset="0"/>
              </a:rPr>
              <a:t>- SE PURI </a:t>
            </a:r>
            <a:r>
              <a:rPr lang="it-IT" b="1">
                <a:latin typeface="Arial" charset="0"/>
              </a:rPr>
              <a:t>NON</a:t>
            </a:r>
            <a:r>
              <a:rPr lang="it-IT">
                <a:latin typeface="Arial" charset="0"/>
              </a:rPr>
              <a:t> SONO FATTI</a:t>
            </a:r>
          </a:p>
          <a:p>
            <a:r>
              <a:rPr lang="it-IT">
                <a:latin typeface="Arial" charset="0"/>
              </a:rPr>
              <a:t>    DA IONI</a:t>
            </a:r>
          </a:p>
        </p:txBody>
      </p:sp>
      <p:pic>
        <p:nvPicPr>
          <p:cNvPr id="22546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653136"/>
            <a:ext cx="1584523" cy="150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5004048" y="5445224"/>
            <a:ext cx="30545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dirty="0" err="1">
                <a:latin typeface="Arial" charset="0"/>
              </a:rPr>
              <a:t>HCl</a:t>
            </a:r>
            <a:r>
              <a:rPr lang="it-IT" dirty="0">
                <a:latin typeface="Arial" charset="0"/>
              </a:rPr>
              <a:t> + H</a:t>
            </a:r>
            <a:r>
              <a:rPr lang="it-IT" baseline="-25000" dirty="0">
                <a:latin typeface="Arial" charset="0"/>
              </a:rPr>
              <a:t>2</a:t>
            </a:r>
            <a:r>
              <a:rPr lang="it-IT" dirty="0">
                <a:latin typeface="Arial" charset="0"/>
              </a:rPr>
              <a:t>O --&gt; Cl</a:t>
            </a:r>
            <a:r>
              <a:rPr lang="it-IT" baseline="30000" dirty="0">
                <a:latin typeface="Arial" charset="0"/>
              </a:rPr>
              <a:t>-</a:t>
            </a:r>
            <a:r>
              <a:rPr lang="it-IT" dirty="0">
                <a:latin typeface="Arial" charset="0"/>
              </a:rPr>
              <a:t> + </a:t>
            </a:r>
            <a:r>
              <a:rPr lang="it-IT" dirty="0" err="1">
                <a:latin typeface="Arial" charset="0"/>
              </a:rPr>
              <a:t>H</a:t>
            </a:r>
            <a:r>
              <a:rPr lang="it-IT" baseline="-25000" dirty="0" err="1">
                <a:latin typeface="Arial" charset="0"/>
              </a:rPr>
              <a:t>3</a:t>
            </a:r>
            <a:r>
              <a:rPr lang="it-IT" dirty="0" err="1">
                <a:latin typeface="Arial" charset="0"/>
              </a:rPr>
              <a:t>O</a:t>
            </a:r>
            <a:r>
              <a:rPr lang="it-IT" baseline="30000" dirty="0">
                <a:latin typeface="Arial" charset="0"/>
              </a:rPr>
              <a:t>+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767264" y="248473"/>
            <a:ext cx="7056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FF"/>
                </a:solidFill>
                <a:latin typeface="+mj-lt"/>
              </a:rPr>
              <a:t>1)</a:t>
            </a:r>
            <a:r>
              <a:rPr lang="it-IT" b="1" dirty="0">
                <a:solidFill>
                  <a:srgbClr val="FF00FF"/>
                </a:solidFill>
                <a:latin typeface="+mj-lt"/>
              </a:rPr>
              <a:t> </a:t>
            </a:r>
            <a:r>
              <a:rPr lang="it-IT" b="1" dirty="0" smtClean="0">
                <a:solidFill>
                  <a:srgbClr val="FF00FF"/>
                </a:solidFill>
                <a:latin typeface="+mj-lt"/>
              </a:rPr>
              <a:t>CLASSIFICAZIONE PER LE LORO PROPRIETÀ</a:t>
            </a:r>
            <a:endParaRPr lang="it-IT" b="1" dirty="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6444208" y="6165304"/>
            <a:ext cx="2133600" cy="476250"/>
          </a:xfrm>
        </p:spPr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5" grpId="0"/>
      <p:bldP spid="3096" grpId="0"/>
      <p:bldP spid="2254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684213" y="765175"/>
            <a:ext cx="74168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2200" b="1" dirty="0"/>
              <a:t>VERIFICA DEL MODELLO BORN</a:t>
            </a:r>
          </a:p>
          <a:p>
            <a:pPr eaLnBrk="1" hangingPunct="1"/>
            <a:r>
              <a:rPr lang="it-IT" sz="2200" dirty="0"/>
              <a:t>Se si prende in considerazione il fatto che secondo </a:t>
            </a:r>
            <a:r>
              <a:rPr lang="it-IT" sz="2200" dirty="0" err="1"/>
              <a:t>Born</a:t>
            </a:r>
            <a:r>
              <a:rPr lang="it-IT" sz="2200" dirty="0"/>
              <a:t> 2 ioni di uguale raggio hanno uguale </a:t>
            </a:r>
            <a:r>
              <a:rPr lang="it-IT" sz="2200" dirty="0">
                <a:latin typeface="Symbol" pitchFamily="18" charset="2"/>
              </a:rPr>
              <a:t>D</a:t>
            </a:r>
            <a:r>
              <a:rPr lang="it-IT" sz="2200" dirty="0"/>
              <a:t>H</a:t>
            </a:r>
            <a:r>
              <a:rPr lang="it-IT" sz="2200" baseline="-25000" dirty="0"/>
              <a:t>I-H2O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652300" y="2928226"/>
            <a:ext cx="65516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200">
                <a:latin typeface="Symbol" pitchFamily="18" charset="2"/>
              </a:rPr>
              <a:t>D</a:t>
            </a:r>
            <a:r>
              <a:rPr lang="it-IT" sz="2200"/>
              <a:t>H</a:t>
            </a:r>
            <a:r>
              <a:rPr lang="it-IT" sz="2200" baseline="-25000"/>
              <a:t>K+-H2O</a:t>
            </a:r>
            <a:r>
              <a:rPr lang="it-IT" sz="2200"/>
              <a:t> = </a:t>
            </a:r>
            <a:r>
              <a:rPr lang="it-IT" sz="2200">
                <a:latin typeface="Symbol" pitchFamily="18" charset="2"/>
              </a:rPr>
              <a:t>D</a:t>
            </a:r>
            <a:r>
              <a:rPr lang="it-IT" sz="2200"/>
              <a:t>H</a:t>
            </a:r>
            <a:r>
              <a:rPr lang="it-IT" sz="2200" baseline="-25000"/>
              <a:t>F- -H2O</a:t>
            </a:r>
            <a:r>
              <a:rPr lang="it-IT" sz="2200"/>
              <a:t> =                =  </a:t>
            </a:r>
            <a:r>
              <a:rPr lang="it-IT" sz="2200" b="1">
                <a:solidFill>
                  <a:srgbClr val="0000FF"/>
                </a:solidFill>
              </a:rPr>
              <a:t>-98.9 kcal/mol</a:t>
            </a:r>
          </a:p>
        </p:txBody>
      </p:sp>
      <p:graphicFrame>
        <p:nvGraphicFramePr>
          <p:cNvPr id="266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444381"/>
              </p:ext>
            </p:extLst>
          </p:nvPr>
        </p:nvGraphicFramePr>
        <p:xfrm>
          <a:off x="3849525" y="2810751"/>
          <a:ext cx="86360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6" name="Equation" r:id="rId3" imgW="495085" imgH="393529" progId="Equation.DSMT4">
                  <p:embed/>
                </p:oleObj>
              </mc:Choice>
              <mc:Fallback>
                <p:oleObj name="Equation" r:id="rId3" imgW="495085" imgH="39352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9525" y="2810751"/>
                        <a:ext cx="863600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795175" y="3936289"/>
            <a:ext cx="75612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sz="2200"/>
              <a:t>Da cui si può ricavare </a:t>
            </a:r>
            <a:r>
              <a:rPr lang="it-IT" sz="2200">
                <a:latin typeface="Symbol" pitchFamily="18" charset="2"/>
              </a:rPr>
              <a:t>D</a:t>
            </a:r>
            <a:r>
              <a:rPr lang="it-IT" sz="2200"/>
              <a:t>H</a:t>
            </a:r>
            <a:r>
              <a:rPr lang="it-IT" sz="2200" baseline="-25000"/>
              <a:t>IONE-H2O</a:t>
            </a:r>
            <a:r>
              <a:rPr lang="it-IT" sz="2200"/>
              <a:t> “</a:t>
            </a:r>
            <a:r>
              <a:rPr lang="it-IT" sz="2200">
                <a:solidFill>
                  <a:srgbClr val="0000FF"/>
                </a:solidFill>
              </a:rPr>
              <a:t>sperimentale</a:t>
            </a:r>
            <a:r>
              <a:rPr lang="it-IT" sz="2200"/>
              <a:t>” per qualunque ione e confrontarlo con dati dall’equazione </a:t>
            </a:r>
            <a:r>
              <a:rPr lang="it-IT" sz="2200">
                <a:solidFill>
                  <a:srgbClr val="FF0000"/>
                </a:solidFill>
              </a:rPr>
              <a:t>teorica</a:t>
            </a:r>
          </a:p>
        </p:txBody>
      </p:sp>
      <p:sp>
        <p:nvSpPr>
          <p:cNvPr id="26630" name="Rectangle 10"/>
          <p:cNvSpPr>
            <a:spLocks noChangeArrowheads="1"/>
          </p:cNvSpPr>
          <p:nvPr/>
        </p:nvSpPr>
        <p:spPr bwMode="auto">
          <a:xfrm>
            <a:off x="0" y="30194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2663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949341"/>
              </p:ext>
            </p:extLst>
          </p:nvPr>
        </p:nvGraphicFramePr>
        <p:xfrm>
          <a:off x="2190750" y="4800600"/>
          <a:ext cx="405447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7" name="Equation" r:id="rId5" imgW="2197080" imgH="457200" progId="Equation.DSMT4">
                  <p:embed/>
                </p:oleObj>
              </mc:Choice>
              <mc:Fallback>
                <p:oleObj name="Equation" r:id="rId5" imgW="2197080" imgH="457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0" y="4800600"/>
                        <a:ext cx="4054475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01" name="Group 77"/>
          <p:cNvGraphicFramePr>
            <a:graphicFrameLocks noGrp="1"/>
          </p:cNvGraphicFramePr>
          <p:nvPr/>
        </p:nvGraphicFramePr>
        <p:xfrm>
          <a:off x="539750" y="2349500"/>
          <a:ext cx="7777163" cy="4314824"/>
        </p:xfrm>
        <a:graphic>
          <a:graphicData uri="http://schemas.openxmlformats.org/drawingml/2006/table">
            <a:tbl>
              <a:tblPr/>
              <a:tblGrid>
                <a:gridCol w="73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19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D</a:t>
                      </a:r>
                      <a:r>
                        <a:rPr kumimoji="0" lang="it-I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it-IT" sz="2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IONE-H2O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18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 ionico Å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calc. dall’ equaz. (*)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dalla tabella assumendo 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pitchFamily="18" charset="2"/>
                        </a:rPr>
                        <a:t>D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r>
                        <a:rPr kumimoji="0" lang="it-IT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K+-H2O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= 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pitchFamily="18" charset="2"/>
                        </a:rPr>
                        <a:t>D</a:t>
                      </a:r>
                      <a:r>
                        <a:rPr kumimoji="0" lang="it-IT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HF- -H2O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= -98.9 kcal/mole</a:t>
                      </a: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9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</a:t>
                      </a:r>
                      <a:r>
                        <a:rPr kumimoji="0" lang="it-IT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0.60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-277.7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-146.3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9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r>
                        <a:rPr kumimoji="0" lang="it-IT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-175.5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-118.9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9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it-IT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-125.3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-98.9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9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it-IT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1.36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-122.6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-98.9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9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</a:t>
                      </a:r>
                      <a:r>
                        <a:rPr kumimoji="0" lang="it-IT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1.81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-92.1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-64.9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</a:t>
                      </a:r>
                      <a:r>
                        <a:rPr kumimoji="0" lang="it-IT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1.95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-85.5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-58.4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9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it-IT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2.16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-77.2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-48.6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7701" name="Rectangle 236"/>
          <p:cNvSpPr>
            <a:spLocks noChangeArrowheads="1"/>
          </p:cNvSpPr>
          <p:nvPr/>
        </p:nvSpPr>
        <p:spPr bwMode="auto">
          <a:xfrm>
            <a:off x="539750" y="620713"/>
            <a:ext cx="6126163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tabLst>
                <a:tab pos="449263" algn="r"/>
                <a:tab pos="3060700" algn="ctr"/>
                <a:tab pos="6121400" algn="r"/>
              </a:tabLst>
            </a:pPr>
            <a:r>
              <a:rPr lang="it-IT" sz="2200"/>
              <a:t>Confronto di </a:t>
            </a:r>
            <a:r>
              <a:rPr lang="it-IT" sz="2200">
                <a:latin typeface="Symbol" pitchFamily="18" charset="2"/>
              </a:rPr>
              <a:t>D</a:t>
            </a:r>
            <a:r>
              <a:rPr lang="it-IT" sz="2200"/>
              <a:t>H</a:t>
            </a:r>
            <a:r>
              <a:rPr lang="it-IT" sz="2200" baseline="-25000"/>
              <a:t>IONE-H2O</a:t>
            </a:r>
            <a:r>
              <a:rPr lang="it-IT" sz="2200"/>
              <a:t> in kcal/mol assumendo che </a:t>
            </a:r>
          </a:p>
          <a:p>
            <a:pPr algn="l">
              <a:tabLst>
                <a:tab pos="449263" algn="r"/>
                <a:tab pos="3060700" algn="ctr"/>
                <a:tab pos="6121400" algn="r"/>
              </a:tabLst>
            </a:pPr>
            <a:r>
              <a:rPr lang="it-IT" sz="2200"/>
              <a:t>colonna 1)  sia vera l'equazione di Born (*)</a:t>
            </a:r>
          </a:p>
          <a:p>
            <a:pPr algn="l">
              <a:tabLst>
                <a:tab pos="449263" algn="r"/>
                <a:tab pos="3060700" algn="ctr"/>
                <a:tab pos="6121400" algn="r"/>
              </a:tabLst>
            </a:pPr>
            <a:r>
              <a:rPr lang="it-IT" sz="2200"/>
              <a:t>colonna 2) </a:t>
            </a:r>
            <a:r>
              <a:rPr lang="it-IT" sz="2200">
                <a:latin typeface="Symbol" pitchFamily="18" charset="2"/>
              </a:rPr>
              <a:t>D</a:t>
            </a:r>
            <a:r>
              <a:rPr lang="it-IT" sz="2200"/>
              <a:t>H</a:t>
            </a:r>
            <a:r>
              <a:rPr lang="it-IT" sz="2200" baseline="-25000"/>
              <a:t>K+-H2O</a:t>
            </a:r>
            <a:r>
              <a:rPr lang="it-IT" sz="2200"/>
              <a:t> = </a:t>
            </a:r>
            <a:r>
              <a:rPr lang="it-IT" sz="2200">
                <a:latin typeface="Symbol" pitchFamily="18" charset="2"/>
              </a:rPr>
              <a:t>D</a:t>
            </a:r>
            <a:r>
              <a:rPr lang="it-IT" sz="2200" baseline="-25000"/>
              <a:t>HF- -H2O</a:t>
            </a:r>
            <a:r>
              <a:rPr lang="it-IT" sz="2200"/>
              <a:t> = -98.9 kcal/mole </a:t>
            </a:r>
          </a:p>
        </p:txBody>
      </p:sp>
      <p:graphicFrame>
        <p:nvGraphicFramePr>
          <p:cNvPr id="27702" name="Object 9"/>
          <p:cNvGraphicFramePr>
            <a:graphicFrameLocks noChangeAspect="1"/>
          </p:cNvGraphicFramePr>
          <p:nvPr/>
        </p:nvGraphicFramePr>
        <p:xfrm>
          <a:off x="5148263" y="1773238"/>
          <a:ext cx="2879725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80" name="Equation" r:id="rId3" imgW="2146300" imgH="457200" progId="Equation.DSMT4">
                  <p:embed/>
                </p:oleObj>
              </mc:Choice>
              <mc:Fallback>
                <p:oleObj name="Equation" r:id="rId3" imgW="2146300" imgH="457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1773238"/>
                        <a:ext cx="2879725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03" name="Text Box 71"/>
          <p:cNvSpPr txBox="1">
            <a:spLocks noChangeArrowheads="1"/>
          </p:cNvSpPr>
          <p:nvPr/>
        </p:nvSpPr>
        <p:spPr bwMode="auto">
          <a:xfrm>
            <a:off x="4500563" y="1844675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>
                <a:solidFill>
                  <a:srgbClr val="FF0000"/>
                </a:solidFill>
              </a:rPr>
              <a:t>(*)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31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Fig-2-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52513"/>
            <a:ext cx="512762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1357313" y="428625"/>
            <a:ext cx="6611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it-IT" sz="2400" dirty="0"/>
              <a:t>Sono i valori della colonna </a:t>
            </a:r>
            <a:r>
              <a:rPr lang="it-IT" sz="2400" dirty="0" smtClean="0"/>
              <a:t>4 </a:t>
            </a:r>
            <a:r>
              <a:rPr lang="it-IT" sz="2400" dirty="0"/>
              <a:t>proporzionali ad </a:t>
            </a:r>
            <a:r>
              <a:rPr lang="it-IT" sz="2400" dirty="0">
                <a:solidFill>
                  <a:srgbClr val="FF0000"/>
                </a:solidFill>
              </a:rPr>
              <a:t>1/r</a:t>
            </a:r>
            <a:r>
              <a:rPr lang="it-IT" sz="2400" dirty="0"/>
              <a:t>  ? </a:t>
            </a:r>
          </a:p>
        </p:txBody>
      </p:sp>
      <p:graphicFrame>
        <p:nvGraphicFramePr>
          <p:cNvPr id="28676" name="Object 9"/>
          <p:cNvGraphicFramePr>
            <a:graphicFrameLocks noChangeAspect="1"/>
          </p:cNvGraphicFramePr>
          <p:nvPr/>
        </p:nvGraphicFramePr>
        <p:xfrm>
          <a:off x="5580063" y="1412875"/>
          <a:ext cx="2879725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54" name="Equation" r:id="rId4" imgW="2146300" imgH="457200" progId="Equation.DSMT4">
                  <p:embed/>
                </p:oleObj>
              </mc:Choice>
              <mc:Fallback>
                <p:oleObj name="Equation" r:id="rId4" imgW="2146300" imgH="457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1412875"/>
                        <a:ext cx="2879725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Line 8"/>
          <p:cNvSpPr>
            <a:spLocks noChangeShapeType="1"/>
          </p:cNvSpPr>
          <p:nvPr/>
        </p:nvSpPr>
        <p:spPr bwMode="auto">
          <a:xfrm flipV="1">
            <a:off x="4284663" y="1773238"/>
            <a:ext cx="1150937" cy="2159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32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468313" y="765175"/>
            <a:ext cx="755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b="1"/>
              <a:t>È VALIDA LA TEORIA DI BORN ?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971550" y="1412875"/>
            <a:ext cx="669766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dirty="0"/>
              <a:t>Se si sommano 0.85 </a:t>
            </a:r>
            <a:r>
              <a:rPr lang="it-IT" dirty="0" smtClean="0">
                <a:latin typeface="Times New Roman"/>
                <a:cs typeface="Times New Roman"/>
                <a:sym typeface="tci1" pitchFamily="2" charset="2"/>
              </a:rPr>
              <a:t>Å</a:t>
            </a:r>
            <a:r>
              <a:rPr lang="it-IT" dirty="0" smtClean="0"/>
              <a:t> </a:t>
            </a:r>
            <a:r>
              <a:rPr lang="it-IT" dirty="0"/>
              <a:t>ai raggi dei cationi e 0.1 </a:t>
            </a:r>
            <a:r>
              <a:rPr lang="it-IT" dirty="0">
                <a:latin typeface="Times New Roman"/>
                <a:cs typeface="Times New Roman"/>
                <a:sym typeface="tci1" pitchFamily="2" charset="2"/>
              </a:rPr>
              <a:t>Å</a:t>
            </a:r>
            <a:r>
              <a:rPr lang="it-IT" dirty="0" smtClean="0"/>
              <a:t> </a:t>
            </a:r>
            <a:r>
              <a:rPr lang="it-IT" dirty="0"/>
              <a:t>ai raggi degli </a:t>
            </a:r>
            <a:r>
              <a:rPr lang="it-IT" dirty="0" smtClean="0"/>
              <a:t>anioni, </a:t>
            </a:r>
            <a:r>
              <a:rPr lang="it-IT" dirty="0"/>
              <a:t>il grafico -</a:t>
            </a:r>
            <a:r>
              <a:rPr lang="it-IT" dirty="0">
                <a:latin typeface="Symbol" pitchFamily="18" charset="2"/>
              </a:rPr>
              <a:t>D</a:t>
            </a:r>
            <a:r>
              <a:rPr lang="it-IT" dirty="0"/>
              <a:t>G</a:t>
            </a:r>
            <a:r>
              <a:rPr lang="it-IT" baseline="-25000" dirty="0"/>
              <a:t>I-S</a:t>
            </a:r>
            <a:r>
              <a:rPr lang="it-IT" dirty="0"/>
              <a:t> vs 1/</a:t>
            </a:r>
            <a:r>
              <a:rPr lang="it-IT" dirty="0" err="1"/>
              <a:t>r</a:t>
            </a:r>
            <a:r>
              <a:rPr lang="it-IT" baseline="-25000" dirty="0" err="1"/>
              <a:t>i</a:t>
            </a:r>
            <a:r>
              <a:rPr lang="it-IT" dirty="0"/>
              <a:t> </a:t>
            </a:r>
            <a:r>
              <a:rPr lang="it-IT" dirty="0" smtClean="0"/>
              <a:t>risulta </a:t>
            </a:r>
            <a:r>
              <a:rPr lang="it-IT" dirty="0"/>
              <a:t>una </a:t>
            </a:r>
            <a:r>
              <a:rPr lang="it-IT" dirty="0" smtClean="0"/>
              <a:t>retta: </a:t>
            </a:r>
            <a:r>
              <a:rPr lang="it-IT" dirty="0"/>
              <a:t>ma perché proprio questi 2 valori ? </a:t>
            </a:r>
          </a:p>
          <a:p>
            <a:pPr algn="just" eaLnBrk="1" hangingPunct="1">
              <a:spcBef>
                <a:spcPct val="50000"/>
              </a:spcBef>
            </a:pPr>
            <a:endParaRPr lang="it-IT" dirty="0"/>
          </a:p>
          <a:p>
            <a:pPr algn="just" eaLnBrk="1" hangingPunct="1">
              <a:spcBef>
                <a:spcPct val="50000"/>
              </a:spcBef>
            </a:pPr>
            <a:r>
              <a:rPr lang="it-IT" b="1" dirty="0"/>
              <a:t>NON ESISTE UNA </a:t>
            </a:r>
            <a:r>
              <a:rPr lang="it-IT" b="1" dirty="0" smtClean="0"/>
              <a:t>GIUSTIFICAZIONE</a:t>
            </a: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3132138" y="3357563"/>
            <a:ext cx="0" cy="1366837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1187450" y="5013325"/>
            <a:ext cx="5235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BISOGNA IMPLEMENTARE IL MODELLO!!!</a:t>
            </a:r>
          </a:p>
        </p:txBody>
      </p:sp>
      <p:pic>
        <p:nvPicPr>
          <p:cNvPr id="29702" name="Picture 9" descr="fIG-2-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349500"/>
            <a:ext cx="2282825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33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 animBg="1"/>
      <p:bldP spid="2868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water_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981075"/>
            <a:ext cx="3889375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2268538" y="331788"/>
            <a:ext cx="418782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 anchor="ctr">
            <a:spAutoFit/>
          </a:bodyPr>
          <a:lstStyle/>
          <a:p>
            <a:pPr algn="l"/>
            <a:r>
              <a:rPr lang="it-IT" sz="2400" b="1">
                <a:solidFill>
                  <a:srgbClr val="FF0000"/>
                </a:solidFill>
              </a:rPr>
              <a:t>STRUTTURA DELL’ACQUA</a:t>
            </a:r>
            <a:endParaRPr lang="it-IT" sz="1800" b="1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30724" name="Picture 9" descr="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205038"/>
            <a:ext cx="270510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34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9"/>
          <p:cNvSpPr>
            <a:spLocks noChangeShapeType="1"/>
          </p:cNvSpPr>
          <p:nvPr/>
        </p:nvSpPr>
        <p:spPr bwMode="auto">
          <a:xfrm>
            <a:off x="1441450" y="4057650"/>
            <a:ext cx="14287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47" name="Line 10"/>
          <p:cNvSpPr>
            <a:spLocks noChangeShapeType="1"/>
          </p:cNvSpPr>
          <p:nvPr/>
        </p:nvSpPr>
        <p:spPr bwMode="auto">
          <a:xfrm>
            <a:off x="1584325" y="5065713"/>
            <a:ext cx="865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48" name="Text Box 12"/>
          <p:cNvSpPr txBox="1">
            <a:spLocks noChangeArrowheads="1"/>
          </p:cNvSpPr>
          <p:nvPr/>
        </p:nvSpPr>
        <p:spPr bwMode="auto">
          <a:xfrm>
            <a:off x="1296988" y="5043488"/>
            <a:ext cx="2889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2200"/>
              <a:t>O</a:t>
            </a:r>
          </a:p>
        </p:txBody>
      </p:sp>
      <p:sp>
        <p:nvSpPr>
          <p:cNvPr id="31749" name="Text Box 13"/>
          <p:cNvSpPr txBox="1">
            <a:spLocks noChangeArrowheads="1"/>
          </p:cNvSpPr>
          <p:nvPr/>
        </p:nvSpPr>
        <p:spPr bwMode="auto">
          <a:xfrm>
            <a:off x="1258888" y="3644900"/>
            <a:ext cx="3603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200"/>
              <a:t>H</a:t>
            </a:r>
          </a:p>
        </p:txBody>
      </p:sp>
      <p:sp>
        <p:nvSpPr>
          <p:cNvPr id="31750" name="Text Box 14"/>
          <p:cNvSpPr txBox="1">
            <a:spLocks noChangeArrowheads="1"/>
          </p:cNvSpPr>
          <p:nvPr/>
        </p:nvSpPr>
        <p:spPr bwMode="auto">
          <a:xfrm>
            <a:off x="2468563" y="4859338"/>
            <a:ext cx="3603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200"/>
              <a:t>H</a:t>
            </a:r>
          </a:p>
        </p:txBody>
      </p:sp>
      <p:sp>
        <p:nvSpPr>
          <p:cNvPr id="31751" name="Oval 15"/>
          <p:cNvSpPr>
            <a:spLocks noChangeArrowheads="1"/>
          </p:cNvSpPr>
          <p:nvPr/>
        </p:nvSpPr>
        <p:spPr bwMode="auto">
          <a:xfrm>
            <a:off x="1619250" y="4935538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752" name="Oval 16"/>
          <p:cNvSpPr>
            <a:spLocks noChangeArrowheads="1"/>
          </p:cNvSpPr>
          <p:nvPr/>
        </p:nvSpPr>
        <p:spPr bwMode="auto">
          <a:xfrm>
            <a:off x="1979613" y="4437063"/>
            <a:ext cx="71437" cy="714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753" name="Text Box 20"/>
          <p:cNvSpPr txBox="1">
            <a:spLocks noChangeArrowheads="1"/>
          </p:cNvSpPr>
          <p:nvPr/>
        </p:nvSpPr>
        <p:spPr bwMode="auto">
          <a:xfrm>
            <a:off x="1763713" y="3860800"/>
            <a:ext cx="18002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200">
                <a:solidFill>
                  <a:srgbClr val="0000FF"/>
                </a:solidFill>
              </a:rPr>
              <a:t>baricentro +</a:t>
            </a:r>
          </a:p>
        </p:txBody>
      </p:sp>
      <p:sp>
        <p:nvSpPr>
          <p:cNvPr id="31754" name="Text Box 21"/>
          <p:cNvSpPr txBox="1">
            <a:spLocks noChangeArrowheads="1"/>
          </p:cNvSpPr>
          <p:nvPr/>
        </p:nvSpPr>
        <p:spPr bwMode="auto">
          <a:xfrm>
            <a:off x="755650" y="5589588"/>
            <a:ext cx="28082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200">
                <a:solidFill>
                  <a:srgbClr val="FF0000"/>
                </a:solidFill>
              </a:rPr>
              <a:t>baricentro -</a:t>
            </a:r>
          </a:p>
        </p:txBody>
      </p:sp>
      <p:cxnSp>
        <p:nvCxnSpPr>
          <p:cNvPr id="31755" name="AutoShape 22"/>
          <p:cNvCxnSpPr>
            <a:cxnSpLocks noChangeShapeType="1"/>
            <a:stCxn id="31753" idx="2"/>
          </p:cNvCxnSpPr>
          <p:nvPr/>
        </p:nvCxnSpPr>
        <p:spPr bwMode="auto">
          <a:xfrm rot="5400000">
            <a:off x="2247106" y="4164807"/>
            <a:ext cx="293687" cy="5397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6" name="AutoShape 26"/>
          <p:cNvCxnSpPr>
            <a:cxnSpLocks noChangeShapeType="1"/>
            <a:endCxn id="31754" idx="0"/>
          </p:cNvCxnSpPr>
          <p:nvPr/>
        </p:nvCxnSpPr>
        <p:spPr bwMode="auto">
          <a:xfrm rot="16200000" flipH="1">
            <a:off x="1638301" y="5067300"/>
            <a:ext cx="596900" cy="44767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7" name="Line 27"/>
          <p:cNvSpPr>
            <a:spLocks noChangeShapeType="1"/>
          </p:cNvSpPr>
          <p:nvPr/>
        </p:nvSpPr>
        <p:spPr bwMode="auto">
          <a:xfrm flipV="1">
            <a:off x="1678782" y="4463961"/>
            <a:ext cx="339725" cy="500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2800"/>
          </a:p>
        </p:txBody>
      </p:sp>
      <p:sp>
        <p:nvSpPr>
          <p:cNvPr id="31760" name="Text Box 25"/>
          <p:cNvSpPr txBox="1">
            <a:spLocks noChangeArrowheads="1"/>
          </p:cNvSpPr>
          <p:nvPr/>
        </p:nvSpPr>
        <p:spPr bwMode="auto">
          <a:xfrm>
            <a:off x="4139952" y="4581128"/>
            <a:ext cx="46085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sz="2400" dirty="0"/>
              <a:t>poiché 1 </a:t>
            </a:r>
            <a:r>
              <a:rPr lang="it-IT" sz="2400" dirty="0" err="1"/>
              <a:t>debye</a:t>
            </a:r>
            <a:r>
              <a:rPr lang="it-IT" sz="2400" dirty="0"/>
              <a:t> = 3.33×10</a:t>
            </a:r>
            <a:r>
              <a:rPr lang="it-IT" sz="2400" baseline="30000" dirty="0"/>
              <a:t>-30</a:t>
            </a:r>
            <a:r>
              <a:rPr lang="it-IT" sz="2400" dirty="0"/>
              <a:t> Cm </a:t>
            </a:r>
          </a:p>
        </p:txBody>
      </p:sp>
      <p:sp>
        <p:nvSpPr>
          <p:cNvPr id="31761" name="Text Box 26"/>
          <p:cNvSpPr txBox="1">
            <a:spLocks noChangeArrowheads="1"/>
          </p:cNvSpPr>
          <p:nvPr/>
        </p:nvSpPr>
        <p:spPr bwMode="auto">
          <a:xfrm>
            <a:off x="4139952" y="4005064"/>
            <a:ext cx="28810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sz="2400" dirty="0">
                <a:latin typeface="Symbol" pitchFamily="18" charset="2"/>
              </a:rPr>
              <a:t>m</a:t>
            </a:r>
            <a:r>
              <a:rPr lang="it-IT" sz="2400" dirty="0"/>
              <a:t> = 6.17×10</a:t>
            </a:r>
            <a:r>
              <a:rPr lang="it-IT" sz="2400" baseline="30000" dirty="0"/>
              <a:t>-30</a:t>
            </a:r>
            <a:r>
              <a:rPr lang="it-IT" sz="2400" dirty="0"/>
              <a:t> Cm</a:t>
            </a:r>
          </a:p>
        </p:txBody>
      </p:sp>
      <p:sp>
        <p:nvSpPr>
          <p:cNvPr id="31762" name="Text Box 28"/>
          <p:cNvSpPr txBox="1">
            <a:spLocks noChangeArrowheads="1"/>
          </p:cNvSpPr>
          <p:nvPr/>
        </p:nvSpPr>
        <p:spPr bwMode="auto">
          <a:xfrm>
            <a:off x="971600" y="6093296"/>
            <a:ext cx="69847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sz="2400" dirty="0">
                <a:latin typeface="Symbol" pitchFamily="18" charset="2"/>
              </a:rPr>
              <a:t>m</a:t>
            </a:r>
            <a:r>
              <a:rPr lang="it-IT" sz="2400" dirty="0"/>
              <a:t> = 1.85 </a:t>
            </a:r>
            <a:r>
              <a:rPr lang="it-IT" sz="2400" dirty="0" err="1" smtClean="0"/>
              <a:t>debye</a:t>
            </a:r>
            <a:r>
              <a:rPr lang="it-IT" sz="2400" dirty="0" smtClean="0"/>
              <a:t> in gas, </a:t>
            </a:r>
            <a:r>
              <a:rPr lang="it-IT" sz="2400" dirty="0" smtClean="0"/>
              <a:t>2.42 in liquido, 2.80 nel solido</a:t>
            </a:r>
            <a:endParaRPr lang="it-IT" sz="2400" dirty="0"/>
          </a:p>
        </p:txBody>
      </p:sp>
      <p:pic>
        <p:nvPicPr>
          <p:cNvPr id="31763" name="Picture 25" descr="acqu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9031" flipH="1" flipV="1">
            <a:off x="5648064" y="1821599"/>
            <a:ext cx="2095500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4" name="Text Box 28"/>
          <p:cNvSpPr txBox="1">
            <a:spLocks noChangeArrowheads="1"/>
          </p:cNvSpPr>
          <p:nvPr/>
        </p:nvSpPr>
        <p:spPr bwMode="auto">
          <a:xfrm>
            <a:off x="6732240" y="1844824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/>
              <a:t>104.5°</a:t>
            </a:r>
          </a:p>
        </p:txBody>
      </p:sp>
      <p:pic>
        <p:nvPicPr>
          <p:cNvPr id="31765" name="Picture 34" descr="tet_H2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1871662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699792" y="1772816"/>
            <a:ext cx="2370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H</a:t>
            </a:r>
            <a:r>
              <a:rPr lang="it-IT" baseline="-25000" dirty="0" smtClean="0"/>
              <a:t>2</a:t>
            </a:r>
            <a:r>
              <a:rPr lang="it-IT" dirty="0" smtClean="0"/>
              <a:t>O è un dipolo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35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347864" y="260648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elettronegatività </a:t>
            </a:r>
            <a:r>
              <a:rPr lang="it-IT" sz="2400" dirty="0" err="1" smtClean="0">
                <a:cs typeface="Times New Roman" panose="02020603050405020304" pitchFamily="18" charset="0"/>
                <a:sym typeface="Symbol" panose="05050102010706020507" pitchFamily="18" charset="2"/>
              </a:rPr>
              <a:t>Pauling</a:t>
            </a:r>
            <a:endParaRPr lang="it-IT" sz="2400" dirty="0" smtClean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/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 </a:t>
            </a:r>
            <a:r>
              <a:rPr lang="it-IT" sz="24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O = 3.44        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 </a:t>
            </a:r>
            <a:r>
              <a:rPr lang="it-IT" sz="24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H </a:t>
            </a:r>
            <a:r>
              <a:rPr lang="it-IT" sz="2400" dirty="0"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it-IT" sz="24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2.20</a:t>
            </a:r>
            <a:endParaRPr lang="it-IT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1556792"/>
            <a:ext cx="4505187" cy="406791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692696"/>
            <a:ext cx="2743200" cy="1666875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36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619672" y="83671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99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endParaRPr lang="it-IT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971600" y="184482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177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endParaRPr lang="it-IT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275856" y="332656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10</a:t>
            </a:r>
            <a:r>
              <a:rPr lang="it-IT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-12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m: 100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1 </a:t>
            </a:r>
            <a:r>
              <a:rPr lang="it-IT" sz="2400" dirty="0" smtClean="0">
                <a:cs typeface="Times New Roman" panose="02020603050405020304" pitchFamily="18" charset="0"/>
              </a:rPr>
              <a:t>Å</a:t>
            </a:r>
            <a:endParaRPr lang="it-IT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95536" y="3068960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molecola H</a:t>
            </a:r>
            <a:r>
              <a:rPr lang="it-IT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O(I) è assimilabile a una sfera con r = 181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endParaRPr lang="it-IT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63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68960"/>
            <a:ext cx="4608513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2987824" y="404664"/>
            <a:ext cx="33131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it-IT" sz="2200" b="1" dirty="0">
                <a:solidFill>
                  <a:srgbClr val="FF0000"/>
                </a:solidFill>
              </a:rPr>
              <a:t>H</a:t>
            </a:r>
            <a:r>
              <a:rPr lang="it-IT" sz="2200" b="1" baseline="-25000" dirty="0">
                <a:solidFill>
                  <a:srgbClr val="FF0000"/>
                </a:solidFill>
              </a:rPr>
              <a:t>2</a:t>
            </a:r>
            <a:r>
              <a:rPr lang="it-IT" sz="2200" b="1" dirty="0">
                <a:solidFill>
                  <a:srgbClr val="FF0000"/>
                </a:solidFill>
              </a:rPr>
              <a:t>O</a:t>
            </a:r>
            <a:r>
              <a:rPr lang="it-IT" sz="2200" dirty="0"/>
              <a:t> in </a:t>
            </a:r>
            <a:r>
              <a:rPr lang="it-IT" sz="2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fase solida</a:t>
            </a:r>
            <a:r>
              <a:rPr lang="it-IT" sz="2200" dirty="0"/>
              <a:t> </a:t>
            </a:r>
          </a:p>
          <a:p>
            <a:pPr algn="just">
              <a:spcBef>
                <a:spcPct val="50000"/>
              </a:spcBef>
              <a:defRPr/>
            </a:pPr>
            <a:r>
              <a:rPr lang="it-IT" sz="2200" dirty="0"/>
              <a:t>gli O sono messi ai vertici di una struttura aperta esagonale corrugata</a:t>
            </a:r>
          </a:p>
        </p:txBody>
      </p:sp>
      <p:pic>
        <p:nvPicPr>
          <p:cNvPr id="3174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1439862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12"/>
          <p:cNvSpPr txBox="1">
            <a:spLocks noChangeArrowheads="1"/>
          </p:cNvSpPr>
          <p:nvPr/>
        </p:nvSpPr>
        <p:spPr bwMode="auto">
          <a:xfrm>
            <a:off x="609849" y="4220889"/>
            <a:ext cx="18732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200">
                <a:solidFill>
                  <a:srgbClr val="FF0000"/>
                </a:solidFill>
              </a:rPr>
              <a:t>O centrale</a:t>
            </a:r>
          </a:p>
        </p:txBody>
      </p:sp>
      <p:sp>
        <p:nvSpPr>
          <p:cNvPr id="31751" name="Text Box 13"/>
          <p:cNvSpPr txBox="1">
            <a:spLocks noChangeArrowheads="1"/>
          </p:cNvSpPr>
          <p:nvPr/>
        </p:nvSpPr>
        <p:spPr bwMode="auto">
          <a:xfrm>
            <a:off x="395536" y="4797152"/>
            <a:ext cx="3024188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200" dirty="0"/>
              <a:t>ogni O è coordinato ad altri 4 O</a:t>
            </a:r>
          </a:p>
          <a:p>
            <a:pPr eaLnBrk="1" hangingPunct="1">
              <a:spcBef>
                <a:spcPct val="50000"/>
              </a:spcBef>
            </a:pPr>
            <a:r>
              <a:rPr lang="it-IT" sz="2200" dirty="0"/>
              <a:t>coordinazione tetraedrica</a:t>
            </a:r>
          </a:p>
        </p:txBody>
      </p:sp>
      <p:sp>
        <p:nvSpPr>
          <p:cNvPr id="31752" name="Text Box 14"/>
          <p:cNvSpPr txBox="1">
            <a:spLocks noChangeArrowheads="1"/>
          </p:cNvSpPr>
          <p:nvPr/>
        </p:nvSpPr>
        <p:spPr bwMode="auto">
          <a:xfrm>
            <a:off x="1763688" y="2924944"/>
            <a:ext cx="223361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200">
                <a:solidFill>
                  <a:srgbClr val="0000FF"/>
                </a:solidFill>
              </a:rPr>
              <a:t>O coordinato</a:t>
            </a:r>
          </a:p>
        </p:txBody>
      </p:sp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6672"/>
            <a:ext cx="2016125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11" descr="i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2017713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37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  <p:bldP spid="31751" grpId="0"/>
      <p:bldP spid="3175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764704"/>
            <a:ext cx="4010025" cy="332422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003" y="951856"/>
            <a:ext cx="3646459" cy="3137073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38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2425353" y="335756"/>
            <a:ext cx="40052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it-IT" sz="2200" dirty="0"/>
              <a:t>TEORIA DI </a:t>
            </a:r>
            <a:r>
              <a:rPr lang="it-IT" sz="2200" dirty="0" err="1"/>
              <a:t>BERNAL-FOWLER</a:t>
            </a:r>
            <a:endParaRPr lang="it-IT" sz="2200" dirty="0"/>
          </a:p>
        </p:txBody>
      </p:sp>
      <p:pic>
        <p:nvPicPr>
          <p:cNvPr id="35843" name="Picture 5" descr="Fig-2-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331" y="767378"/>
            <a:ext cx="357187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77848" y="4193694"/>
            <a:ext cx="7782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latin typeface="+mn-lt"/>
              </a:rPr>
              <a:t>Quando H</a:t>
            </a:r>
            <a:r>
              <a:rPr lang="it-IT" sz="2400" baseline="-25000" dirty="0" smtClean="0">
                <a:latin typeface="+mn-lt"/>
              </a:rPr>
              <a:t>2</a:t>
            </a:r>
            <a:r>
              <a:rPr lang="it-IT" sz="2400" dirty="0" smtClean="0">
                <a:latin typeface="+mn-lt"/>
              </a:rPr>
              <a:t>O solida fonde la </a:t>
            </a:r>
            <a:r>
              <a:rPr lang="it-IT" sz="2400" dirty="0">
                <a:latin typeface="+mn-lt"/>
              </a:rPr>
              <a:t>struttura </a:t>
            </a:r>
            <a:r>
              <a:rPr lang="it-IT" sz="2400" dirty="0" smtClean="0">
                <a:latin typeface="+mn-lt"/>
              </a:rPr>
              <a:t>si conserva </a:t>
            </a:r>
            <a:r>
              <a:rPr lang="it-IT" sz="2400" b="1" dirty="0" smtClean="0">
                <a:latin typeface="+mn-lt"/>
              </a:rPr>
              <a:t>parzialmente</a:t>
            </a:r>
            <a:r>
              <a:rPr lang="it-IT" sz="2400" dirty="0" smtClean="0">
                <a:latin typeface="+mn-lt"/>
              </a:rPr>
              <a:t>, </a:t>
            </a:r>
            <a:r>
              <a:rPr lang="it-IT" sz="2400" dirty="0" smtClean="0">
                <a:solidFill>
                  <a:srgbClr val="0000FF"/>
                </a:solidFill>
                <a:latin typeface="+mn-lt"/>
              </a:rPr>
              <a:t>e alcune molecole si infilano negli ampi interstizi vuoti </a:t>
            </a:r>
            <a:r>
              <a:rPr lang="it-IT" sz="2400" dirty="0" smtClean="0">
                <a:solidFill>
                  <a:srgbClr val="0000FF"/>
                </a:solidFill>
                <a:latin typeface="+mn-lt"/>
              </a:rPr>
              <a:t>e quindi </a:t>
            </a:r>
            <a:r>
              <a:rPr lang="it-IT" sz="2400" dirty="0" smtClean="0">
                <a:solidFill>
                  <a:srgbClr val="0000FF"/>
                </a:solidFill>
                <a:latin typeface="+mn-lt"/>
              </a:rPr>
              <a:t>il volume molare diminuisce</a:t>
            </a:r>
            <a:r>
              <a:rPr lang="it-IT" sz="2400" dirty="0" smtClean="0">
                <a:latin typeface="+mn-lt"/>
              </a:rPr>
              <a:t>. </a:t>
            </a:r>
          </a:p>
        </p:txBody>
      </p:sp>
      <p:cxnSp>
        <p:nvCxnSpPr>
          <p:cNvPr id="5" name="Connettore 2 4"/>
          <p:cNvCxnSpPr/>
          <p:nvPr/>
        </p:nvCxnSpPr>
        <p:spPr bwMode="auto">
          <a:xfrm>
            <a:off x="4349110" y="5394023"/>
            <a:ext cx="0" cy="5239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CasellaDiTesto 6"/>
          <p:cNvSpPr txBox="1"/>
          <p:nvPr/>
        </p:nvSpPr>
        <p:spPr>
          <a:xfrm>
            <a:off x="677848" y="5949280"/>
            <a:ext cx="7710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densità H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O (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l) &gt; densità H</a:t>
            </a:r>
            <a:r>
              <a:rPr lang="it-IT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(s)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39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39552" y="836613"/>
            <a:ext cx="7848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b="1" dirty="0" smtClean="0">
                <a:solidFill>
                  <a:srgbClr val="FF00FF"/>
                </a:solidFill>
                <a:latin typeface="+mj-lt"/>
              </a:rPr>
              <a:t>2) CLASSIFICAZIONE </a:t>
            </a:r>
            <a:r>
              <a:rPr lang="it-IT" b="1" dirty="0">
                <a:solidFill>
                  <a:srgbClr val="FF00FF"/>
                </a:solidFill>
                <a:latin typeface="+mj-lt"/>
              </a:rPr>
              <a:t>CHE DIPENDE DAL SOLVENTE </a:t>
            </a:r>
          </a:p>
          <a:p>
            <a:pPr algn="l">
              <a:defRPr/>
            </a:pPr>
            <a:endParaRPr lang="it-IT" sz="2200" b="1" dirty="0">
              <a:latin typeface="Arial" charset="0"/>
            </a:endParaRPr>
          </a:p>
          <a:p>
            <a:pPr algn="l">
              <a:defRPr/>
            </a:pPr>
            <a:r>
              <a:rPr lang="it-IT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ELETTROLITI FORTI</a:t>
            </a:r>
            <a:r>
              <a:rPr lang="it-IT" sz="2200" dirty="0">
                <a:latin typeface="Arial" charset="0"/>
              </a:rPr>
              <a:t>: DANNO SOLUZIONI ACQUOSE CON ELEVATA CONDUCIBILITÀ ELETTRICA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39552" y="3573463"/>
            <a:ext cx="75612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it-IT" sz="2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ELETTROLITI DEBOLI</a:t>
            </a:r>
            <a:r>
              <a:rPr lang="it-IT" sz="2200" dirty="0" smtClean="0">
                <a:latin typeface="Arial" charset="0"/>
              </a:rPr>
              <a:t>: DANNO SOLUZIONI ACQUOSE CON BASSA CONDUCIBILITÀ ELETTRICA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16"/>
          <p:cNvSpPr txBox="1">
            <a:spLocks noChangeArrowheads="1"/>
          </p:cNvSpPr>
          <p:nvPr/>
        </p:nvSpPr>
        <p:spPr bwMode="auto">
          <a:xfrm>
            <a:off x="1001713" y="3716338"/>
            <a:ext cx="2447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/>
              <a:t>H</a:t>
            </a:r>
            <a:r>
              <a:rPr lang="it-IT" baseline="-25000"/>
              <a:t>2</a:t>
            </a:r>
            <a:r>
              <a:rPr lang="it-IT"/>
              <a:t>O solida</a:t>
            </a:r>
          </a:p>
        </p:txBody>
      </p:sp>
      <p:sp>
        <p:nvSpPr>
          <p:cNvPr id="36869" name="Text Box 17"/>
          <p:cNvSpPr txBox="1">
            <a:spLocks noChangeArrowheads="1"/>
          </p:cNvSpPr>
          <p:nvPr/>
        </p:nvSpPr>
        <p:spPr bwMode="auto">
          <a:xfrm>
            <a:off x="5249863" y="3716338"/>
            <a:ext cx="23764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/>
              <a:t>H</a:t>
            </a:r>
            <a:r>
              <a:rPr lang="it-IT" baseline="-25000"/>
              <a:t>2</a:t>
            </a:r>
            <a:r>
              <a:rPr lang="it-IT"/>
              <a:t>O liquida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052736"/>
            <a:ext cx="6981825" cy="340995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763688" y="4971851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acqua liquida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580112" y="4971850"/>
            <a:ext cx="2376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acqua solida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40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5" descr="9k="/>
          <p:cNvSpPr>
            <a:spLocks noChangeAspect="1" noChangeArrowheads="1"/>
          </p:cNvSpPr>
          <p:nvPr/>
        </p:nvSpPr>
        <p:spPr bwMode="auto">
          <a:xfrm>
            <a:off x="3400425" y="2457450"/>
            <a:ext cx="23431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38915" name="Picture 7" descr="i-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4" y="3718290"/>
            <a:ext cx="2808833" cy="232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628775"/>
            <a:ext cx="15970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9" descr="Ione in acq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2376289" cy="2342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468313" y="549275"/>
            <a:ext cx="80311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it-IT" sz="2200"/>
              <a:t>COSA SUCCEDE QUANDO UNO IONE ENTRA NELL’ACQUA? 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41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fIG-2-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908" y="908720"/>
            <a:ext cx="4464050" cy="37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uppo 10"/>
          <p:cNvGrpSpPr/>
          <p:nvPr/>
        </p:nvGrpSpPr>
        <p:grpSpPr>
          <a:xfrm>
            <a:off x="1003622" y="3501008"/>
            <a:ext cx="1385018" cy="1385018"/>
            <a:chOff x="6948264" y="1342314"/>
            <a:chExt cx="1385018" cy="1385018"/>
          </a:xfrm>
        </p:grpSpPr>
        <p:sp>
          <p:nvSpPr>
            <p:cNvPr id="2" name="Ovale 1"/>
            <p:cNvSpPr/>
            <p:nvPr/>
          </p:nvSpPr>
          <p:spPr bwMode="auto">
            <a:xfrm>
              <a:off x="6948264" y="1342314"/>
              <a:ext cx="1385018" cy="1385018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9" name="Gruppo 18"/>
            <p:cNvGrpSpPr/>
            <p:nvPr/>
          </p:nvGrpSpPr>
          <p:grpSpPr>
            <a:xfrm rot="15534446">
              <a:off x="7088428" y="1488568"/>
              <a:ext cx="491902" cy="491902"/>
              <a:chOff x="5867077" y="4198904"/>
              <a:chExt cx="491902" cy="491902"/>
            </a:xfrm>
          </p:grpSpPr>
          <p:sp>
            <p:nvSpPr>
              <p:cNvPr id="21" name="Ovale 20"/>
              <p:cNvSpPr/>
              <p:nvPr/>
            </p:nvSpPr>
            <p:spPr bwMode="auto">
              <a:xfrm>
                <a:off x="5867077" y="4198904"/>
                <a:ext cx="491902" cy="491902"/>
              </a:xfrm>
              <a:prstGeom prst="ellipse">
                <a:avLst/>
              </a:prstGeom>
              <a:solidFill>
                <a:srgbClr val="00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grpSp>
            <p:nvGrpSpPr>
              <p:cNvPr id="22" name="Gruppo 21"/>
              <p:cNvGrpSpPr/>
              <p:nvPr/>
            </p:nvGrpSpPr>
            <p:grpSpPr>
              <a:xfrm>
                <a:off x="6072666" y="4328290"/>
                <a:ext cx="144016" cy="167258"/>
                <a:chOff x="6469928" y="2996952"/>
                <a:chExt cx="144016" cy="167258"/>
              </a:xfrm>
            </p:grpSpPr>
            <p:cxnSp>
              <p:nvCxnSpPr>
                <p:cNvPr id="23" name="Connettore 1 22"/>
                <p:cNvCxnSpPr/>
                <p:nvPr/>
              </p:nvCxnSpPr>
              <p:spPr bwMode="auto">
                <a:xfrm>
                  <a:off x="6470502" y="2996952"/>
                  <a:ext cx="0" cy="144016"/>
                </a:xfrm>
                <a:prstGeom prst="line">
                  <a:avLst/>
                </a:prstGeom>
                <a:solidFill>
                  <a:schemeClr val="accent1"/>
                </a:solidFill>
                <a:ln w="25400" cap="rnd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  <p:cxnSp>
              <p:nvCxnSpPr>
                <p:cNvPr id="24" name="Connettore 1 23"/>
                <p:cNvCxnSpPr/>
                <p:nvPr/>
              </p:nvCxnSpPr>
              <p:spPr bwMode="auto">
                <a:xfrm rot="6240000">
                  <a:off x="6541936" y="3092202"/>
                  <a:ext cx="0" cy="144016"/>
                </a:xfrm>
                <a:prstGeom prst="line">
                  <a:avLst/>
                </a:prstGeom>
                <a:solidFill>
                  <a:schemeClr val="accent1"/>
                </a:solidFill>
                <a:ln w="25400" cap="rnd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</p:grpSp>
        </p:grpSp>
        <p:grpSp>
          <p:nvGrpSpPr>
            <p:cNvPr id="30" name="Gruppo 29"/>
            <p:cNvGrpSpPr/>
            <p:nvPr/>
          </p:nvGrpSpPr>
          <p:grpSpPr>
            <a:xfrm rot="4736886">
              <a:off x="7679654" y="2135649"/>
              <a:ext cx="491902" cy="491902"/>
              <a:chOff x="5867077" y="4198904"/>
              <a:chExt cx="491902" cy="491902"/>
            </a:xfrm>
          </p:grpSpPr>
          <p:sp>
            <p:nvSpPr>
              <p:cNvPr id="31" name="Ovale 30"/>
              <p:cNvSpPr/>
              <p:nvPr/>
            </p:nvSpPr>
            <p:spPr bwMode="auto">
              <a:xfrm>
                <a:off x="5867077" y="4198904"/>
                <a:ext cx="491902" cy="491902"/>
              </a:xfrm>
              <a:prstGeom prst="ellipse">
                <a:avLst/>
              </a:prstGeom>
              <a:solidFill>
                <a:srgbClr val="00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grpSp>
            <p:nvGrpSpPr>
              <p:cNvPr id="32" name="Gruppo 31"/>
              <p:cNvGrpSpPr/>
              <p:nvPr/>
            </p:nvGrpSpPr>
            <p:grpSpPr>
              <a:xfrm>
                <a:off x="6072666" y="4328290"/>
                <a:ext cx="144016" cy="167258"/>
                <a:chOff x="6469928" y="2996952"/>
                <a:chExt cx="144016" cy="167258"/>
              </a:xfrm>
            </p:grpSpPr>
            <p:cxnSp>
              <p:nvCxnSpPr>
                <p:cNvPr id="33" name="Connettore 1 32"/>
                <p:cNvCxnSpPr/>
                <p:nvPr/>
              </p:nvCxnSpPr>
              <p:spPr bwMode="auto">
                <a:xfrm>
                  <a:off x="6470501" y="2996952"/>
                  <a:ext cx="0" cy="144016"/>
                </a:xfrm>
                <a:prstGeom prst="line">
                  <a:avLst/>
                </a:prstGeom>
                <a:solidFill>
                  <a:schemeClr val="accent1"/>
                </a:solidFill>
                <a:ln w="25400" cap="rnd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  <p:cxnSp>
              <p:nvCxnSpPr>
                <p:cNvPr id="34" name="Connettore 1 33"/>
                <p:cNvCxnSpPr/>
                <p:nvPr/>
              </p:nvCxnSpPr>
              <p:spPr bwMode="auto">
                <a:xfrm rot="6240000">
                  <a:off x="6541936" y="3092202"/>
                  <a:ext cx="0" cy="144016"/>
                </a:xfrm>
                <a:prstGeom prst="line">
                  <a:avLst/>
                </a:prstGeom>
                <a:solidFill>
                  <a:schemeClr val="accent1"/>
                </a:solidFill>
                <a:ln w="25400" cap="rnd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</p:grpSp>
        </p:grpSp>
        <p:grpSp>
          <p:nvGrpSpPr>
            <p:cNvPr id="17" name="Gruppo 16"/>
            <p:cNvGrpSpPr/>
            <p:nvPr/>
          </p:nvGrpSpPr>
          <p:grpSpPr>
            <a:xfrm>
              <a:off x="7387083" y="1810400"/>
              <a:ext cx="491902" cy="514004"/>
              <a:chOff x="5580112" y="4314445"/>
              <a:chExt cx="491902" cy="514004"/>
            </a:xfrm>
          </p:grpSpPr>
          <p:sp>
            <p:nvSpPr>
              <p:cNvPr id="15" name="Ovale 14"/>
              <p:cNvSpPr/>
              <p:nvPr/>
            </p:nvSpPr>
            <p:spPr bwMode="auto">
              <a:xfrm>
                <a:off x="5580112" y="4314445"/>
                <a:ext cx="491902" cy="491902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" name="CasellaDiTesto 9"/>
              <p:cNvSpPr txBox="1"/>
              <p:nvPr/>
            </p:nvSpPr>
            <p:spPr>
              <a:xfrm>
                <a:off x="5651068" y="4366784"/>
                <a:ext cx="2873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it-IT" sz="2400" b="1" dirty="0" smtClean="0"/>
              </a:p>
            </p:txBody>
          </p:sp>
        </p:grpSp>
        <p:grpSp>
          <p:nvGrpSpPr>
            <p:cNvPr id="25" name="Gruppo 24"/>
            <p:cNvGrpSpPr/>
            <p:nvPr/>
          </p:nvGrpSpPr>
          <p:grpSpPr>
            <a:xfrm rot="11297745">
              <a:off x="7025045" y="2044308"/>
              <a:ext cx="491902" cy="491902"/>
              <a:chOff x="5867077" y="4198904"/>
              <a:chExt cx="491902" cy="491902"/>
            </a:xfrm>
          </p:grpSpPr>
          <p:sp>
            <p:nvSpPr>
              <p:cNvPr id="26" name="Ovale 25"/>
              <p:cNvSpPr/>
              <p:nvPr/>
            </p:nvSpPr>
            <p:spPr bwMode="auto">
              <a:xfrm>
                <a:off x="5867077" y="4198904"/>
                <a:ext cx="491902" cy="491902"/>
              </a:xfrm>
              <a:prstGeom prst="ellipse">
                <a:avLst/>
              </a:prstGeom>
              <a:solidFill>
                <a:srgbClr val="00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grpSp>
            <p:nvGrpSpPr>
              <p:cNvPr id="27" name="Gruppo 26"/>
              <p:cNvGrpSpPr/>
              <p:nvPr/>
            </p:nvGrpSpPr>
            <p:grpSpPr>
              <a:xfrm>
                <a:off x="6072666" y="4328290"/>
                <a:ext cx="144016" cy="167258"/>
                <a:chOff x="6469928" y="2996952"/>
                <a:chExt cx="144016" cy="167258"/>
              </a:xfrm>
            </p:grpSpPr>
            <p:cxnSp>
              <p:nvCxnSpPr>
                <p:cNvPr id="28" name="Connettore 1 27"/>
                <p:cNvCxnSpPr/>
                <p:nvPr/>
              </p:nvCxnSpPr>
              <p:spPr bwMode="auto">
                <a:xfrm>
                  <a:off x="6470501" y="2996952"/>
                  <a:ext cx="0" cy="144016"/>
                </a:xfrm>
                <a:prstGeom prst="line">
                  <a:avLst/>
                </a:prstGeom>
                <a:solidFill>
                  <a:schemeClr val="accent1"/>
                </a:solidFill>
                <a:ln w="25400" cap="rnd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  <p:cxnSp>
              <p:nvCxnSpPr>
                <p:cNvPr id="29" name="Connettore 1 28"/>
                <p:cNvCxnSpPr/>
                <p:nvPr/>
              </p:nvCxnSpPr>
              <p:spPr bwMode="auto">
                <a:xfrm rot="6240000">
                  <a:off x="6541936" y="3092202"/>
                  <a:ext cx="0" cy="144016"/>
                </a:xfrm>
                <a:prstGeom prst="line">
                  <a:avLst/>
                </a:prstGeom>
                <a:solidFill>
                  <a:schemeClr val="accent1"/>
                </a:solidFill>
                <a:ln w="25400" cap="rnd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</p:grpSp>
        </p:grpSp>
        <p:grpSp>
          <p:nvGrpSpPr>
            <p:cNvPr id="8" name="Gruppo 7"/>
            <p:cNvGrpSpPr/>
            <p:nvPr/>
          </p:nvGrpSpPr>
          <p:grpSpPr>
            <a:xfrm rot="193478">
              <a:off x="7737540" y="1535293"/>
              <a:ext cx="491902" cy="491902"/>
              <a:chOff x="5867077" y="4198904"/>
              <a:chExt cx="491902" cy="491902"/>
            </a:xfrm>
          </p:grpSpPr>
          <p:sp>
            <p:nvSpPr>
              <p:cNvPr id="14" name="Ovale 13"/>
              <p:cNvSpPr/>
              <p:nvPr/>
            </p:nvSpPr>
            <p:spPr bwMode="auto">
              <a:xfrm>
                <a:off x="5867077" y="4198904"/>
                <a:ext cx="491902" cy="491902"/>
              </a:xfrm>
              <a:prstGeom prst="ellipse">
                <a:avLst/>
              </a:prstGeom>
              <a:solidFill>
                <a:srgbClr val="00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grpSp>
            <p:nvGrpSpPr>
              <p:cNvPr id="6" name="Gruppo 5"/>
              <p:cNvGrpSpPr/>
              <p:nvPr/>
            </p:nvGrpSpPr>
            <p:grpSpPr>
              <a:xfrm>
                <a:off x="6072666" y="4328290"/>
                <a:ext cx="144016" cy="167258"/>
                <a:chOff x="6469928" y="2996952"/>
                <a:chExt cx="144016" cy="167258"/>
              </a:xfrm>
            </p:grpSpPr>
            <p:cxnSp>
              <p:nvCxnSpPr>
                <p:cNvPr id="4" name="Connettore 1 3"/>
                <p:cNvCxnSpPr/>
                <p:nvPr/>
              </p:nvCxnSpPr>
              <p:spPr bwMode="auto">
                <a:xfrm>
                  <a:off x="6470501" y="2996952"/>
                  <a:ext cx="0" cy="144016"/>
                </a:xfrm>
                <a:prstGeom prst="line">
                  <a:avLst/>
                </a:prstGeom>
                <a:solidFill>
                  <a:schemeClr val="accent1"/>
                </a:solidFill>
                <a:ln w="25400" cap="rnd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  <p:cxnSp>
              <p:nvCxnSpPr>
                <p:cNvPr id="16" name="Connettore 1 15"/>
                <p:cNvCxnSpPr/>
                <p:nvPr/>
              </p:nvCxnSpPr>
              <p:spPr bwMode="auto">
                <a:xfrm rot="6240000">
                  <a:off x="6541936" y="3092202"/>
                  <a:ext cx="0" cy="144016"/>
                </a:xfrm>
                <a:prstGeom prst="line">
                  <a:avLst/>
                </a:prstGeom>
                <a:solidFill>
                  <a:schemeClr val="accent1"/>
                </a:solidFill>
                <a:ln w="25400" cap="rnd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</p:grpSp>
        </p:grpSp>
        <p:sp>
          <p:nvSpPr>
            <p:cNvPr id="35" name="CasellaDiTesto 34"/>
            <p:cNvSpPr txBox="1"/>
            <p:nvPr/>
          </p:nvSpPr>
          <p:spPr>
            <a:xfrm>
              <a:off x="7453014" y="1795990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smtClean="0"/>
                <a:t>+</a:t>
              </a:r>
              <a:endParaRPr lang="it-IT" sz="2800" b="1" dirty="0" smtClean="0"/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6191316" y="3501008"/>
            <a:ext cx="1385018" cy="1385018"/>
            <a:chOff x="6975763" y="3501008"/>
            <a:chExt cx="1385018" cy="1385018"/>
          </a:xfrm>
        </p:grpSpPr>
        <p:sp>
          <p:nvSpPr>
            <p:cNvPr id="36" name="Ovale 35"/>
            <p:cNvSpPr/>
            <p:nvPr/>
          </p:nvSpPr>
          <p:spPr bwMode="auto">
            <a:xfrm>
              <a:off x="6975763" y="3501008"/>
              <a:ext cx="1385018" cy="1385018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37" name="Gruppo 36"/>
            <p:cNvGrpSpPr/>
            <p:nvPr/>
          </p:nvGrpSpPr>
          <p:grpSpPr>
            <a:xfrm rot="4592859">
              <a:off x="7115927" y="3647262"/>
              <a:ext cx="491902" cy="491902"/>
              <a:chOff x="5867077" y="4198904"/>
              <a:chExt cx="491902" cy="491902"/>
            </a:xfrm>
          </p:grpSpPr>
          <p:sp>
            <p:nvSpPr>
              <p:cNvPr id="38" name="Ovale 37"/>
              <p:cNvSpPr/>
              <p:nvPr/>
            </p:nvSpPr>
            <p:spPr bwMode="auto">
              <a:xfrm>
                <a:off x="5867077" y="4198904"/>
                <a:ext cx="491902" cy="491902"/>
              </a:xfrm>
              <a:prstGeom prst="ellipse">
                <a:avLst/>
              </a:prstGeom>
              <a:solidFill>
                <a:srgbClr val="00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grpSp>
            <p:nvGrpSpPr>
              <p:cNvPr id="39" name="Gruppo 38"/>
              <p:cNvGrpSpPr/>
              <p:nvPr/>
            </p:nvGrpSpPr>
            <p:grpSpPr>
              <a:xfrm>
                <a:off x="6072666" y="4328290"/>
                <a:ext cx="144016" cy="167258"/>
                <a:chOff x="6469928" y="2996952"/>
                <a:chExt cx="144016" cy="167258"/>
              </a:xfrm>
            </p:grpSpPr>
            <p:cxnSp>
              <p:nvCxnSpPr>
                <p:cNvPr id="40" name="Connettore 1 39"/>
                <p:cNvCxnSpPr/>
                <p:nvPr/>
              </p:nvCxnSpPr>
              <p:spPr bwMode="auto">
                <a:xfrm>
                  <a:off x="6470502" y="2996952"/>
                  <a:ext cx="0" cy="144016"/>
                </a:xfrm>
                <a:prstGeom prst="line">
                  <a:avLst/>
                </a:prstGeom>
                <a:solidFill>
                  <a:schemeClr val="accent1"/>
                </a:solidFill>
                <a:ln w="25400" cap="rnd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  <p:cxnSp>
              <p:nvCxnSpPr>
                <p:cNvPr id="41" name="Connettore 1 40"/>
                <p:cNvCxnSpPr/>
                <p:nvPr/>
              </p:nvCxnSpPr>
              <p:spPr bwMode="auto">
                <a:xfrm rot="6240000">
                  <a:off x="6541936" y="3092202"/>
                  <a:ext cx="0" cy="144016"/>
                </a:xfrm>
                <a:prstGeom prst="line">
                  <a:avLst/>
                </a:prstGeom>
                <a:solidFill>
                  <a:schemeClr val="accent1"/>
                </a:solidFill>
                <a:ln w="25400" cap="rnd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</p:grpSp>
        </p:grpSp>
        <p:grpSp>
          <p:nvGrpSpPr>
            <p:cNvPr id="42" name="Gruppo 41"/>
            <p:cNvGrpSpPr/>
            <p:nvPr/>
          </p:nvGrpSpPr>
          <p:grpSpPr>
            <a:xfrm rot="15510222">
              <a:off x="7707153" y="4294343"/>
              <a:ext cx="491902" cy="491902"/>
              <a:chOff x="5867077" y="4198904"/>
              <a:chExt cx="491902" cy="491902"/>
            </a:xfrm>
          </p:grpSpPr>
          <p:sp>
            <p:nvSpPr>
              <p:cNvPr id="43" name="Ovale 42"/>
              <p:cNvSpPr/>
              <p:nvPr/>
            </p:nvSpPr>
            <p:spPr bwMode="auto">
              <a:xfrm>
                <a:off x="5867077" y="4198904"/>
                <a:ext cx="491902" cy="491902"/>
              </a:xfrm>
              <a:prstGeom prst="ellipse">
                <a:avLst/>
              </a:prstGeom>
              <a:solidFill>
                <a:srgbClr val="00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grpSp>
            <p:nvGrpSpPr>
              <p:cNvPr id="44" name="Gruppo 43"/>
              <p:cNvGrpSpPr/>
              <p:nvPr/>
            </p:nvGrpSpPr>
            <p:grpSpPr>
              <a:xfrm>
                <a:off x="6072666" y="4328290"/>
                <a:ext cx="144016" cy="167258"/>
                <a:chOff x="6469928" y="2996952"/>
                <a:chExt cx="144016" cy="167258"/>
              </a:xfrm>
            </p:grpSpPr>
            <p:cxnSp>
              <p:nvCxnSpPr>
                <p:cNvPr id="45" name="Connettore 1 44"/>
                <p:cNvCxnSpPr/>
                <p:nvPr/>
              </p:nvCxnSpPr>
              <p:spPr bwMode="auto">
                <a:xfrm>
                  <a:off x="6470501" y="2996952"/>
                  <a:ext cx="0" cy="144016"/>
                </a:xfrm>
                <a:prstGeom prst="line">
                  <a:avLst/>
                </a:prstGeom>
                <a:solidFill>
                  <a:schemeClr val="accent1"/>
                </a:solidFill>
                <a:ln w="25400" cap="rnd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  <p:cxnSp>
              <p:nvCxnSpPr>
                <p:cNvPr id="46" name="Connettore 1 45"/>
                <p:cNvCxnSpPr/>
                <p:nvPr/>
              </p:nvCxnSpPr>
              <p:spPr bwMode="auto">
                <a:xfrm rot="6240000">
                  <a:off x="6541936" y="3092202"/>
                  <a:ext cx="0" cy="144016"/>
                </a:xfrm>
                <a:prstGeom prst="line">
                  <a:avLst/>
                </a:prstGeom>
                <a:solidFill>
                  <a:schemeClr val="accent1"/>
                </a:solidFill>
                <a:ln w="25400" cap="rnd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</p:grpSp>
        </p:grpSp>
        <p:grpSp>
          <p:nvGrpSpPr>
            <p:cNvPr id="47" name="Gruppo 46"/>
            <p:cNvGrpSpPr/>
            <p:nvPr/>
          </p:nvGrpSpPr>
          <p:grpSpPr>
            <a:xfrm>
              <a:off x="7414582" y="3969094"/>
              <a:ext cx="491902" cy="491902"/>
              <a:chOff x="5580112" y="4314445"/>
              <a:chExt cx="491902" cy="491902"/>
            </a:xfrm>
            <a:solidFill>
              <a:srgbClr val="00FF00"/>
            </a:solidFill>
          </p:grpSpPr>
          <p:sp>
            <p:nvSpPr>
              <p:cNvPr id="48" name="Ovale 47"/>
              <p:cNvSpPr/>
              <p:nvPr/>
            </p:nvSpPr>
            <p:spPr bwMode="auto">
              <a:xfrm>
                <a:off x="5580112" y="4314445"/>
                <a:ext cx="491902" cy="491902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" name="CasellaDiTesto 48"/>
              <p:cNvSpPr txBox="1"/>
              <p:nvPr/>
            </p:nvSpPr>
            <p:spPr>
              <a:xfrm>
                <a:off x="5651068" y="4366784"/>
                <a:ext cx="287338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it-IT" b="1" dirty="0" smtClean="0"/>
              </a:p>
            </p:txBody>
          </p:sp>
        </p:grpSp>
        <p:grpSp>
          <p:nvGrpSpPr>
            <p:cNvPr id="50" name="Gruppo 49"/>
            <p:cNvGrpSpPr/>
            <p:nvPr/>
          </p:nvGrpSpPr>
          <p:grpSpPr>
            <a:xfrm rot="270560">
              <a:off x="7052544" y="4203002"/>
              <a:ext cx="491902" cy="491902"/>
              <a:chOff x="5867077" y="4198904"/>
              <a:chExt cx="491902" cy="491902"/>
            </a:xfrm>
          </p:grpSpPr>
          <p:sp>
            <p:nvSpPr>
              <p:cNvPr id="51" name="Ovale 50"/>
              <p:cNvSpPr/>
              <p:nvPr/>
            </p:nvSpPr>
            <p:spPr bwMode="auto">
              <a:xfrm>
                <a:off x="5867077" y="4198904"/>
                <a:ext cx="491902" cy="491902"/>
              </a:xfrm>
              <a:prstGeom prst="ellipse">
                <a:avLst/>
              </a:prstGeom>
              <a:solidFill>
                <a:srgbClr val="00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grpSp>
            <p:nvGrpSpPr>
              <p:cNvPr id="52" name="Gruppo 51"/>
              <p:cNvGrpSpPr/>
              <p:nvPr/>
            </p:nvGrpSpPr>
            <p:grpSpPr>
              <a:xfrm>
                <a:off x="6072666" y="4328290"/>
                <a:ext cx="144016" cy="167258"/>
                <a:chOff x="6469928" y="2996952"/>
                <a:chExt cx="144016" cy="167258"/>
              </a:xfrm>
            </p:grpSpPr>
            <p:cxnSp>
              <p:nvCxnSpPr>
                <p:cNvPr id="53" name="Connettore 1 52"/>
                <p:cNvCxnSpPr/>
                <p:nvPr/>
              </p:nvCxnSpPr>
              <p:spPr bwMode="auto">
                <a:xfrm>
                  <a:off x="6470501" y="2996952"/>
                  <a:ext cx="0" cy="144016"/>
                </a:xfrm>
                <a:prstGeom prst="line">
                  <a:avLst/>
                </a:prstGeom>
                <a:solidFill>
                  <a:schemeClr val="accent1"/>
                </a:solidFill>
                <a:ln w="25400" cap="rnd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  <p:cxnSp>
              <p:nvCxnSpPr>
                <p:cNvPr id="54" name="Connettore 1 53"/>
                <p:cNvCxnSpPr/>
                <p:nvPr/>
              </p:nvCxnSpPr>
              <p:spPr bwMode="auto">
                <a:xfrm rot="6240000">
                  <a:off x="6541936" y="3092202"/>
                  <a:ext cx="0" cy="144016"/>
                </a:xfrm>
                <a:prstGeom prst="line">
                  <a:avLst/>
                </a:prstGeom>
                <a:solidFill>
                  <a:schemeClr val="accent1"/>
                </a:solidFill>
                <a:ln w="25400" cap="rnd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</p:grpSp>
        </p:grpSp>
        <p:grpSp>
          <p:nvGrpSpPr>
            <p:cNvPr id="55" name="Gruppo 54"/>
            <p:cNvGrpSpPr/>
            <p:nvPr/>
          </p:nvGrpSpPr>
          <p:grpSpPr>
            <a:xfrm rot="11078490">
              <a:off x="7765039" y="3693987"/>
              <a:ext cx="491902" cy="491902"/>
              <a:chOff x="5867077" y="4198904"/>
              <a:chExt cx="491902" cy="491902"/>
            </a:xfrm>
          </p:grpSpPr>
          <p:sp>
            <p:nvSpPr>
              <p:cNvPr id="56" name="Ovale 55"/>
              <p:cNvSpPr/>
              <p:nvPr/>
            </p:nvSpPr>
            <p:spPr bwMode="auto">
              <a:xfrm>
                <a:off x="5867077" y="4198904"/>
                <a:ext cx="491902" cy="491902"/>
              </a:xfrm>
              <a:prstGeom prst="ellipse">
                <a:avLst/>
              </a:prstGeom>
              <a:solidFill>
                <a:srgbClr val="00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grpSp>
            <p:nvGrpSpPr>
              <p:cNvPr id="57" name="Gruppo 56"/>
              <p:cNvGrpSpPr/>
              <p:nvPr/>
            </p:nvGrpSpPr>
            <p:grpSpPr>
              <a:xfrm>
                <a:off x="6072666" y="4328290"/>
                <a:ext cx="144016" cy="167258"/>
                <a:chOff x="6469928" y="2996952"/>
                <a:chExt cx="144016" cy="167258"/>
              </a:xfrm>
            </p:grpSpPr>
            <p:cxnSp>
              <p:nvCxnSpPr>
                <p:cNvPr id="58" name="Connettore 1 57"/>
                <p:cNvCxnSpPr/>
                <p:nvPr/>
              </p:nvCxnSpPr>
              <p:spPr bwMode="auto">
                <a:xfrm>
                  <a:off x="6470501" y="2996952"/>
                  <a:ext cx="0" cy="144016"/>
                </a:xfrm>
                <a:prstGeom prst="line">
                  <a:avLst/>
                </a:prstGeom>
                <a:solidFill>
                  <a:schemeClr val="accent1"/>
                </a:solidFill>
                <a:ln w="25400" cap="rnd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  <p:cxnSp>
              <p:nvCxnSpPr>
                <p:cNvPr id="59" name="Connettore 1 58"/>
                <p:cNvCxnSpPr/>
                <p:nvPr/>
              </p:nvCxnSpPr>
              <p:spPr bwMode="auto">
                <a:xfrm rot="6240000">
                  <a:off x="6541936" y="3092202"/>
                  <a:ext cx="0" cy="144016"/>
                </a:xfrm>
                <a:prstGeom prst="line">
                  <a:avLst/>
                </a:prstGeom>
                <a:solidFill>
                  <a:schemeClr val="accent1"/>
                </a:solidFill>
                <a:ln w="25400" cap="rnd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</p:grpSp>
        </p:grpSp>
        <p:sp>
          <p:nvSpPr>
            <p:cNvPr id="60" name="CasellaDiTesto 59"/>
            <p:cNvSpPr txBox="1"/>
            <p:nvPr/>
          </p:nvSpPr>
          <p:spPr>
            <a:xfrm>
              <a:off x="7485538" y="3920279"/>
              <a:ext cx="3485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2800" dirty="0" smtClean="0">
                  <a:sym typeface="Symbol"/>
                </a:rPr>
                <a:t></a:t>
              </a:r>
              <a:endParaRPr lang="it-IT" sz="2800" dirty="0" smtClean="0"/>
            </a:p>
          </p:txBody>
        </p:sp>
      </p:grpSp>
      <p:sp>
        <p:nvSpPr>
          <p:cNvPr id="62" name="CasellaDiTesto 61"/>
          <p:cNvSpPr txBox="1"/>
          <p:nvPr/>
        </p:nvSpPr>
        <p:spPr>
          <a:xfrm>
            <a:off x="971600" y="260648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 può pensare alla formazione di 3 zone distinte</a:t>
            </a:r>
          </a:p>
        </p:txBody>
      </p:sp>
      <p:sp>
        <p:nvSpPr>
          <p:cNvPr id="63" name="CasellaDiTesto 62"/>
          <p:cNvSpPr txBox="1"/>
          <p:nvPr/>
        </p:nvSpPr>
        <p:spPr>
          <a:xfrm>
            <a:off x="2915816" y="90872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endParaRPr lang="it-IT" dirty="0" smtClean="0"/>
          </a:p>
        </p:txBody>
      </p:sp>
      <p:sp>
        <p:nvSpPr>
          <p:cNvPr id="65" name="CasellaDiTesto 64"/>
          <p:cNvSpPr txBox="1"/>
          <p:nvPr/>
        </p:nvSpPr>
        <p:spPr>
          <a:xfrm>
            <a:off x="611560" y="5733256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 queste considerazioni nasce il modello successivo: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16193" y="5023799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it-IT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 solidale con ione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42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fig-2-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125538"/>
            <a:ext cx="4313237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2638425" y="333375"/>
            <a:ext cx="40322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l">
              <a:defRPr/>
            </a:pPr>
            <a:r>
              <a:rPr lang="it-IT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MODELLO IONE-DIPOLO</a:t>
            </a:r>
            <a:endParaRPr lang="it-IT" sz="1800" b="1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>
              <a:defRPr/>
            </a:pPr>
            <a:r>
              <a:rPr lang="it-IT" sz="18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Bernal-Fowler</a:t>
            </a:r>
            <a:r>
              <a:rPr lang="it-IT" sz="18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(1933)</a:t>
            </a:r>
            <a:endParaRPr lang="it-IT" sz="1800" dirty="0">
              <a:latin typeface="Arial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43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ChangeArrowheads="1"/>
          </p:cNvSpPr>
          <p:nvPr/>
        </p:nvSpPr>
        <p:spPr bwMode="auto">
          <a:xfrm>
            <a:off x="5054600" y="14382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41987" name="Picture 10" descr="fig-2-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98775"/>
            <a:ext cx="4824958" cy="32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 Box 8"/>
          <p:cNvSpPr txBox="1">
            <a:spLocks noChangeArrowheads="1"/>
          </p:cNvSpPr>
          <p:nvPr/>
        </p:nvSpPr>
        <p:spPr bwMode="auto">
          <a:xfrm>
            <a:off x="344250" y="188640"/>
            <a:ext cx="825418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Si suppone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che uno </a:t>
            </a:r>
            <a:r>
              <a:rPr lang="it-IT" sz="2400" u="sng" dirty="0">
                <a:latin typeface="Arial" panose="020B0604020202020204" pitchFamily="34" charset="0"/>
                <a:cs typeface="Arial" panose="020B0604020202020204" pitchFamily="34" charset="0"/>
              </a:rPr>
              <a:t>ione in H</a:t>
            </a:r>
            <a:r>
              <a:rPr lang="it-IT" sz="2400" u="sng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2400" u="sng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sia attorniato da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molecole di H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O nella prima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sfera (in questo esempio </a:t>
            </a:r>
            <a:r>
              <a:rPr lang="it-IT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n=4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51520" y="2744143"/>
            <a:ext cx="8100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it-IT" sz="24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: lavoro per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formare una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cavità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nel solvente di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n+1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molecole di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it-IT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questo esempio 5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44746" y="1145630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 costruisce un ciclo più complicato di quello precedente di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Born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 per ciascuno stadio si calcola </a:t>
            </a: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44250" y="2129552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Sempre considerando T, p costanti e reversibilità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44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grfico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492375"/>
            <a:ext cx="4348163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5"/>
          <p:cNvSpPr>
            <a:spLocks noChangeArrowheads="1"/>
          </p:cNvSpPr>
          <p:nvPr/>
        </p:nvSpPr>
        <p:spPr bwMode="auto">
          <a:xfrm>
            <a:off x="467544" y="1412776"/>
            <a:ext cx="85411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it-IT" sz="24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: Dissociazione del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solvente in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n+1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molecole </a:t>
            </a:r>
            <a:r>
              <a:rPr lang="it-IT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discrete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45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ChangeArrowheads="1"/>
          </p:cNvSpPr>
          <p:nvPr/>
        </p:nvSpPr>
        <p:spPr bwMode="auto">
          <a:xfrm>
            <a:off x="827584" y="441752"/>
            <a:ext cx="76512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it-IT" sz="24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-D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: coordinazione di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molecole di H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O attorno allo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ione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 interazione ione-dipolo (in questo esempio </a:t>
            </a:r>
            <a:r>
              <a:rPr lang="it-IT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03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492375"/>
            <a:ext cx="42767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ttore 2 3"/>
          <p:cNvCxnSpPr/>
          <p:nvPr/>
        </p:nvCxnSpPr>
        <p:spPr bwMode="auto">
          <a:xfrm flipH="1">
            <a:off x="5940152" y="2060848"/>
            <a:ext cx="720080" cy="6480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CasellaDiTesto 4"/>
          <p:cNvSpPr txBox="1"/>
          <p:nvPr/>
        </p:nvSpPr>
        <p:spPr>
          <a:xfrm>
            <a:off x="6325592" y="1548284"/>
            <a:ext cx="1990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 fuori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331640" y="5589240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molecola di H</a:t>
            </a:r>
            <a:r>
              <a:rPr lang="it-IT" sz="2400" baseline="-250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24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resta fuori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46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5" descr="fig-2-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4192588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 Box 6"/>
          <p:cNvSpPr txBox="1">
            <a:spLocks noChangeArrowheads="1"/>
          </p:cNvSpPr>
          <p:nvPr/>
        </p:nvSpPr>
        <p:spPr bwMode="auto">
          <a:xfrm>
            <a:off x="4932040" y="5157192"/>
            <a:ext cx="35274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it-IT" sz="2200" b="1" dirty="0"/>
              <a:t>Attenzione:</a:t>
            </a:r>
            <a:r>
              <a:rPr lang="it-IT" sz="2200" dirty="0"/>
              <a:t> rispetto al modello di </a:t>
            </a:r>
            <a:r>
              <a:rPr lang="it-IT" sz="2200" dirty="0" err="1"/>
              <a:t>Born</a:t>
            </a:r>
            <a:r>
              <a:rPr lang="it-IT" sz="2200" dirty="0"/>
              <a:t> il raggio </a:t>
            </a:r>
            <a:r>
              <a:rPr lang="it-IT" sz="2200" dirty="0" smtClean="0"/>
              <a:t>effettivo =  </a:t>
            </a:r>
            <a:r>
              <a:rPr lang="it-IT" sz="2200" b="1" dirty="0" err="1"/>
              <a:t>ri</a:t>
            </a:r>
            <a:r>
              <a:rPr lang="it-IT" sz="2200" b="1" dirty="0"/>
              <a:t> + </a:t>
            </a:r>
            <a:r>
              <a:rPr lang="it-IT" sz="2200" b="1" dirty="0" err="1"/>
              <a:t>2rs</a:t>
            </a:r>
            <a:r>
              <a:rPr lang="it-IT" sz="2200" dirty="0"/>
              <a:t> </a:t>
            </a:r>
          </a:p>
        </p:txBody>
      </p:sp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4139952" y="1171491"/>
            <a:ext cx="453650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 lang="it-IT" sz="2200" dirty="0"/>
              <a:t>4) </a:t>
            </a:r>
            <a:r>
              <a:rPr lang="it-IT" sz="2200" b="1" dirty="0"/>
              <a:t>W</a:t>
            </a:r>
            <a:r>
              <a:rPr lang="it-IT" sz="2200" b="1" baseline="-25000" dirty="0"/>
              <a:t>BC</a:t>
            </a:r>
            <a:r>
              <a:rPr lang="it-IT" sz="2200" dirty="0"/>
              <a:t>: scarica dello ione e </a:t>
            </a:r>
          </a:p>
          <a:p>
            <a:pPr algn="l"/>
            <a:r>
              <a:rPr lang="it-IT" sz="2200" dirty="0" err="1"/>
              <a:t>ri</a:t>
            </a:r>
            <a:r>
              <a:rPr lang="it-IT" sz="2200" dirty="0"/>
              <a:t>-introduzione del </a:t>
            </a:r>
            <a:r>
              <a:rPr lang="it-IT" sz="2200" dirty="0">
                <a:solidFill>
                  <a:srgbClr val="00FF00"/>
                </a:solidFill>
              </a:rPr>
              <a:t>sistema</a:t>
            </a:r>
          </a:p>
          <a:p>
            <a:pPr algn="l"/>
            <a:r>
              <a:rPr lang="it-IT" sz="2200" dirty="0" smtClean="0">
                <a:solidFill>
                  <a:srgbClr val="00FF00"/>
                </a:solidFill>
              </a:rPr>
              <a:t>ione-H</a:t>
            </a:r>
            <a:r>
              <a:rPr lang="it-IT" sz="2200" baseline="-25000" dirty="0" smtClean="0">
                <a:solidFill>
                  <a:srgbClr val="00FF00"/>
                </a:solidFill>
              </a:rPr>
              <a:t>2</a:t>
            </a:r>
            <a:r>
              <a:rPr lang="it-IT" sz="2200" dirty="0" smtClean="0">
                <a:solidFill>
                  <a:srgbClr val="00FF00"/>
                </a:solidFill>
              </a:rPr>
              <a:t>O coordinata</a:t>
            </a:r>
            <a:r>
              <a:rPr lang="it-IT" sz="2200" dirty="0" smtClean="0"/>
              <a:t> nella </a:t>
            </a:r>
            <a:r>
              <a:rPr lang="it-IT" sz="2200" dirty="0"/>
              <a:t>cavità </a:t>
            </a:r>
            <a:endParaRPr lang="it-IT" sz="2200" dirty="0" smtClean="0"/>
          </a:p>
          <a:p>
            <a:pPr algn="l"/>
            <a:r>
              <a:rPr lang="it-IT" sz="2200" dirty="0" smtClean="0"/>
              <a:t>(stesso approccio usato da </a:t>
            </a:r>
            <a:r>
              <a:rPr lang="it-IT" sz="2200" dirty="0" err="1" smtClean="0"/>
              <a:t>Born</a:t>
            </a:r>
            <a:r>
              <a:rPr lang="it-IT" sz="2200" dirty="0"/>
              <a:t>)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47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ChangeArrowheads="1"/>
          </p:cNvSpPr>
          <p:nvPr/>
        </p:nvSpPr>
        <p:spPr bwMode="auto">
          <a:xfrm>
            <a:off x="277261" y="680632"/>
            <a:ext cx="8327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 lang="it-IT" sz="2400" dirty="0"/>
              <a:t>5) </a:t>
            </a:r>
            <a:r>
              <a:rPr lang="it-IT" sz="2400" b="1" dirty="0" err="1"/>
              <a:t>W</a:t>
            </a:r>
            <a:r>
              <a:rPr lang="it-IT" sz="2400" b="1" baseline="-25000" dirty="0" err="1"/>
              <a:t>SB</a:t>
            </a:r>
            <a:r>
              <a:rPr lang="it-IT" sz="2400" dirty="0"/>
              <a:t>: riorganizzazione del sistema ione-molecole di H</a:t>
            </a:r>
            <a:r>
              <a:rPr lang="it-IT" sz="2400" baseline="-25000" dirty="0"/>
              <a:t>2</a:t>
            </a:r>
            <a:r>
              <a:rPr lang="it-IT" sz="2400" dirty="0"/>
              <a:t>O nella cavità.</a:t>
            </a:r>
          </a:p>
        </p:txBody>
      </p:sp>
      <p:sp>
        <p:nvSpPr>
          <p:cNvPr id="46083" name="Rectangle 5"/>
          <p:cNvSpPr>
            <a:spLocks noChangeArrowheads="1"/>
          </p:cNvSpPr>
          <p:nvPr/>
        </p:nvSpPr>
        <p:spPr bwMode="auto">
          <a:xfrm>
            <a:off x="277261" y="1873361"/>
            <a:ext cx="79671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 lang="it-IT" sz="2400" dirty="0"/>
              <a:t>6) </a:t>
            </a:r>
            <a:r>
              <a:rPr lang="it-IT" sz="2400" b="1" dirty="0"/>
              <a:t>W</a:t>
            </a:r>
            <a:r>
              <a:rPr lang="it-IT" sz="2400" b="1" baseline="-25000" dirty="0"/>
              <a:t>C</a:t>
            </a:r>
            <a:r>
              <a:rPr lang="it-IT" sz="2400" dirty="0"/>
              <a:t>: condensazione della molecola di H</a:t>
            </a:r>
            <a:r>
              <a:rPr lang="it-IT" sz="2400" baseline="-25000" dirty="0"/>
              <a:t>2</a:t>
            </a:r>
            <a:r>
              <a:rPr lang="it-IT" sz="2400" dirty="0"/>
              <a:t>O rimasta fuori </a:t>
            </a:r>
          </a:p>
        </p:txBody>
      </p:sp>
      <p:sp>
        <p:nvSpPr>
          <p:cNvPr id="46085" name="Rectangle 9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46087" name="Rectangle 11"/>
          <p:cNvSpPr>
            <a:spLocks noChangeArrowheads="1"/>
          </p:cNvSpPr>
          <p:nvPr/>
        </p:nvSpPr>
        <p:spPr bwMode="auto">
          <a:xfrm>
            <a:off x="11428413" y="4094163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67544" y="2971800"/>
            <a:ext cx="6930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 lang="en-GB" sz="2400" b="1" dirty="0" err="1" smtClean="0">
                <a:latin typeface="Symbol" pitchFamily="18" charset="2"/>
              </a:rPr>
              <a:t>D</a:t>
            </a:r>
            <a:r>
              <a:rPr lang="en-GB" sz="2400" b="1" dirty="0" err="1" smtClean="0"/>
              <a:t>G</a:t>
            </a:r>
            <a:r>
              <a:rPr lang="en-GB" sz="2400" b="1" baseline="-25000" dirty="0" err="1" smtClean="0"/>
              <a:t>I</a:t>
            </a:r>
            <a:r>
              <a:rPr lang="en-GB" sz="2400" b="1" baseline="-25000" dirty="0" smtClean="0"/>
              <a:t>-S</a:t>
            </a:r>
            <a:r>
              <a:rPr lang="en-GB" sz="2400" b="1" dirty="0" smtClean="0"/>
              <a:t> </a:t>
            </a:r>
            <a:r>
              <a:rPr lang="en-GB" sz="2400" b="1" dirty="0"/>
              <a:t>= </a:t>
            </a:r>
            <a:r>
              <a:rPr lang="en-GB" sz="2400" b="1" dirty="0" err="1"/>
              <a:t>W</a:t>
            </a:r>
            <a:r>
              <a:rPr lang="en-GB" sz="2400" b="1" baseline="-25000" dirty="0" err="1"/>
              <a:t>CF</a:t>
            </a:r>
            <a:r>
              <a:rPr lang="en-GB" sz="2400" b="1" dirty="0" err="1"/>
              <a:t>+W</a:t>
            </a:r>
            <a:r>
              <a:rPr lang="en-GB" sz="2400" b="1" baseline="-25000" dirty="0" err="1"/>
              <a:t>D</a:t>
            </a:r>
            <a:r>
              <a:rPr lang="en-GB" sz="2400" b="1" dirty="0" err="1"/>
              <a:t>+W</a:t>
            </a:r>
            <a:r>
              <a:rPr lang="en-GB" sz="2400" b="1" baseline="-25000" dirty="0" err="1"/>
              <a:t>I-D</a:t>
            </a:r>
            <a:r>
              <a:rPr lang="en-GB" sz="2400" b="1" dirty="0" err="1"/>
              <a:t>+W</a:t>
            </a:r>
            <a:r>
              <a:rPr lang="en-GB" sz="2400" b="1" baseline="-25000" dirty="0" err="1"/>
              <a:t>BC</a:t>
            </a:r>
            <a:r>
              <a:rPr lang="en-GB" sz="2400" b="1" dirty="0" err="1"/>
              <a:t>+W</a:t>
            </a:r>
            <a:r>
              <a:rPr lang="en-GB" sz="2400" b="1" baseline="-25000" dirty="0" err="1"/>
              <a:t>SB</a:t>
            </a:r>
            <a:r>
              <a:rPr lang="en-GB" sz="2400" b="1" dirty="0" err="1"/>
              <a:t>+W</a:t>
            </a:r>
            <a:r>
              <a:rPr lang="en-GB" sz="2400" b="1" baseline="-25000" dirty="0" err="1"/>
              <a:t>C</a:t>
            </a:r>
            <a:endParaRPr lang="en-GB" sz="2400" b="1" baseline="-250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48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899592" y="5589240"/>
            <a:ext cx="35782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it-IT" sz="2400" dirty="0" err="1"/>
              <a:t>W</a:t>
            </a:r>
            <a:r>
              <a:rPr lang="it-IT" sz="2400" baseline="-25000" dirty="0" err="1"/>
              <a:t>D</a:t>
            </a:r>
            <a:r>
              <a:rPr lang="it-IT" sz="2400" dirty="0"/>
              <a:t> = 4 </a:t>
            </a:r>
            <a:r>
              <a:rPr lang="it-IT" sz="2400" dirty="0">
                <a:sym typeface="Symbol" pitchFamily="18" charset="2"/>
              </a:rPr>
              <a:t></a:t>
            </a:r>
            <a:r>
              <a:rPr lang="it-IT" sz="2400" dirty="0"/>
              <a:t> 5 = 20 kcal/mole </a:t>
            </a:r>
          </a:p>
        </p:txBody>
      </p:sp>
      <p:pic>
        <p:nvPicPr>
          <p:cNvPr id="6" name="Picture 4" descr="grfico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492375"/>
            <a:ext cx="4348163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67544" y="1412776"/>
            <a:ext cx="85411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it-IT" sz="24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: Dissociazione del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solvente in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n+1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molecole </a:t>
            </a:r>
            <a:r>
              <a:rPr lang="it-IT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discrete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99" y="4437112"/>
            <a:ext cx="3252477" cy="2025699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49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670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39750" y="908720"/>
            <a:ext cx="77771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it-IT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PERCHÉ UN CRISTALLO IONICO SI SCIOGLIE IN UN SOLVENTE </a:t>
            </a:r>
            <a:r>
              <a:rPr lang="it-IT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PREFERENZIALMENTE POLARE? </a:t>
            </a:r>
            <a:endParaRPr lang="it-IT" sz="24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39750" y="3140968"/>
            <a:ext cx="7488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latin typeface="+mn-lt"/>
              </a:rPr>
              <a:t>Per poter rispondere bisogna prima ricordare alcune espressioni già studiate nel corso di chimica fisica I</a:t>
            </a:r>
            <a:endParaRPr lang="it-IT" sz="2400" dirty="0">
              <a:latin typeface="+mn-lt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395536" y="5466191"/>
            <a:ext cx="26356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it-IT" sz="2400" dirty="0">
                <a:solidFill>
                  <a:srgbClr val="FF00FF"/>
                </a:solidFill>
              </a:rPr>
              <a:t>W</a:t>
            </a:r>
            <a:r>
              <a:rPr lang="it-IT" sz="2400" baseline="-25000" dirty="0">
                <a:solidFill>
                  <a:srgbClr val="FF00FF"/>
                </a:solidFill>
              </a:rPr>
              <a:t>C</a:t>
            </a:r>
            <a:r>
              <a:rPr lang="it-IT" sz="2400" dirty="0">
                <a:solidFill>
                  <a:srgbClr val="FF00FF"/>
                </a:solidFill>
              </a:rPr>
              <a:t> = -10 kcal/mole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014970" y="404664"/>
            <a:ext cx="319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it-IT" sz="2400" baseline="-25000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sz="2400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condensazione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8800"/>
            <a:ext cx="42767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5868144" y="4635194"/>
            <a:ext cx="2880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torna in soluzione per condensazione</a:t>
            </a:r>
          </a:p>
        </p:txBody>
      </p:sp>
      <p:cxnSp>
        <p:nvCxnSpPr>
          <p:cNvPr id="13" name="Connettore 2 12"/>
          <p:cNvCxnSpPr/>
          <p:nvPr/>
        </p:nvCxnSpPr>
        <p:spPr bwMode="auto">
          <a:xfrm>
            <a:off x="5436096" y="2204864"/>
            <a:ext cx="2232248" cy="22322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CasellaDiTesto 17"/>
          <p:cNvSpPr txBox="1"/>
          <p:nvPr/>
        </p:nvSpPr>
        <p:spPr>
          <a:xfrm>
            <a:off x="5796136" y="1268760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molecola H</a:t>
            </a:r>
            <a:r>
              <a:rPr lang="it-IT" sz="2400" baseline="-250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24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non coordinata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50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590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814828"/>
              </p:ext>
            </p:extLst>
          </p:nvPr>
        </p:nvGraphicFramePr>
        <p:xfrm>
          <a:off x="663073" y="1052736"/>
          <a:ext cx="2306637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20" name="Equation" r:id="rId3" imgW="1193800" imgH="431800" progId="Equation.DSMT4">
                  <p:embed/>
                </p:oleObj>
              </mc:Choice>
              <mc:Fallback>
                <p:oleObj name="Equation" r:id="rId3" imgW="11938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073" y="1052736"/>
                        <a:ext cx="2306637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722973"/>
              </p:ext>
            </p:extLst>
          </p:nvPr>
        </p:nvGraphicFramePr>
        <p:xfrm>
          <a:off x="649940" y="3573016"/>
          <a:ext cx="4332287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21" name="Equation" r:id="rId5" imgW="2120760" imgH="457200" progId="Equation.DSMT4">
                  <p:embed/>
                </p:oleObj>
              </mc:Choice>
              <mc:Fallback>
                <p:oleObj name="Equation" r:id="rId5" imgW="21207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940" y="3573016"/>
                        <a:ext cx="4332287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3779912" y="874052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 di coordinazione di </a:t>
            </a:r>
            <a:r>
              <a:rPr lang="it-IT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molecole di H</a:t>
            </a:r>
            <a:r>
              <a:rPr lang="it-IT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attorno allo ione: per interazione ione-dipolo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206939" y="3429000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scarica nel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vuoto dello ione coordinato con H</a:t>
            </a:r>
            <a:r>
              <a:rPr lang="it-IT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O, introduzione in H</a:t>
            </a:r>
            <a:r>
              <a:rPr lang="it-IT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e ricarica (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Born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51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406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971600" y="1021378"/>
            <a:ext cx="76557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defRPr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GLI ALTRI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QUANTO VALGONO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971600" y="2012285"/>
            <a:ext cx="71287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defRPr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QUANTI LEGAMI H VENGONO ROTTI</a:t>
            </a:r>
          </a:p>
          <a:p>
            <a:pPr algn="l">
              <a:defRPr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PORTARE FUORI </a:t>
            </a:r>
            <a:r>
              <a:rPr lang="it-IT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n+1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O?</a:t>
            </a:r>
          </a:p>
          <a:p>
            <a:pPr>
              <a:defRPr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defRPr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QUANTI LEGAMI H VENGONO FORMATI PER </a:t>
            </a:r>
          </a:p>
          <a:p>
            <a:pPr algn="l">
              <a:defRPr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RI-INSERIRE </a:t>
            </a:r>
            <a:r>
              <a:rPr lang="it-IT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O + 1 IONE?</a:t>
            </a:r>
          </a:p>
          <a:p>
            <a:pPr>
              <a:defRPr/>
            </a:pP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it-IT" sz="24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DALLA DIFFERENZA SI CALCOLA </a:t>
            </a:r>
            <a:r>
              <a:rPr lang="it-IT" sz="2400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it-IT" sz="2400" baseline="-25000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r>
              <a:rPr lang="it-IT" sz="24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sz="2400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it-IT" sz="2400" baseline="-25000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</a:t>
            </a:r>
            <a:endParaRPr lang="it-IT" sz="2400" baseline="-25000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400" dirty="0" smtClean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52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49275"/>
            <a:ext cx="6769100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152203" y="5054679"/>
            <a:ext cx="7128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Per generare una cavità di 5 molecole di H</a:t>
            </a:r>
            <a:r>
              <a:rPr lang="it-IT" baseline="-25000" dirty="0" smtClean="0"/>
              <a:t>2</a:t>
            </a:r>
            <a:r>
              <a:rPr lang="it-IT" dirty="0" smtClean="0"/>
              <a:t>O si rompono 4 </a:t>
            </a:r>
            <a:r>
              <a:rPr lang="it-IT" dirty="0" smtClean="0">
                <a:sym typeface="Symbol"/>
              </a:rPr>
              <a:t></a:t>
            </a:r>
            <a:r>
              <a:rPr lang="it-IT" dirty="0" smtClean="0"/>
              <a:t> 3 = 12 legami idrogeno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53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0350"/>
            <a:ext cx="7345362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084763"/>
            <a:ext cx="763270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11188" y="3803610"/>
            <a:ext cx="23766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IONE +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si riformano 10 legami idrogeno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54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668"/>
            <a:ext cx="7128792" cy="6754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23528" y="3789040"/>
            <a:ext cx="20882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0000FF"/>
                </a:solidFill>
              </a:rPr>
              <a:t>IONE -</a:t>
            </a:r>
          </a:p>
          <a:p>
            <a:r>
              <a:rPr lang="it-IT" b="1" dirty="0">
                <a:solidFill>
                  <a:srgbClr val="0000FF"/>
                </a:solidFill>
              </a:rPr>
              <a:t>si riformano </a:t>
            </a:r>
            <a:r>
              <a:rPr lang="it-IT" b="1" dirty="0" smtClean="0">
                <a:solidFill>
                  <a:srgbClr val="0000FF"/>
                </a:solidFill>
              </a:rPr>
              <a:t>8 </a:t>
            </a:r>
            <a:r>
              <a:rPr lang="it-IT" b="1" dirty="0">
                <a:solidFill>
                  <a:srgbClr val="0000FF"/>
                </a:solidFill>
              </a:rPr>
              <a:t>legami </a:t>
            </a:r>
            <a:r>
              <a:rPr lang="it-IT" b="1" dirty="0" smtClean="0">
                <a:solidFill>
                  <a:srgbClr val="0000FF"/>
                </a:solidFill>
              </a:rPr>
              <a:t>idrogeno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55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575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5"/>
          <p:cNvSpPr txBox="1">
            <a:spLocks noChangeArrowheads="1"/>
          </p:cNvSpPr>
          <p:nvPr/>
        </p:nvSpPr>
        <p:spPr bwMode="auto">
          <a:xfrm>
            <a:off x="323850" y="476250"/>
            <a:ext cx="792003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it-IT" sz="2400" dirty="0">
                <a:latin typeface="+mj-lt"/>
              </a:rPr>
              <a:t>PER  </a:t>
            </a:r>
            <a:r>
              <a:rPr lang="it-IT" sz="2400" dirty="0" smtClean="0">
                <a:latin typeface="+mj-lt"/>
              </a:rPr>
              <a:t>IONI </a:t>
            </a:r>
            <a:r>
              <a:rPr lang="it-IT" sz="2400" b="1" dirty="0" smtClean="0">
                <a:solidFill>
                  <a:srgbClr val="FF0000"/>
                </a:solidFill>
                <a:latin typeface="+mj-lt"/>
                <a:sym typeface="tci2" pitchFamily="2" charset="2"/>
              </a:rPr>
              <a:t>+</a:t>
            </a:r>
            <a:r>
              <a:rPr lang="it-IT" sz="2400" dirty="0" smtClean="0">
                <a:latin typeface="+mj-lt"/>
              </a:rPr>
              <a:t> </a:t>
            </a:r>
            <a:r>
              <a:rPr lang="it-IT" sz="2400" dirty="0">
                <a:solidFill>
                  <a:srgbClr val="FF0000"/>
                </a:solidFill>
                <a:latin typeface="+mj-lt"/>
              </a:rPr>
              <a:t>TETRA</a:t>
            </a:r>
            <a:r>
              <a:rPr lang="it-IT" sz="2400" dirty="0">
                <a:latin typeface="+mj-lt"/>
              </a:rPr>
              <a:t>COORDINATI SI ROMPONO 12 LEGAMI H E SE NE RIFORMANO 10. </a:t>
            </a:r>
            <a:endParaRPr lang="it-IT" sz="2400" dirty="0" smtClean="0">
              <a:latin typeface="+mj-lt"/>
            </a:endParaRPr>
          </a:p>
          <a:p>
            <a:pPr algn="just" eaLnBrk="1" hangingPunct="1"/>
            <a:r>
              <a:rPr lang="it-IT" sz="2400" dirty="0" smtClean="0">
                <a:latin typeface="+mj-lt"/>
              </a:rPr>
              <a:t>DIFFERENZA </a:t>
            </a:r>
            <a:r>
              <a:rPr lang="it-IT" sz="2400" dirty="0">
                <a:latin typeface="+mj-lt"/>
              </a:rPr>
              <a:t>2 LEGAMI H.</a:t>
            </a:r>
          </a:p>
          <a:p>
            <a:pPr algn="just" eaLnBrk="1" hangingPunct="1"/>
            <a:endParaRPr lang="it-IT" sz="2400" dirty="0">
              <a:latin typeface="+mj-lt"/>
            </a:endParaRPr>
          </a:p>
          <a:p>
            <a:pPr algn="just" eaLnBrk="1" hangingPunct="1"/>
            <a:r>
              <a:rPr lang="it-IT" sz="2400" dirty="0">
                <a:latin typeface="+mj-lt"/>
              </a:rPr>
              <a:t>OGNI LEGAME H = 5 kcal/</a:t>
            </a:r>
            <a:r>
              <a:rPr lang="it-IT" sz="2400" dirty="0" err="1">
                <a:latin typeface="+mj-lt"/>
              </a:rPr>
              <a:t>mol</a:t>
            </a:r>
            <a:endParaRPr lang="it-IT" sz="2400" dirty="0">
              <a:latin typeface="+mj-lt"/>
            </a:endParaRPr>
          </a:p>
          <a:p>
            <a:pPr algn="just" eaLnBrk="1" hangingPunct="1"/>
            <a:r>
              <a:rPr lang="it-IT" sz="2400" dirty="0">
                <a:latin typeface="+mj-lt"/>
              </a:rPr>
              <a:t>W</a:t>
            </a:r>
            <a:r>
              <a:rPr lang="it-IT" sz="2400" baseline="-25000" dirty="0">
                <a:latin typeface="+mj-lt"/>
              </a:rPr>
              <a:t>CF</a:t>
            </a:r>
            <a:r>
              <a:rPr lang="it-IT" sz="2400" dirty="0">
                <a:latin typeface="+mj-lt"/>
              </a:rPr>
              <a:t>+W</a:t>
            </a:r>
            <a:r>
              <a:rPr lang="it-IT" sz="2400" baseline="-25000" dirty="0">
                <a:latin typeface="+mj-lt"/>
              </a:rPr>
              <a:t>SB</a:t>
            </a:r>
            <a:r>
              <a:rPr lang="it-IT" sz="2400" dirty="0">
                <a:latin typeface="+mj-lt"/>
              </a:rPr>
              <a:t> = 2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>
                <a:latin typeface="+mj-lt"/>
                <a:sym typeface="Symbol" pitchFamily="18" charset="2"/>
              </a:rPr>
              <a:t></a:t>
            </a:r>
            <a:r>
              <a:rPr lang="en-GB" sz="2400" dirty="0">
                <a:latin typeface="+mj-lt"/>
              </a:rPr>
              <a:t> </a:t>
            </a:r>
            <a:r>
              <a:rPr lang="it-IT" sz="2400" dirty="0">
                <a:latin typeface="+mj-lt"/>
              </a:rPr>
              <a:t>5 = </a:t>
            </a:r>
            <a:r>
              <a:rPr lang="it-IT" sz="2400" b="1" dirty="0">
                <a:latin typeface="+mj-lt"/>
              </a:rPr>
              <a:t>10</a:t>
            </a:r>
            <a:r>
              <a:rPr lang="it-IT" sz="2400" dirty="0">
                <a:latin typeface="+mj-lt"/>
              </a:rPr>
              <a:t> kcal/</a:t>
            </a:r>
            <a:r>
              <a:rPr lang="it-IT" sz="2400" dirty="0" err="1">
                <a:latin typeface="+mj-lt"/>
              </a:rPr>
              <a:t>mol</a:t>
            </a:r>
            <a:endParaRPr lang="it-IT" sz="2400" dirty="0">
              <a:latin typeface="+mj-lt"/>
            </a:endParaRP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323850" y="3500438"/>
            <a:ext cx="820896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it-IT" sz="2400" dirty="0">
                <a:latin typeface="+mj-lt"/>
              </a:rPr>
              <a:t>PER  IONI</a:t>
            </a:r>
            <a:r>
              <a:rPr lang="it-IT" sz="2400" b="1" dirty="0">
                <a:latin typeface="+mj-lt"/>
              </a:rPr>
              <a:t> </a:t>
            </a:r>
            <a:r>
              <a:rPr lang="it-IT" sz="2400" b="1" dirty="0">
                <a:solidFill>
                  <a:srgbClr val="0000FF"/>
                </a:solidFill>
                <a:latin typeface="+mj-lt"/>
                <a:sym typeface="tci2" pitchFamily="2" charset="2"/>
              </a:rPr>
              <a:t>-</a:t>
            </a:r>
            <a:r>
              <a:rPr lang="it-IT" sz="2400" dirty="0">
                <a:latin typeface="+mj-lt"/>
              </a:rPr>
              <a:t> </a:t>
            </a:r>
            <a:r>
              <a:rPr lang="it-IT" sz="2400" dirty="0">
                <a:solidFill>
                  <a:srgbClr val="0000FF"/>
                </a:solidFill>
                <a:latin typeface="+mj-lt"/>
              </a:rPr>
              <a:t>TETRA</a:t>
            </a:r>
            <a:r>
              <a:rPr lang="it-IT" sz="2400" dirty="0">
                <a:latin typeface="+mj-lt"/>
              </a:rPr>
              <a:t>COORDINATI SI ROMPONO 12 LEGAMI H E SE NE RIFORMANO 8. </a:t>
            </a:r>
            <a:endParaRPr lang="it-IT" sz="2400" dirty="0" smtClean="0">
              <a:latin typeface="+mj-lt"/>
            </a:endParaRPr>
          </a:p>
          <a:p>
            <a:pPr algn="l" eaLnBrk="1" hangingPunct="1"/>
            <a:r>
              <a:rPr lang="it-IT" sz="2400" dirty="0" smtClean="0">
                <a:latin typeface="+mj-lt"/>
              </a:rPr>
              <a:t>DIFFERENZA </a:t>
            </a:r>
            <a:r>
              <a:rPr lang="it-IT" sz="2400" dirty="0">
                <a:latin typeface="+mj-lt"/>
              </a:rPr>
              <a:t>4 LEGAMI H.</a:t>
            </a:r>
          </a:p>
          <a:p>
            <a:pPr algn="l" eaLnBrk="1" hangingPunct="1"/>
            <a:endParaRPr lang="it-IT" sz="2400" dirty="0">
              <a:latin typeface="+mj-lt"/>
            </a:endParaRPr>
          </a:p>
          <a:p>
            <a:pPr algn="l" eaLnBrk="1" hangingPunct="1"/>
            <a:r>
              <a:rPr lang="it-IT" sz="2400" dirty="0">
                <a:latin typeface="+mj-lt"/>
              </a:rPr>
              <a:t>OGNI LEGAME H = 5 kcal/</a:t>
            </a:r>
            <a:r>
              <a:rPr lang="it-IT" sz="2400" dirty="0" err="1">
                <a:latin typeface="+mj-lt"/>
              </a:rPr>
              <a:t>mol</a:t>
            </a:r>
            <a:endParaRPr lang="it-IT" sz="2400" dirty="0">
              <a:latin typeface="+mj-lt"/>
            </a:endParaRPr>
          </a:p>
          <a:p>
            <a:pPr algn="l" eaLnBrk="1" hangingPunct="1"/>
            <a:r>
              <a:rPr lang="it-IT" sz="2400" dirty="0">
                <a:latin typeface="+mj-lt"/>
              </a:rPr>
              <a:t>WCF+WSB = 4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>
                <a:latin typeface="+mj-lt"/>
                <a:sym typeface="Symbol" pitchFamily="18" charset="2"/>
              </a:rPr>
              <a:t></a:t>
            </a:r>
            <a:r>
              <a:rPr lang="en-GB" sz="2400" dirty="0">
                <a:latin typeface="+mj-lt"/>
              </a:rPr>
              <a:t> </a:t>
            </a:r>
            <a:r>
              <a:rPr lang="it-IT" sz="2400" dirty="0">
                <a:latin typeface="+mj-lt"/>
              </a:rPr>
              <a:t>5 = </a:t>
            </a:r>
            <a:r>
              <a:rPr lang="it-IT" sz="2400" b="1" dirty="0">
                <a:latin typeface="+mj-lt"/>
              </a:rPr>
              <a:t>20</a:t>
            </a:r>
            <a:r>
              <a:rPr lang="it-IT" sz="2400" dirty="0">
                <a:latin typeface="+mj-lt"/>
              </a:rPr>
              <a:t> kcal/</a:t>
            </a:r>
            <a:r>
              <a:rPr lang="it-IT" sz="2400" dirty="0" err="1">
                <a:latin typeface="+mj-lt"/>
              </a:rPr>
              <a:t>mol</a:t>
            </a:r>
            <a:endParaRPr lang="it-IT" sz="2400" dirty="0">
              <a:latin typeface="+mj-lt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56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4"/>
          <p:cNvSpPr txBox="1">
            <a:spLocks noChangeArrowheads="1"/>
          </p:cNvSpPr>
          <p:nvPr/>
        </p:nvSpPr>
        <p:spPr bwMode="auto">
          <a:xfrm>
            <a:off x="539750" y="549275"/>
            <a:ext cx="784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ESISTE UNA DIFFERENZIAZIONE TRA IONI </a:t>
            </a:r>
            <a:r>
              <a:rPr lang="it-IT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  <a:sym typeface="tci2" pitchFamily="2" charset="2"/>
              </a:rPr>
              <a:t>+</a:t>
            </a:r>
            <a:r>
              <a:rPr lang="it-IT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  <a:sym typeface="tci2" pitchFamily="2" charset="2"/>
              </a:rPr>
              <a:t>-</a:t>
            </a:r>
            <a:r>
              <a:rPr lang="it-IT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b="1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3" name="Text Box 5"/>
          <p:cNvSpPr txBox="1">
            <a:spLocks noChangeArrowheads="1"/>
          </p:cNvSpPr>
          <p:nvPr/>
        </p:nvSpPr>
        <p:spPr bwMode="auto">
          <a:xfrm>
            <a:off x="1403350" y="1268413"/>
            <a:ext cx="5545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/>
          </a:p>
        </p:txBody>
      </p:sp>
      <p:sp>
        <p:nvSpPr>
          <p:cNvPr id="5120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5120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558833"/>
              </p:ext>
            </p:extLst>
          </p:nvPr>
        </p:nvGraphicFramePr>
        <p:xfrm>
          <a:off x="2149475" y="1196975"/>
          <a:ext cx="56943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28" name="Equation" r:id="rId3" imgW="3098520" imgH="457200" progId="Equation.DSMT4">
                  <p:embed/>
                </p:oleObj>
              </mc:Choice>
              <mc:Fallback>
                <p:oleObj name="Equation" r:id="rId3" imgW="309852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9475" y="1196975"/>
                        <a:ext cx="569436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6" name="Rectangle 9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5120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070940"/>
              </p:ext>
            </p:extLst>
          </p:nvPr>
        </p:nvGraphicFramePr>
        <p:xfrm>
          <a:off x="2160588" y="2349500"/>
          <a:ext cx="56705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29" name="Equation" r:id="rId5" imgW="3085920" imgH="457200" progId="Equation.DSMT4">
                  <p:embed/>
                </p:oleObj>
              </mc:Choice>
              <mc:Fallback>
                <p:oleObj name="Equation" r:id="rId5" imgW="308592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588" y="2349500"/>
                        <a:ext cx="56705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8" name="Rectangle 12"/>
          <p:cNvSpPr>
            <a:spLocks noChangeArrowheads="1"/>
          </p:cNvSpPr>
          <p:nvPr/>
        </p:nvSpPr>
        <p:spPr bwMode="auto">
          <a:xfrm>
            <a:off x="1331913" y="1349703"/>
            <a:ext cx="476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it-IT" sz="2800" b="1" dirty="0" smtClean="0">
                <a:solidFill>
                  <a:srgbClr val="FF0000"/>
                </a:solidFill>
                <a:sym typeface="tci2" pitchFamily="2" charset="2"/>
              </a:rPr>
              <a:t>+</a:t>
            </a:r>
            <a:r>
              <a:rPr lang="it-IT" sz="2800" b="1" dirty="0" smtClean="0"/>
              <a:t> </a:t>
            </a:r>
            <a:endParaRPr lang="it-IT" sz="2800" b="1" dirty="0"/>
          </a:p>
        </p:txBody>
      </p:sp>
      <p:sp>
        <p:nvSpPr>
          <p:cNvPr id="51209" name="Rectangle 13"/>
          <p:cNvSpPr>
            <a:spLocks noChangeArrowheads="1"/>
          </p:cNvSpPr>
          <p:nvPr/>
        </p:nvSpPr>
        <p:spPr bwMode="auto">
          <a:xfrm>
            <a:off x="1331913" y="2502228"/>
            <a:ext cx="4716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it-IT" sz="2800" b="1" dirty="0" smtClean="0">
                <a:solidFill>
                  <a:srgbClr val="0000FF"/>
                </a:solidFill>
                <a:sym typeface="Symbol"/>
              </a:rPr>
              <a:t></a:t>
            </a:r>
            <a:r>
              <a:rPr lang="it-IT" sz="2800" b="1" dirty="0" smtClean="0"/>
              <a:t> </a:t>
            </a:r>
            <a:endParaRPr lang="it-IT" sz="28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39750" y="3573016"/>
            <a:ext cx="7792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 differenze tra cationi e anioni possono essere anche maggiori considerato che ioni + e - possono anche avere numero diverso molecole di H</a:t>
            </a:r>
            <a:r>
              <a:rPr lang="it-IT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nella prima sfera di solvente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39750" y="5690244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Es.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NaI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  n=6 per Na</a:t>
            </a:r>
            <a:r>
              <a:rPr lang="it-IT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 n=1 per I</a:t>
            </a:r>
            <a:r>
              <a:rPr lang="it-IT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57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179512" y="980728"/>
            <a:ext cx="849694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it-IT" sz="2400" b="1" dirty="0" smtClean="0"/>
              <a:t>È VALIDA LA TEORIA DELLE INTERAZIONI </a:t>
            </a:r>
          </a:p>
          <a:p>
            <a:pPr algn="just" eaLnBrk="1" hangingPunct="1"/>
            <a:r>
              <a:rPr lang="it-IT" sz="2400" b="1" dirty="0" smtClean="0"/>
              <a:t>IONE-DIPOLO ?</a:t>
            </a:r>
            <a:endParaRPr lang="it-IT" sz="2400" dirty="0" smtClean="0"/>
          </a:p>
          <a:p>
            <a:pPr algn="just" eaLnBrk="1" hangingPunct="1"/>
            <a:endParaRPr lang="it-IT" sz="2400" dirty="0"/>
          </a:p>
          <a:p>
            <a:pPr algn="just" eaLnBrk="1" hangingPunct="1"/>
            <a:r>
              <a:rPr lang="it-IT" sz="2400" dirty="0" smtClean="0"/>
              <a:t>Dal confronto </a:t>
            </a:r>
            <a:r>
              <a:rPr lang="it-IT" sz="2400" dirty="0"/>
              <a:t>tra dati ricavati dalle 2 equazioni precedenti e quelli ottenuti considerando </a:t>
            </a:r>
          </a:p>
          <a:p>
            <a:pPr algn="just" eaLnBrk="1" hangingPunct="1"/>
            <a:r>
              <a:rPr lang="it-IT" sz="2400" dirty="0" err="1">
                <a:latin typeface="Symbol" pitchFamily="18" charset="2"/>
              </a:rPr>
              <a:t>D</a:t>
            </a:r>
            <a:r>
              <a:rPr lang="it-IT" sz="2400" dirty="0" err="1"/>
              <a:t>H</a:t>
            </a:r>
            <a:r>
              <a:rPr lang="it-IT" sz="2400" baseline="-25000" dirty="0" err="1"/>
              <a:t>K</a:t>
            </a:r>
            <a:r>
              <a:rPr lang="it-IT" sz="2400" baseline="-25000" dirty="0"/>
              <a:t>+-H2O</a:t>
            </a:r>
            <a:r>
              <a:rPr lang="it-IT" sz="2400" dirty="0"/>
              <a:t> = </a:t>
            </a:r>
            <a:r>
              <a:rPr lang="it-IT" sz="2400" dirty="0" err="1">
                <a:latin typeface="Symbol" pitchFamily="18" charset="2"/>
              </a:rPr>
              <a:t>D</a:t>
            </a:r>
            <a:r>
              <a:rPr lang="it-IT" sz="2400" dirty="0" err="1"/>
              <a:t>H</a:t>
            </a:r>
            <a:r>
              <a:rPr lang="it-IT" sz="2400" baseline="-25000" dirty="0" err="1"/>
              <a:t>F</a:t>
            </a:r>
            <a:r>
              <a:rPr lang="it-IT" sz="2400" baseline="-25000" dirty="0"/>
              <a:t>- -H2O</a:t>
            </a:r>
            <a:r>
              <a:rPr lang="it-IT" sz="2400" dirty="0"/>
              <a:t> = -98.9 kcal/mole</a:t>
            </a:r>
          </a:p>
        </p:txBody>
      </p:sp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179512" y="3889435"/>
            <a:ext cx="7848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sz="2400" dirty="0" smtClean="0"/>
              <a:t>si osserva che </a:t>
            </a:r>
            <a:r>
              <a:rPr lang="it-IT" sz="2400" dirty="0"/>
              <a:t>dati sono in miglior accordo rispetto a quelli ottenuti dalla teoria di </a:t>
            </a:r>
            <a:r>
              <a:rPr lang="it-IT" sz="2400" dirty="0" err="1"/>
              <a:t>Born</a:t>
            </a:r>
            <a:r>
              <a:rPr lang="it-IT" sz="2400" dirty="0"/>
              <a:t>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58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172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852" name="Group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925519"/>
              </p:ext>
            </p:extLst>
          </p:nvPr>
        </p:nvGraphicFramePr>
        <p:xfrm>
          <a:off x="539750" y="404813"/>
          <a:ext cx="7632650" cy="4511675"/>
        </p:xfrm>
        <a:graphic>
          <a:graphicData uri="http://schemas.openxmlformats.org/drawingml/2006/table">
            <a:tbl>
              <a:tblPr/>
              <a:tblGrid>
                <a:gridCol w="73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1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44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7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D</a:t>
                      </a: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H</a:t>
                      </a:r>
                      <a:r>
                        <a:rPr kumimoji="0" lang="it-IT" sz="2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IONE-H2O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2" marB="4571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dall’ equaz. (*)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dall’equaz. (**) e (***)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assumendo 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pitchFamily="18" charset="2"/>
                        </a:rPr>
                        <a:t>D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Unicode MS" pitchFamily="34" charset="-128"/>
                        </a:rPr>
                        <a:t>H</a:t>
                      </a:r>
                      <a:r>
                        <a:rPr kumimoji="0" lang="it-IT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Unicode MS" pitchFamily="34" charset="-128"/>
                        </a:rPr>
                        <a:t>K+-H2O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Unicode MS" pitchFamily="34" charset="-128"/>
                        </a:rPr>
                        <a:t> = </a:t>
                      </a:r>
                      <a:r>
                        <a:rPr kumimoji="0" lang="it-IT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Symbol" pitchFamily="18" charset="2"/>
                          <a:ea typeface="+mn-ea"/>
                          <a:cs typeface="+mn-cs"/>
                        </a:rPr>
                        <a:t>D</a:t>
                      </a:r>
                      <a:r>
                        <a:rPr kumimoji="0" lang="it-IT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Unicode MS" pitchFamily="34" charset="-128"/>
                        </a:rPr>
                        <a:t>F- -H2O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Unicode MS" pitchFamily="34" charset="-128"/>
                        </a:rPr>
                        <a:t> = -98.9 kcal/mole 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Li</a:t>
                      </a:r>
                      <a:r>
                        <a:rPr kumimoji="0" lang="it-IT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+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99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2" marB="4571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-277.7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-160.1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-146.3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Na</a:t>
                      </a:r>
                      <a:r>
                        <a:rPr kumimoji="0" lang="it-IT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+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99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2" marB="4571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-175.5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-119.2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-118.9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K</a:t>
                      </a:r>
                      <a:r>
                        <a:rPr kumimoji="0" lang="it-IT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+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99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2" marB="4571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-125.3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-90.5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-98.9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F</a:t>
                      </a:r>
                      <a:r>
                        <a:rPr kumimoji="0" lang="it-IT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-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99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2" marB="4571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-122.6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-78.6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-98.9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Cl</a:t>
                      </a:r>
                      <a:r>
                        <a:rPr kumimoji="0" lang="it-IT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-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99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2" marB="4571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 Unicode MS" pitchFamily="34" charset="-128"/>
                        </a:rPr>
                        <a:t>-92.1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-58.8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-64.9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3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Br</a:t>
                      </a:r>
                      <a:r>
                        <a:rPr kumimoji="0" lang="it-IT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-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99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2" marB="4571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-85.5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-51.6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-58.4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I</a:t>
                      </a:r>
                      <a:r>
                        <a:rPr kumimoji="0" lang="it-IT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-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99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2" marB="4571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-77.2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-44.7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-48.6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227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501437"/>
              </p:ext>
            </p:extLst>
          </p:nvPr>
        </p:nvGraphicFramePr>
        <p:xfrm>
          <a:off x="4756150" y="5084763"/>
          <a:ext cx="38798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0" name="Equation" r:id="rId3" imgW="3098520" imgH="457200" progId="Equation.DSMT4">
                  <p:embed/>
                </p:oleObj>
              </mc:Choice>
              <mc:Fallback>
                <p:oleObj name="Equation" r:id="rId3" imgW="309852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6150" y="5084763"/>
                        <a:ext cx="38798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145626"/>
              </p:ext>
            </p:extLst>
          </p:nvPr>
        </p:nvGraphicFramePr>
        <p:xfrm>
          <a:off x="4765675" y="5661025"/>
          <a:ext cx="379095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1" name="Equation" r:id="rId5" imgW="3085920" imgH="457200" progId="Equation.DSMT4">
                  <p:embed/>
                </p:oleObj>
              </mc:Choice>
              <mc:Fallback>
                <p:oleObj name="Equation" r:id="rId5" imgW="308592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5675" y="5661025"/>
                        <a:ext cx="3790950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81" name="Text Box 113"/>
          <p:cNvSpPr txBox="1">
            <a:spLocks noChangeArrowheads="1"/>
          </p:cNvSpPr>
          <p:nvPr/>
        </p:nvSpPr>
        <p:spPr bwMode="auto">
          <a:xfrm>
            <a:off x="4067175" y="5229225"/>
            <a:ext cx="719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/>
              <a:t>(**)</a:t>
            </a:r>
          </a:p>
        </p:txBody>
      </p:sp>
      <p:sp>
        <p:nvSpPr>
          <p:cNvPr id="52282" name="Text Box 116"/>
          <p:cNvSpPr txBox="1">
            <a:spLocks noChangeArrowheads="1"/>
          </p:cNvSpPr>
          <p:nvPr/>
        </p:nvSpPr>
        <p:spPr bwMode="auto">
          <a:xfrm>
            <a:off x="4067175" y="5661025"/>
            <a:ext cx="790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/>
              <a:t>(***)</a:t>
            </a:r>
          </a:p>
        </p:txBody>
      </p:sp>
      <p:graphicFrame>
        <p:nvGraphicFramePr>
          <p:cNvPr id="5228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754682"/>
              </p:ext>
            </p:extLst>
          </p:nvPr>
        </p:nvGraphicFramePr>
        <p:xfrm>
          <a:off x="793750" y="5445125"/>
          <a:ext cx="2947988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2" name="Equation" r:id="rId7" imgW="2197080" imgH="457200" progId="Equation.DSMT4">
                  <p:embed/>
                </p:oleObj>
              </mc:Choice>
              <mc:Fallback>
                <p:oleObj name="Equation" r:id="rId7" imgW="2197080" imgH="457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" y="5445125"/>
                        <a:ext cx="2947988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84" name="Text Box 125"/>
          <p:cNvSpPr txBox="1">
            <a:spLocks noChangeArrowheads="1"/>
          </p:cNvSpPr>
          <p:nvPr/>
        </p:nvSpPr>
        <p:spPr bwMode="auto">
          <a:xfrm>
            <a:off x="323850" y="5445125"/>
            <a:ext cx="576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solidFill>
                  <a:srgbClr val="FF3300"/>
                </a:solidFill>
              </a:rPr>
              <a:t>(*)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59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755650" y="1628775"/>
            <a:ext cx="792003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it-IT" sz="2400" dirty="0" smtClean="0">
                <a:solidFill>
                  <a:srgbClr val="0033CC"/>
                </a:solidFill>
                <a:latin typeface="Arial" charset="0"/>
              </a:rPr>
              <a:t>È necessario prima </a:t>
            </a:r>
            <a:r>
              <a:rPr lang="it-IT" sz="2400" u="sng" dirty="0" smtClean="0">
                <a:solidFill>
                  <a:srgbClr val="0033CC"/>
                </a:solidFill>
                <a:latin typeface="Arial" charset="0"/>
              </a:rPr>
              <a:t>dimostrare</a:t>
            </a:r>
            <a:r>
              <a:rPr lang="it-IT" sz="2400" dirty="0" smtClean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it-IT" sz="2400" dirty="0">
                <a:solidFill>
                  <a:srgbClr val="0033CC"/>
                </a:solidFill>
                <a:latin typeface="Arial" charset="0"/>
              </a:rPr>
              <a:t>che il valore di </a:t>
            </a:r>
            <a:r>
              <a:rPr lang="it-IT" sz="2400" dirty="0">
                <a:solidFill>
                  <a:srgbClr val="0033CC"/>
                </a:solidFill>
                <a:latin typeface="Symbol" pitchFamily="18" charset="2"/>
              </a:rPr>
              <a:t>D</a:t>
            </a:r>
            <a:r>
              <a:rPr lang="it-IT" sz="2400" i="1" dirty="0">
                <a:solidFill>
                  <a:srgbClr val="0033CC"/>
                </a:solidFill>
                <a:latin typeface="Arial" charset="0"/>
              </a:rPr>
              <a:t>G </a:t>
            </a:r>
            <a:r>
              <a:rPr lang="it-IT" sz="2400" dirty="0">
                <a:solidFill>
                  <a:srgbClr val="0033CC"/>
                </a:solidFill>
                <a:latin typeface="Arial" charset="0"/>
              </a:rPr>
              <a:t>associato ad un processo rappresenta il </a:t>
            </a:r>
            <a:r>
              <a:rPr lang="it-IT" sz="2400" b="1" dirty="0">
                <a:solidFill>
                  <a:srgbClr val="0033CC"/>
                </a:solidFill>
                <a:latin typeface="Arial" charset="0"/>
              </a:rPr>
              <a:t>lavoro massimo</a:t>
            </a:r>
            <a:r>
              <a:rPr lang="it-IT" sz="2400" dirty="0">
                <a:solidFill>
                  <a:srgbClr val="0033CC"/>
                </a:solidFill>
                <a:latin typeface="Arial" charset="0"/>
              </a:rPr>
              <a:t>,</a:t>
            </a:r>
            <a:r>
              <a:rPr lang="it-IT" sz="2400" i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it-IT" sz="2400" dirty="0">
                <a:solidFill>
                  <a:srgbClr val="0033CC"/>
                </a:solidFill>
                <a:latin typeface="Arial" charset="0"/>
              </a:rPr>
              <a:t>escluso quello di espansione, che si può ottenere da quel processo in condizioni di T e p costante. </a:t>
            </a:r>
          </a:p>
          <a:p>
            <a:pPr algn="l"/>
            <a:endParaRPr lang="it-IT" sz="2400" dirty="0">
              <a:solidFill>
                <a:srgbClr val="0033CC"/>
              </a:solidFill>
              <a:latin typeface="Arial" charset="0"/>
            </a:endParaRPr>
          </a:p>
          <a:p>
            <a:pPr algn="l"/>
            <a:r>
              <a:rPr lang="it-IT" sz="2400" dirty="0">
                <a:solidFill>
                  <a:srgbClr val="FF0000"/>
                </a:solidFill>
                <a:latin typeface="Arial" charset="0"/>
              </a:rPr>
              <a:t>a T and p constanti </a:t>
            </a:r>
            <a:r>
              <a:rPr lang="it-IT" sz="2400" dirty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it-IT" sz="2400" dirty="0">
                <a:solidFill>
                  <a:srgbClr val="FF0000"/>
                </a:solidFill>
                <a:latin typeface="Arial" charset="0"/>
              </a:rPr>
              <a:t>G = </a:t>
            </a:r>
            <a:r>
              <a:rPr lang="it-IT" sz="2400" dirty="0" err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it-IT" sz="2400" dirty="0" err="1">
                <a:solidFill>
                  <a:srgbClr val="FF0000"/>
                </a:solidFill>
                <a:latin typeface="Arial" charset="0"/>
              </a:rPr>
              <a:t>W</a:t>
            </a:r>
            <a:r>
              <a:rPr lang="it-IT" sz="2400" baseline="-25000" dirty="0" err="1">
                <a:solidFill>
                  <a:srgbClr val="FF0000"/>
                </a:solidFill>
                <a:latin typeface="Arial" charset="0"/>
              </a:rPr>
              <a:t>extra</a:t>
            </a:r>
            <a:r>
              <a:rPr lang="it-IT" sz="2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sz="2400" baseline="-25000" dirty="0" err="1">
                <a:solidFill>
                  <a:srgbClr val="FF0000"/>
                </a:solidFill>
                <a:latin typeface="Arial" charset="0"/>
              </a:rPr>
              <a:t>max</a:t>
            </a:r>
            <a:endParaRPr lang="it-IT" sz="2400" baseline="-25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101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 bwMode="auto">
          <a:xfrm>
            <a:off x="4276725" y="779056"/>
            <a:ext cx="2880320" cy="1033586"/>
          </a:xfrm>
          <a:prstGeom prst="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Ovale 10"/>
          <p:cNvSpPr/>
          <p:nvPr/>
        </p:nvSpPr>
        <p:spPr bwMode="auto">
          <a:xfrm>
            <a:off x="2824148" y="730211"/>
            <a:ext cx="1243796" cy="110242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047782" y="268546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termini quantitativi i due termini elettrostatici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49462" y="2651683"/>
            <a:ext cx="4460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 coordinazione di n molecole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49462" y="4317033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sono quelli che influenzano maggiormente il valore di </a:t>
            </a:r>
            <a:r>
              <a:rPr lang="it-IT" sz="2400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rispetto all</a:t>
            </a:r>
            <a:r>
              <a:rPr lang="it-IT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’energia necessaria per </a:t>
            </a:r>
            <a:r>
              <a:rPr lang="it-IT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it-IT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-arrangiare i ponti idrogeno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15734" y="5722833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Quindi l’interazione ione-solvente è essenzialmente di origine elettrostatica</a:t>
            </a:r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154970"/>
              </p:ext>
            </p:extLst>
          </p:nvPr>
        </p:nvGraphicFramePr>
        <p:xfrm>
          <a:off x="1581150" y="885825"/>
          <a:ext cx="53911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48" name="Equation" r:id="rId3" imgW="2933640" imgH="457200" progId="Equation.DSMT4">
                  <p:embed/>
                </p:oleObj>
              </mc:Choice>
              <mc:Fallback>
                <p:oleObj name="Equation" r:id="rId3" imgW="29336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50" y="885825"/>
                        <a:ext cx="53911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reccia in su 13"/>
          <p:cNvSpPr/>
          <p:nvPr/>
        </p:nvSpPr>
        <p:spPr bwMode="auto">
          <a:xfrm>
            <a:off x="3374038" y="1919411"/>
            <a:ext cx="144016" cy="732272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090864" y="3318819"/>
            <a:ext cx="3460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interazione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ione-dipolo</a:t>
            </a:r>
          </a:p>
        </p:txBody>
      </p:sp>
      <p:sp>
        <p:nvSpPr>
          <p:cNvPr id="18" name="Freccia in su 17"/>
          <p:cNvSpPr/>
          <p:nvPr/>
        </p:nvSpPr>
        <p:spPr bwMode="auto">
          <a:xfrm>
            <a:off x="6372200" y="2195438"/>
            <a:ext cx="144016" cy="732272"/>
          </a:xfrm>
          <a:prstGeom prst="upArrow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" name="Connettore 4 19"/>
          <p:cNvCxnSpPr/>
          <p:nvPr/>
        </p:nvCxnSpPr>
        <p:spPr bwMode="auto">
          <a:xfrm rot="5400000" flipH="1" flipV="1">
            <a:off x="-367621" y="2255644"/>
            <a:ext cx="3586128" cy="2216973"/>
          </a:xfrm>
          <a:prstGeom prst="bentConnector3">
            <a:avLst>
              <a:gd name="adj1" fmla="val 81428"/>
            </a:avLst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60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462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5" descr="acqu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212665"/>
            <a:ext cx="201771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539749" y="646995"/>
            <a:ext cx="73453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it-IT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ULTERIORI MIGLIORAMENTI ALLA TEORIA</a:t>
            </a:r>
          </a:p>
          <a:p>
            <a:pPr algn="l">
              <a:defRPr/>
            </a:pPr>
            <a:endParaRPr lang="it-IT" sz="2400" b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algn="l">
              <a:defRPr/>
            </a:pPr>
            <a:r>
              <a:rPr lang="it-IT" sz="2400" dirty="0">
                <a:latin typeface="+mj-lt"/>
              </a:rPr>
              <a:t>1) </a:t>
            </a:r>
            <a:r>
              <a:rPr lang="it-IT" sz="2400" dirty="0" smtClean="0">
                <a:latin typeface="+mj-lt"/>
              </a:rPr>
              <a:t>Si considera che H</a:t>
            </a:r>
            <a:r>
              <a:rPr lang="it-IT" sz="2400" baseline="-25000" dirty="0" smtClean="0">
                <a:latin typeface="+mj-lt"/>
              </a:rPr>
              <a:t>2</a:t>
            </a:r>
            <a:r>
              <a:rPr lang="it-IT" sz="2400" dirty="0" smtClean="0">
                <a:latin typeface="+mj-lt"/>
              </a:rPr>
              <a:t>O è un QUADRUPOLO</a:t>
            </a:r>
            <a:endParaRPr lang="it-IT" sz="2400" dirty="0">
              <a:latin typeface="+mj-lt"/>
            </a:endParaRP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539749" y="2190450"/>
            <a:ext cx="75596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sz="2400" dirty="0" smtClean="0">
                <a:latin typeface="+mj-lt"/>
              </a:rPr>
              <a:t>2) Lo ione induce un ulteriore </a:t>
            </a:r>
            <a:r>
              <a:rPr lang="it-IT" sz="2400" b="1" dirty="0" smtClean="0">
                <a:latin typeface="Symbol" panose="05050102010706020507" pitchFamily="18" charset="2"/>
              </a:rPr>
              <a:t>m</a:t>
            </a:r>
            <a:r>
              <a:rPr lang="it-IT" sz="2400" dirty="0" smtClean="0">
                <a:latin typeface="+mj-lt"/>
              </a:rPr>
              <a:t> sull’H</a:t>
            </a:r>
            <a:r>
              <a:rPr lang="it-IT" sz="2400" baseline="-25000" dirty="0" smtClean="0">
                <a:latin typeface="+mj-lt"/>
              </a:rPr>
              <a:t>2</a:t>
            </a:r>
            <a:r>
              <a:rPr lang="it-IT" sz="2400" dirty="0" smtClean="0">
                <a:latin typeface="+mj-lt"/>
              </a:rPr>
              <a:t>O perché ne distorce la struttura.</a:t>
            </a:r>
            <a:endParaRPr lang="it-IT" sz="2400" dirty="0">
              <a:latin typeface="+mj-lt"/>
            </a:endParaRP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539749" y="3364573"/>
            <a:ext cx="69135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sz="2400" dirty="0" smtClean="0">
                <a:latin typeface="+mj-lt"/>
              </a:rPr>
              <a:t>3) Il n° di molecole di H</a:t>
            </a:r>
            <a:r>
              <a:rPr lang="it-IT" sz="2400" baseline="-25000" dirty="0" smtClean="0">
                <a:latin typeface="+mj-lt"/>
              </a:rPr>
              <a:t>2</a:t>
            </a:r>
            <a:r>
              <a:rPr lang="it-IT" sz="2400" dirty="0">
                <a:latin typeface="+mj-lt"/>
              </a:rPr>
              <a:t>O</a:t>
            </a:r>
            <a:r>
              <a:rPr lang="it-IT" sz="2400" dirty="0" smtClean="0">
                <a:latin typeface="+mj-lt"/>
              </a:rPr>
              <a:t> nella I sfera di coordinazione varia nel tempo.</a:t>
            </a:r>
            <a:endParaRPr lang="it-IT" sz="2400" dirty="0">
              <a:latin typeface="+mj-lt"/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539749" y="4908029"/>
            <a:ext cx="13083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it-IT" sz="2400">
                <a:latin typeface="+mj-lt"/>
              </a:rPr>
              <a:t>4)  ........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4644881"/>
            <a:ext cx="2404718" cy="1997361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61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/>
      <p:bldP spid="52231" grpId="0"/>
      <p:bldP spid="5223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468313" y="549275"/>
            <a:ext cx="7850187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b="1" dirty="0">
                <a:latin typeface="+mn-lt"/>
              </a:rPr>
              <a:t>n° di solvatazione</a:t>
            </a:r>
            <a:r>
              <a:rPr lang="it-IT" dirty="0">
                <a:latin typeface="+mn-lt"/>
              </a:rPr>
              <a:t>  (idratazione per H</a:t>
            </a:r>
            <a:r>
              <a:rPr lang="it-IT" baseline="-25000" dirty="0">
                <a:latin typeface="+mn-lt"/>
              </a:rPr>
              <a:t>2</a:t>
            </a:r>
            <a:r>
              <a:rPr lang="it-IT" dirty="0">
                <a:latin typeface="+mn-lt"/>
              </a:rPr>
              <a:t>O)</a:t>
            </a:r>
          </a:p>
          <a:p>
            <a:pPr eaLnBrk="1" hangingPunct="1"/>
            <a:endParaRPr lang="it-IT" dirty="0">
              <a:latin typeface="+mn-lt"/>
            </a:endParaRPr>
          </a:p>
          <a:p>
            <a:pPr algn="just" eaLnBrk="1" hangingPunct="1"/>
            <a:r>
              <a:rPr lang="it-IT" dirty="0">
                <a:latin typeface="+mn-lt"/>
              </a:rPr>
              <a:t>N° DI MOLECOLE DI </a:t>
            </a:r>
            <a:r>
              <a:rPr lang="it-IT" dirty="0" smtClean="0">
                <a:latin typeface="+mn-lt"/>
              </a:rPr>
              <a:t>SOLVENTE </a:t>
            </a:r>
            <a:r>
              <a:rPr lang="it-IT" dirty="0">
                <a:latin typeface="+mn-lt"/>
              </a:rPr>
              <a:t>IMMEDIATAMENTE INFLUENZATE DALLO IONE. </a:t>
            </a:r>
          </a:p>
          <a:p>
            <a:pPr algn="just" eaLnBrk="1" hangingPunct="1"/>
            <a:r>
              <a:rPr lang="it-IT" dirty="0">
                <a:latin typeface="+mn-lt"/>
              </a:rPr>
              <a:t>DIPENDE DALLA TECNICA USATA E DALLA SUA SENSIBILITÀ. ES: Na</a:t>
            </a:r>
            <a:r>
              <a:rPr lang="it-IT" baseline="30000" dirty="0">
                <a:latin typeface="+mn-lt"/>
              </a:rPr>
              <a:t>+</a:t>
            </a:r>
            <a:r>
              <a:rPr lang="it-IT" dirty="0">
                <a:latin typeface="+mn-lt"/>
              </a:rPr>
              <a:t>	 1, 2, 2.5, 6-7, 44.5, 71 </a:t>
            </a:r>
          </a:p>
        </p:txBody>
      </p:sp>
      <p:sp>
        <p:nvSpPr>
          <p:cNvPr id="54275" name="Text Box 5"/>
          <p:cNvSpPr txBox="1">
            <a:spLocks noChangeArrowheads="1"/>
          </p:cNvSpPr>
          <p:nvPr/>
        </p:nvSpPr>
        <p:spPr bwMode="auto">
          <a:xfrm>
            <a:off x="468313" y="2997200"/>
            <a:ext cx="7848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b="1" dirty="0">
                <a:latin typeface="+mn-lt"/>
              </a:rPr>
              <a:t>n° primario di solvatazione</a:t>
            </a:r>
          </a:p>
          <a:p>
            <a:pPr algn="just" eaLnBrk="1" hangingPunct="1"/>
            <a:r>
              <a:rPr lang="it-IT" dirty="0">
                <a:latin typeface="+mn-lt"/>
              </a:rPr>
              <a:t>N° DI MOLECOLE DI </a:t>
            </a:r>
            <a:r>
              <a:rPr lang="it-IT" dirty="0" smtClean="0">
                <a:latin typeface="+mn-lt"/>
              </a:rPr>
              <a:t>SOLVENTE </a:t>
            </a:r>
            <a:r>
              <a:rPr lang="it-IT" dirty="0">
                <a:latin typeface="+mn-lt"/>
              </a:rPr>
              <a:t>CHE SI MUOVONO ASSIEME ALLO IONE  OPPURE  N° DI MOLECOLE DI SOLVENTE ALLINEATE NEL CAMPO ELETTRICO DELLO IONE</a:t>
            </a:r>
          </a:p>
        </p:txBody>
      </p:sp>
      <p:sp>
        <p:nvSpPr>
          <p:cNvPr id="54276" name="Text Box 6"/>
          <p:cNvSpPr txBox="1">
            <a:spLocks noChangeArrowheads="1"/>
          </p:cNvSpPr>
          <p:nvPr/>
        </p:nvSpPr>
        <p:spPr bwMode="auto">
          <a:xfrm>
            <a:off x="468313" y="4868863"/>
            <a:ext cx="80645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b="1">
                <a:latin typeface="+mn-lt"/>
              </a:rPr>
              <a:t>n° di coordinazione</a:t>
            </a:r>
            <a:endParaRPr lang="it-IT">
              <a:latin typeface="+mn-lt"/>
            </a:endParaRPr>
          </a:p>
          <a:p>
            <a:pPr algn="just" eaLnBrk="1" hangingPunct="1"/>
            <a:r>
              <a:rPr lang="it-IT">
                <a:latin typeface="+mn-lt"/>
              </a:rPr>
              <a:t>N° DI MOLECOLE DI SOLVENTE  IN CONTATTO CON LO IONE, </a:t>
            </a:r>
          </a:p>
          <a:p>
            <a:pPr algn="just" eaLnBrk="1" hangingPunct="1"/>
            <a:r>
              <a:rPr lang="it-IT">
                <a:latin typeface="+mn-lt"/>
              </a:rPr>
              <a:t>LE MOLECOLE + VICINE.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62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4"/>
          <p:cNvSpPr txBox="1">
            <a:spLocks noChangeArrowheads="1"/>
          </p:cNvSpPr>
          <p:nvPr/>
        </p:nvSpPr>
        <p:spPr bwMode="auto">
          <a:xfrm>
            <a:off x="539750" y="620713"/>
            <a:ext cx="7488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/>
              <a:t>N° DI COORDINAZIONE </a:t>
            </a:r>
            <a:r>
              <a:rPr lang="it-IT">
                <a:sym typeface="Symbol" pitchFamily="18" charset="2"/>
              </a:rPr>
              <a:t></a:t>
            </a:r>
            <a:r>
              <a:rPr lang="it-IT"/>
              <a:t> N° PRIMARIO DI SOLVATAZIONE</a:t>
            </a:r>
          </a:p>
        </p:txBody>
      </p:sp>
      <p:sp>
        <p:nvSpPr>
          <p:cNvPr id="55299" name="Text Box 5"/>
          <p:cNvSpPr txBox="1">
            <a:spLocks noChangeArrowheads="1"/>
          </p:cNvSpPr>
          <p:nvPr/>
        </p:nvSpPr>
        <p:spPr bwMode="auto">
          <a:xfrm>
            <a:off x="684213" y="1196975"/>
            <a:ext cx="74168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it-IT" dirty="0"/>
              <a:t>SI DETERMINANO IN VARI MODI:</a:t>
            </a:r>
          </a:p>
          <a:p>
            <a:pPr algn="just" eaLnBrk="1" hangingPunct="1"/>
            <a:endParaRPr lang="it-IT" dirty="0"/>
          </a:p>
          <a:p>
            <a:pPr algn="just" eaLnBrk="1" hangingPunct="1"/>
            <a:r>
              <a:rPr lang="it-IT" dirty="0"/>
              <a:t>A) </a:t>
            </a:r>
            <a:r>
              <a:rPr lang="it-IT" dirty="0" smtClean="0"/>
              <a:t>COMPRESSIBILITA’ (PASSYNSKY) </a:t>
            </a:r>
            <a:endParaRPr lang="it-IT" dirty="0"/>
          </a:p>
          <a:p>
            <a:pPr algn="just" eaLnBrk="1" hangingPunct="1"/>
            <a:r>
              <a:rPr lang="it-IT" dirty="0"/>
              <a:t>B) MOBILITÀ IN CAMPO </a:t>
            </a:r>
            <a:r>
              <a:rPr lang="it-IT" dirty="0" smtClean="0"/>
              <a:t>ELETTRICO (ULICH)</a:t>
            </a:r>
            <a:endParaRPr lang="it-IT" dirty="0"/>
          </a:p>
          <a:p>
            <a:pPr algn="just" eaLnBrk="1" hangingPunct="1"/>
            <a:r>
              <a:rPr lang="it-IT" dirty="0"/>
              <a:t>C) </a:t>
            </a:r>
            <a:r>
              <a:rPr lang="it-IT" dirty="0" smtClean="0"/>
              <a:t>NUMERO DI TRASPORTO</a:t>
            </a:r>
            <a:endParaRPr lang="it-IT" dirty="0"/>
          </a:p>
        </p:txBody>
      </p:sp>
      <p:graphicFrame>
        <p:nvGraphicFramePr>
          <p:cNvPr id="54340" name="Group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511476"/>
              </p:ext>
            </p:extLst>
          </p:nvPr>
        </p:nvGraphicFramePr>
        <p:xfrm>
          <a:off x="1475656" y="3284984"/>
          <a:ext cx="2448594" cy="2776538"/>
        </p:xfrm>
        <a:graphic>
          <a:graphicData uri="http://schemas.openxmlformats.org/drawingml/2006/table">
            <a:tbl>
              <a:tblPr/>
              <a:tblGrid>
                <a:gridCol w="1070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ione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idrataz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</a:t>
                      </a:r>
                      <a:r>
                        <a:rPr kumimoji="0" lang="it-I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</a:t>
                      </a:r>
                      <a:r>
                        <a:rPr kumimoji="0" lang="it-I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6-7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it-I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it-I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</a:t>
                      </a:r>
                      <a:r>
                        <a:rPr kumimoji="0" lang="it-I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it-I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4499992" y="3356992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Da misure di compressibilità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63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15616" y="357367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Metodo di </a:t>
            </a:r>
            <a:r>
              <a:rPr lang="it-IT" sz="2400" dirty="0" err="1" smtClean="0"/>
              <a:t>Passynnsky</a:t>
            </a:r>
            <a:endParaRPr lang="it-IT" sz="2400" dirty="0" smtClean="0"/>
          </a:p>
          <a:p>
            <a:r>
              <a:rPr lang="it-IT" sz="1600" dirty="0" smtClean="0"/>
              <a:t>(Bianchi </a:t>
            </a:r>
            <a:r>
              <a:rPr lang="it-IT" sz="1600" dirty="0" err="1" smtClean="0"/>
              <a:t>Mussini</a:t>
            </a:r>
            <a:r>
              <a:rPr lang="it-IT" sz="1600" dirty="0" smtClean="0"/>
              <a:t> pag. 100 e </a:t>
            </a:r>
            <a:r>
              <a:rPr lang="it-IT" sz="1600" dirty="0" err="1" smtClean="0"/>
              <a:t>Bocris</a:t>
            </a:r>
            <a:r>
              <a:rPr lang="it-IT" sz="1600" dirty="0" smtClean="0"/>
              <a:t> seconda edizione </a:t>
            </a:r>
            <a:r>
              <a:rPr lang="it-IT" sz="1600" dirty="0" err="1" smtClean="0"/>
              <a:t>pag</a:t>
            </a:r>
            <a:r>
              <a:rPr lang="it-IT" sz="1600" dirty="0" smtClean="0"/>
              <a:t> 61</a:t>
            </a:r>
          </a:p>
        </p:txBody>
      </p:sp>
      <p:pic>
        <p:nvPicPr>
          <p:cNvPr id="3" name="Picture 4" descr="fIG-2-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68760"/>
            <a:ext cx="3790759" cy="314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39552" y="4869160"/>
            <a:ext cx="80648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 smtClean="0"/>
              <a:t>Modello:</a:t>
            </a:r>
          </a:p>
          <a:p>
            <a:pPr algn="l"/>
            <a:r>
              <a:rPr lang="it-IT" dirty="0" smtClean="0"/>
              <a:t>I legami tra le molecole </a:t>
            </a:r>
            <a:r>
              <a:rPr lang="it-IT" dirty="0" smtClean="0">
                <a:solidFill>
                  <a:srgbClr val="FF0000"/>
                </a:solidFill>
              </a:rPr>
              <a:t>lontane</a:t>
            </a:r>
            <a:r>
              <a:rPr lang="it-IT" dirty="0" smtClean="0"/>
              <a:t> dallo ione risentono di sbalzi di pressione</a:t>
            </a:r>
          </a:p>
          <a:p>
            <a:pPr algn="l"/>
            <a:r>
              <a:rPr lang="it-IT" dirty="0"/>
              <a:t>I legami tra le molecole </a:t>
            </a:r>
            <a:r>
              <a:rPr lang="it-IT" dirty="0" smtClean="0">
                <a:solidFill>
                  <a:srgbClr val="0033CC"/>
                </a:solidFill>
              </a:rPr>
              <a:t>vicine</a:t>
            </a:r>
            <a:r>
              <a:rPr lang="it-IT" dirty="0" smtClean="0"/>
              <a:t> </a:t>
            </a:r>
            <a:r>
              <a:rPr lang="it-IT" dirty="0"/>
              <a:t>dallo ione </a:t>
            </a:r>
            <a:r>
              <a:rPr lang="it-IT" dirty="0" smtClean="0">
                <a:solidFill>
                  <a:srgbClr val="0033CC"/>
                </a:solidFill>
              </a:rPr>
              <a:t>non</a:t>
            </a:r>
            <a:r>
              <a:rPr lang="it-IT" dirty="0" smtClean="0"/>
              <a:t> risentono </a:t>
            </a:r>
            <a:r>
              <a:rPr lang="it-IT" dirty="0"/>
              <a:t>di sbalzi di </a:t>
            </a:r>
            <a:r>
              <a:rPr lang="it-IT" dirty="0" smtClean="0"/>
              <a:t>pressione perché sono già compresse al massimo</a:t>
            </a:r>
            <a:endParaRPr lang="it-IT" dirty="0"/>
          </a:p>
          <a:p>
            <a:pPr algn="just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64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895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02568" y="287059"/>
            <a:ext cx="8101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Se si sottopone una soluzione contenente un elettrolita a un forte aumento di p, il volume della soluzione diminuisce perché si avvicinano le molecole </a:t>
            </a:r>
            <a:r>
              <a:rPr lang="it-IT" dirty="0" smtClean="0"/>
              <a:t>di H</a:t>
            </a:r>
            <a:r>
              <a:rPr lang="it-IT" baseline="-25000" dirty="0" smtClean="0"/>
              <a:t>2</a:t>
            </a:r>
            <a:r>
              <a:rPr lang="it-IT" dirty="0" smtClean="0"/>
              <a:t>O </a:t>
            </a:r>
            <a:r>
              <a:rPr lang="it-IT" dirty="0">
                <a:solidFill>
                  <a:srgbClr val="FF0000"/>
                </a:solidFill>
              </a:rPr>
              <a:t>non di idratazione</a:t>
            </a:r>
            <a:r>
              <a:rPr lang="it-IT" dirty="0" smtClean="0"/>
              <a:t>. Le molecole possono occupare gli spazi interstiziali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68" y="1850026"/>
            <a:ext cx="2771328" cy="245955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324" y="1765217"/>
            <a:ext cx="3363043" cy="2544363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502568" y="4512895"/>
            <a:ext cx="8101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Si assume che invece il </a:t>
            </a:r>
            <a:r>
              <a:rPr lang="it-IT" dirty="0"/>
              <a:t>volume </a:t>
            </a:r>
            <a:r>
              <a:rPr lang="it-IT" dirty="0" smtClean="0"/>
              <a:t>delle molecole vicine allo ione non subisca variazione perché le molecole di H</a:t>
            </a:r>
            <a:r>
              <a:rPr lang="it-IT" baseline="-25000" dirty="0" smtClean="0"/>
              <a:t>2</a:t>
            </a:r>
            <a:r>
              <a:rPr lang="it-IT" dirty="0" smtClean="0"/>
              <a:t>O sono già compresse per il fenomeno dell’</a:t>
            </a:r>
            <a:r>
              <a:rPr lang="it-IT" dirty="0" err="1" smtClean="0"/>
              <a:t>elettrocostrizione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65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164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796791"/>
              </p:ext>
            </p:extLst>
          </p:nvPr>
        </p:nvGraphicFramePr>
        <p:xfrm>
          <a:off x="917713" y="2978777"/>
          <a:ext cx="1577318" cy="757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04" name="Equation" r:id="rId3" imgW="977760" imgH="469800" progId="Equation.DSMT4">
                  <p:embed/>
                </p:oleObj>
              </mc:Choice>
              <mc:Fallback>
                <p:oleObj name="Equation" r:id="rId3" imgW="9777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7713" y="2978777"/>
                        <a:ext cx="1577318" cy="757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3293977" y="3122793"/>
            <a:ext cx="1782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compressibilità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611560" y="620688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Si determina la compressibilità di una soluzione dalla misura della velocità con cui si propagano in essa gli ultrasuoni. 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611560" y="2072252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ym typeface="Symbol"/>
              </a:rPr>
              <a:t> = c</a:t>
            </a:r>
            <a:r>
              <a:rPr lang="it-IT" dirty="0" smtClean="0"/>
              <a:t>ompressibilità, c = velocità degli ultrasuoni, </a:t>
            </a:r>
            <a:r>
              <a:rPr lang="it-IT" dirty="0" smtClean="0">
                <a:sym typeface="Symbol"/>
              </a:rPr>
              <a:t> </a:t>
            </a:r>
            <a:r>
              <a:rPr lang="it-IT" dirty="0" smtClean="0"/>
              <a:t>= densità 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611560" y="1408989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Dalla fisica si può dimostrare che </a:t>
            </a:r>
          </a:p>
        </p:txBody>
      </p:sp>
      <p:graphicFrame>
        <p:nvGraphicFramePr>
          <p:cNvPr id="21" name="Oggetto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677646"/>
              </p:ext>
            </p:extLst>
          </p:nvPr>
        </p:nvGraphicFramePr>
        <p:xfrm>
          <a:off x="4943475" y="1297740"/>
          <a:ext cx="71278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05" name="Equation" r:id="rId5" imgW="482400" imgH="419040" progId="Equation.DSMT4">
                  <p:embed/>
                </p:oleObj>
              </mc:Choice>
              <mc:Fallback>
                <p:oleObj name="Equation" r:id="rId5" imgW="4824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43475" y="1297740"/>
                        <a:ext cx="712788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66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164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404664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sia  </a:t>
            </a:r>
            <a:r>
              <a:rPr lang="it-IT" dirty="0" err="1" smtClean="0"/>
              <a:t>nh</a:t>
            </a:r>
            <a:r>
              <a:rPr lang="it-IT" dirty="0" smtClean="0"/>
              <a:t> il numero primario di idratazione</a:t>
            </a:r>
          </a:p>
          <a:p>
            <a:pPr algn="just"/>
            <a:r>
              <a:rPr lang="it-IT" dirty="0" smtClean="0"/>
              <a:t>sia ni = moli di ioni presenti</a:t>
            </a:r>
          </a:p>
          <a:p>
            <a:pPr algn="just"/>
            <a:endParaRPr lang="it-IT" dirty="0"/>
          </a:p>
          <a:p>
            <a:pPr algn="just"/>
            <a:endParaRPr lang="it-IT" dirty="0" smtClean="0"/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     moli di H</a:t>
            </a:r>
            <a:r>
              <a:rPr lang="it-IT" baseline="-25000" dirty="0" smtClean="0"/>
              <a:t>2</a:t>
            </a:r>
            <a:r>
              <a:rPr lang="it-IT" dirty="0" smtClean="0"/>
              <a:t>O incomprimibili = </a:t>
            </a:r>
            <a:r>
              <a:rPr lang="it-IT" dirty="0" err="1" smtClean="0"/>
              <a:t>nh</a:t>
            </a:r>
            <a:r>
              <a:rPr lang="it-IT" dirty="0" smtClean="0"/>
              <a:t> × ni</a:t>
            </a:r>
          </a:p>
        </p:txBody>
      </p:sp>
      <p:cxnSp>
        <p:nvCxnSpPr>
          <p:cNvPr id="4" name="Connettore 2 3"/>
          <p:cNvCxnSpPr/>
          <p:nvPr/>
        </p:nvCxnSpPr>
        <p:spPr bwMode="auto">
          <a:xfrm>
            <a:off x="2745971" y="1196752"/>
            <a:ext cx="0" cy="6480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CasellaDiTesto 4"/>
          <p:cNvSpPr txBox="1"/>
          <p:nvPr/>
        </p:nvSpPr>
        <p:spPr>
          <a:xfrm>
            <a:off x="237389" y="2868825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sia </a:t>
            </a:r>
            <a:r>
              <a:rPr lang="it-IT" dirty="0" err="1" smtClean="0"/>
              <a:t>nw</a:t>
            </a:r>
            <a:r>
              <a:rPr lang="it-IT" dirty="0" smtClean="0"/>
              <a:t> =  moli di H</a:t>
            </a:r>
            <a:r>
              <a:rPr lang="it-IT" baseline="-25000" dirty="0" smtClean="0"/>
              <a:t>2</a:t>
            </a:r>
            <a:r>
              <a:rPr lang="it-IT" dirty="0" smtClean="0"/>
              <a:t>O che corrispondono a un certo </a:t>
            </a:r>
            <a:r>
              <a:rPr lang="it-IT" b="1" dirty="0" smtClean="0"/>
              <a:t>V</a:t>
            </a:r>
            <a:r>
              <a:rPr lang="it-IT" dirty="0" smtClean="0"/>
              <a:t> totale di soluzione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78971" y="4315170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err="1"/>
              <a:t>nh</a:t>
            </a:r>
            <a:r>
              <a:rPr lang="it-IT" dirty="0"/>
              <a:t> × </a:t>
            </a:r>
            <a:r>
              <a:rPr lang="it-IT" dirty="0" smtClean="0"/>
              <a:t>ni moli di H</a:t>
            </a:r>
            <a:r>
              <a:rPr lang="it-IT" baseline="-25000" dirty="0" smtClean="0"/>
              <a:t>2</a:t>
            </a:r>
            <a:r>
              <a:rPr lang="it-IT" dirty="0" smtClean="0"/>
              <a:t>O incomprimibili hanno un volume </a:t>
            </a:r>
            <a:r>
              <a:rPr lang="it-IT" dirty="0"/>
              <a:t>= V × </a:t>
            </a:r>
            <a:r>
              <a:rPr lang="it-IT" dirty="0" smtClean="0"/>
              <a:t>(</a:t>
            </a:r>
            <a:r>
              <a:rPr lang="it-IT" dirty="0" err="1" smtClean="0"/>
              <a:t>nh</a:t>
            </a:r>
            <a:r>
              <a:rPr lang="it-IT" dirty="0" smtClean="0"/>
              <a:t> </a:t>
            </a:r>
            <a:r>
              <a:rPr lang="it-IT" dirty="0"/>
              <a:t>× </a:t>
            </a:r>
            <a:r>
              <a:rPr lang="it-IT" dirty="0" smtClean="0"/>
              <a:t>ni) / </a:t>
            </a:r>
            <a:r>
              <a:rPr lang="it-IT" dirty="0" err="1" smtClean="0"/>
              <a:t>nw</a:t>
            </a:r>
            <a:endParaRPr lang="it-IT" dirty="0" smtClean="0"/>
          </a:p>
        </p:txBody>
      </p:sp>
      <p:sp>
        <p:nvSpPr>
          <p:cNvPr id="7" name="CasellaDiTesto 6"/>
          <p:cNvSpPr txBox="1"/>
          <p:nvPr/>
        </p:nvSpPr>
        <p:spPr>
          <a:xfrm>
            <a:off x="278971" y="5733256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sia y = </a:t>
            </a:r>
            <a:r>
              <a:rPr lang="it-IT" dirty="0" err="1" smtClean="0"/>
              <a:t>nh</a:t>
            </a:r>
            <a:r>
              <a:rPr lang="it-IT" dirty="0"/>
              <a:t> × ni </a:t>
            </a:r>
            <a:r>
              <a:rPr lang="it-IT" dirty="0" smtClean="0"/>
              <a:t>/ </a:t>
            </a:r>
            <a:r>
              <a:rPr lang="it-IT" dirty="0" err="1" smtClean="0"/>
              <a:t>nw</a:t>
            </a:r>
            <a:endParaRPr lang="it-IT" dirty="0" smtClean="0"/>
          </a:p>
        </p:txBody>
      </p:sp>
      <p:cxnSp>
        <p:nvCxnSpPr>
          <p:cNvPr id="8" name="Connettore 2 7"/>
          <p:cNvCxnSpPr/>
          <p:nvPr/>
        </p:nvCxnSpPr>
        <p:spPr bwMode="auto">
          <a:xfrm>
            <a:off x="2745971" y="3488398"/>
            <a:ext cx="0" cy="6480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9" name="Picture 4" descr="fIG-2-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11008"/>
            <a:ext cx="2376264" cy="19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67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984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922597"/>
              </p:ext>
            </p:extLst>
          </p:nvPr>
        </p:nvGraphicFramePr>
        <p:xfrm>
          <a:off x="971600" y="836712"/>
          <a:ext cx="186372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70" name="Equation" r:id="rId3" imgW="1155600" imgH="469800" progId="Equation.DSMT4">
                  <p:embed/>
                </p:oleObj>
              </mc:Choice>
              <mc:Fallback>
                <p:oleObj name="Equation" r:id="rId3" imgW="1155600" imgH="469800" progId="Equation.DSMT4">
                  <p:embed/>
                  <p:pic>
                    <p:nvPicPr>
                      <p:cNvPr id="0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836712"/>
                        <a:ext cx="1863725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080343"/>
              </p:ext>
            </p:extLst>
          </p:nvPr>
        </p:nvGraphicFramePr>
        <p:xfrm>
          <a:off x="971600" y="1780800"/>
          <a:ext cx="2827338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71" name="Equation" r:id="rId5" imgW="1752480" imgH="469800" progId="Equation.DSMT4">
                  <p:embed/>
                </p:oleObj>
              </mc:Choice>
              <mc:Fallback>
                <p:oleObj name="Equation" r:id="rId5" imgW="1752480" imgH="469800" progId="Equation.DSMT4">
                  <p:embed/>
                  <p:pic>
                    <p:nvPicPr>
                      <p:cNvPr id="0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780800"/>
                        <a:ext cx="2827338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4860032" y="908720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per H</a:t>
            </a:r>
            <a:r>
              <a:rPr lang="it-IT" baseline="-25000" dirty="0" smtClean="0"/>
              <a:t>2</a:t>
            </a:r>
            <a:r>
              <a:rPr lang="it-IT" dirty="0" smtClean="0"/>
              <a:t>O pura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860032" y="1951167"/>
            <a:ext cx="3161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per soluzione di elettrolita</a:t>
            </a: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644542"/>
              </p:ext>
            </p:extLst>
          </p:nvPr>
        </p:nvGraphicFramePr>
        <p:xfrm>
          <a:off x="1043608" y="3501008"/>
          <a:ext cx="1516063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72" name="Equation" r:id="rId7" imgW="939600" imgH="457200" progId="Equation.DSMT4">
                  <p:embed/>
                </p:oleObj>
              </mc:Choice>
              <mc:Fallback>
                <p:oleObj name="Equation" r:id="rId7" imgW="939600" imgH="457200" progId="Equation.DSMT4">
                  <p:embed/>
                  <p:pic>
                    <p:nvPicPr>
                      <p:cNvPr id="0" name="Ogget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3501008"/>
                        <a:ext cx="1516063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Connettore 2 7"/>
          <p:cNvCxnSpPr/>
          <p:nvPr/>
        </p:nvCxnSpPr>
        <p:spPr bwMode="auto">
          <a:xfrm>
            <a:off x="1691680" y="2708920"/>
            <a:ext cx="0" cy="6480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4125300"/>
              </p:ext>
            </p:extLst>
          </p:nvPr>
        </p:nvGraphicFramePr>
        <p:xfrm>
          <a:off x="4860032" y="3501008"/>
          <a:ext cx="2068513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73" name="Equation" r:id="rId9" imgW="1282680" imgH="457200" progId="Equation.DSMT4">
                  <p:embed/>
                </p:oleObj>
              </mc:Choice>
              <mc:Fallback>
                <p:oleObj name="Equation" r:id="rId9" imgW="1282680" imgH="457200" progId="Equation.DSMT4">
                  <p:embed/>
                  <p:pic>
                    <p:nvPicPr>
                      <p:cNvPr id="0" name="Ogget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3501008"/>
                        <a:ext cx="2068513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Connettore 2 11"/>
          <p:cNvCxnSpPr/>
          <p:nvPr/>
        </p:nvCxnSpPr>
        <p:spPr bwMode="auto">
          <a:xfrm>
            <a:off x="3347864" y="3861048"/>
            <a:ext cx="792088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762459"/>
              </p:ext>
            </p:extLst>
          </p:nvPr>
        </p:nvGraphicFramePr>
        <p:xfrm>
          <a:off x="1268463" y="5169231"/>
          <a:ext cx="2233612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74" name="Equation" r:id="rId11" imgW="1384200" imgH="533160" progId="Equation.DSMT4">
                  <p:embed/>
                </p:oleObj>
              </mc:Choice>
              <mc:Fallback>
                <p:oleObj name="Equation" r:id="rId11" imgW="1384200" imgH="533160" progId="Equation.DSMT4">
                  <p:embed/>
                  <p:pic>
                    <p:nvPicPr>
                      <p:cNvPr id="0" name="Oggetto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463" y="5169231"/>
                        <a:ext cx="2233612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3992994" y="5398594"/>
            <a:ext cx="4042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just"/>
          </a:lstStyle>
          <a:p>
            <a:r>
              <a:rPr lang="it-IT" dirty="0" err="1"/>
              <a:t>nh</a:t>
            </a:r>
            <a:r>
              <a:rPr lang="it-IT" dirty="0"/>
              <a:t> = numero primario di idratazione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68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292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432792" y="1628800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solidFill>
                  <a:srgbClr val="FF0000"/>
                </a:solidFill>
              </a:rPr>
              <a:t>Si fa l’assunzione che ioni grandi come I</a:t>
            </a:r>
            <a:r>
              <a:rPr lang="it-IT" sz="2400" baseline="30000" dirty="0" smtClean="0">
                <a:solidFill>
                  <a:srgbClr val="FF0000"/>
                </a:solidFill>
              </a:rPr>
              <a:t>-</a:t>
            </a:r>
            <a:r>
              <a:rPr lang="it-IT" sz="2400" dirty="0" smtClean="0">
                <a:solidFill>
                  <a:srgbClr val="FF0000"/>
                </a:solidFill>
              </a:rPr>
              <a:t> e Cs</a:t>
            </a:r>
            <a:r>
              <a:rPr lang="it-IT" sz="2400" baseline="30000" dirty="0" smtClean="0">
                <a:solidFill>
                  <a:srgbClr val="FF0000"/>
                </a:solidFill>
              </a:rPr>
              <a:t>+</a:t>
            </a:r>
            <a:r>
              <a:rPr lang="it-IT" sz="2400" dirty="0" smtClean="0">
                <a:solidFill>
                  <a:srgbClr val="FF0000"/>
                </a:solidFill>
              </a:rPr>
              <a:t> abbiano </a:t>
            </a:r>
            <a:r>
              <a:rPr lang="it-IT" sz="2400" dirty="0" err="1" smtClean="0">
                <a:solidFill>
                  <a:srgbClr val="FF0000"/>
                </a:solidFill>
              </a:rPr>
              <a:t>num</a:t>
            </a:r>
            <a:r>
              <a:rPr lang="it-IT" sz="2400" dirty="0" smtClean="0">
                <a:solidFill>
                  <a:srgbClr val="FF0000"/>
                </a:solidFill>
              </a:rPr>
              <a:t> idratazione = 0 perché hanno poca densità di carica.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32792" y="3717032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Si fanno misure di </a:t>
            </a:r>
            <a:r>
              <a:rPr lang="it-IT" sz="2400" dirty="0" smtClean="0">
                <a:sym typeface="Symbol"/>
              </a:rPr>
              <a:t> </a:t>
            </a:r>
            <a:r>
              <a:rPr lang="it-IT" sz="2400" dirty="0" smtClean="0"/>
              <a:t>su sali diversi di I</a:t>
            </a:r>
            <a:r>
              <a:rPr lang="it-IT" sz="2400" baseline="30000" dirty="0" smtClean="0"/>
              <a:t>-</a:t>
            </a:r>
            <a:r>
              <a:rPr lang="it-IT" sz="2400" dirty="0" smtClean="0"/>
              <a:t> e Cs</a:t>
            </a:r>
            <a:r>
              <a:rPr lang="it-IT" sz="2400" baseline="30000" dirty="0" smtClean="0"/>
              <a:t>+</a:t>
            </a:r>
            <a:r>
              <a:rPr lang="it-IT" sz="2400" dirty="0" smtClean="0"/>
              <a:t> e si attribuiscono i valori del </a:t>
            </a:r>
            <a:r>
              <a:rPr lang="it-IT" sz="2400" dirty="0" err="1" smtClean="0"/>
              <a:t>num</a:t>
            </a:r>
            <a:r>
              <a:rPr lang="it-IT" sz="2400" dirty="0" smtClean="0"/>
              <a:t>. di idratazione al partner. 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32792" y="502537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Combinando anioni e cationi diversi si ottengono i </a:t>
            </a:r>
            <a:r>
              <a:rPr lang="it-IT" sz="2400" dirty="0" err="1" smtClean="0"/>
              <a:t>num</a:t>
            </a:r>
            <a:r>
              <a:rPr lang="it-IT" sz="2400" dirty="0" smtClean="0"/>
              <a:t> di idratazione per tutti gli ioni.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32792" y="495350"/>
            <a:ext cx="8082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Le misure sono fatte su soluzioni di sali </a:t>
            </a:r>
            <a:r>
              <a:rPr lang="it-IT" sz="2400" dirty="0" smtClean="0">
                <a:solidFill>
                  <a:srgbClr val="FF00FF"/>
                </a:solidFill>
              </a:rPr>
              <a:t>ma lo scopo di ottenere informazioni ioniche individuali</a:t>
            </a:r>
            <a:r>
              <a:rPr lang="it-IT" sz="2400" dirty="0">
                <a:solidFill>
                  <a:srgbClr val="FF00FF"/>
                </a:solidFill>
              </a:rPr>
              <a:t>.</a:t>
            </a:r>
            <a:endParaRPr lang="it-IT" sz="2400" dirty="0" smtClean="0">
              <a:solidFill>
                <a:srgbClr val="FF00FF"/>
              </a:solidFill>
            </a:endParaRPr>
          </a:p>
        </p:txBody>
      </p:sp>
      <p:cxnSp>
        <p:nvCxnSpPr>
          <p:cNvPr id="3" name="Connettore 2 2"/>
          <p:cNvCxnSpPr/>
          <p:nvPr/>
        </p:nvCxnSpPr>
        <p:spPr bwMode="auto">
          <a:xfrm>
            <a:off x="3851920" y="2924944"/>
            <a:ext cx="0" cy="6480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69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164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23850" y="549275"/>
            <a:ext cx="8148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it-IT" sz="2400" dirty="0" smtClean="0"/>
              <a:t>1) G </a:t>
            </a:r>
            <a:r>
              <a:rPr lang="it-IT" sz="2400" dirty="0"/>
              <a:t>= H – </a:t>
            </a:r>
            <a:r>
              <a:rPr lang="it-IT" sz="2400" dirty="0" err="1" smtClean="0"/>
              <a:t>TS</a:t>
            </a:r>
            <a:r>
              <a:rPr lang="it-IT" sz="2400" dirty="0" smtClean="0"/>
              <a:t>    </a:t>
            </a:r>
            <a:r>
              <a:rPr lang="it-IT" sz="2400" dirty="0"/>
              <a:t>		a T costante       </a:t>
            </a:r>
            <a:r>
              <a:rPr lang="it-IT" sz="2400" dirty="0" smtClean="0"/>
              <a:t>2) </a:t>
            </a:r>
            <a:r>
              <a:rPr lang="it-IT" sz="2400" dirty="0" err="1" smtClean="0"/>
              <a:t>dG</a:t>
            </a:r>
            <a:r>
              <a:rPr lang="it-IT" sz="2400" dirty="0" smtClean="0"/>
              <a:t> </a:t>
            </a:r>
            <a:r>
              <a:rPr lang="it-IT" sz="2400" dirty="0"/>
              <a:t>= </a:t>
            </a:r>
            <a:r>
              <a:rPr lang="it-IT" sz="2400" dirty="0" err="1"/>
              <a:t>dH</a:t>
            </a:r>
            <a:r>
              <a:rPr lang="it-IT" sz="2400" dirty="0"/>
              <a:t> -</a:t>
            </a:r>
            <a:r>
              <a:rPr lang="it-IT" sz="2400" dirty="0" err="1"/>
              <a:t>TdS</a:t>
            </a:r>
            <a:r>
              <a:rPr lang="it-IT" sz="2400" dirty="0"/>
              <a:t> 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323850" y="1412875"/>
            <a:ext cx="77755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it-IT" sz="2400" dirty="0" smtClean="0"/>
              <a:t>3) H </a:t>
            </a:r>
            <a:r>
              <a:rPr lang="it-IT" sz="2400" dirty="0"/>
              <a:t>= U + </a:t>
            </a:r>
            <a:r>
              <a:rPr lang="it-IT" sz="2400" dirty="0" err="1"/>
              <a:t>pV</a:t>
            </a:r>
            <a:r>
              <a:rPr lang="it-IT" sz="2400" dirty="0"/>
              <a:t>      	</a:t>
            </a:r>
            <a:r>
              <a:rPr lang="it-IT" sz="2400" dirty="0" smtClean="0"/>
              <a:t>4) </a:t>
            </a:r>
            <a:r>
              <a:rPr lang="it-IT" sz="2400" dirty="0" err="1" smtClean="0"/>
              <a:t>dH</a:t>
            </a:r>
            <a:r>
              <a:rPr lang="it-IT" sz="2400" dirty="0" smtClean="0"/>
              <a:t> </a:t>
            </a:r>
            <a:r>
              <a:rPr lang="it-IT" sz="2400" dirty="0"/>
              <a:t>= </a:t>
            </a:r>
            <a:r>
              <a:rPr lang="it-IT" sz="2400" dirty="0" err="1"/>
              <a:t>dU</a:t>
            </a:r>
            <a:r>
              <a:rPr lang="it-IT" sz="2400" dirty="0"/>
              <a:t> + </a:t>
            </a:r>
            <a:r>
              <a:rPr lang="it-IT" sz="2400" dirty="0" err="1"/>
              <a:t>pdV</a:t>
            </a:r>
            <a:r>
              <a:rPr lang="it-IT" sz="2400" dirty="0"/>
              <a:t> + </a:t>
            </a:r>
            <a:r>
              <a:rPr lang="it-IT" sz="2400" dirty="0" err="1" smtClean="0"/>
              <a:t>Vdp</a:t>
            </a:r>
            <a:endParaRPr lang="it-IT" sz="2400" dirty="0"/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323850" y="3429000"/>
            <a:ext cx="7632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it-IT" sz="2400" dirty="0" smtClean="0"/>
              <a:t>6) </a:t>
            </a:r>
            <a:r>
              <a:rPr lang="it-IT" sz="2400" dirty="0" err="1" smtClean="0"/>
              <a:t>dw</a:t>
            </a:r>
            <a:r>
              <a:rPr lang="it-IT" sz="2400" dirty="0" smtClean="0"/>
              <a:t> </a:t>
            </a:r>
            <a:r>
              <a:rPr lang="it-IT" sz="2400" dirty="0"/>
              <a:t>= </a:t>
            </a:r>
            <a:r>
              <a:rPr lang="it-IT" sz="2400" dirty="0" err="1" smtClean="0"/>
              <a:t>dw</a:t>
            </a:r>
            <a:r>
              <a:rPr lang="it-IT" sz="2400" baseline="-25000" dirty="0" err="1" smtClean="0">
                <a:solidFill>
                  <a:srgbClr val="008000"/>
                </a:solidFill>
              </a:rPr>
              <a:t>extra</a:t>
            </a:r>
            <a:r>
              <a:rPr lang="it-IT" sz="2400" dirty="0" smtClean="0"/>
              <a:t> </a:t>
            </a:r>
            <a:r>
              <a:rPr lang="it-IT" sz="2400" dirty="0"/>
              <a:t>+ </a:t>
            </a:r>
            <a:r>
              <a:rPr lang="it-IT" sz="2400" dirty="0" err="1" smtClean="0"/>
              <a:t>dw</a:t>
            </a:r>
            <a:r>
              <a:rPr lang="it-IT" sz="2400" baseline="-25000" dirty="0" err="1" smtClean="0">
                <a:solidFill>
                  <a:srgbClr val="008000"/>
                </a:solidFill>
              </a:rPr>
              <a:t>espansione</a:t>
            </a:r>
            <a:r>
              <a:rPr lang="it-IT" sz="2400" dirty="0" smtClean="0"/>
              <a:t> </a:t>
            </a:r>
            <a:r>
              <a:rPr lang="it-IT" sz="2400" dirty="0"/>
              <a:t>= </a:t>
            </a:r>
            <a:r>
              <a:rPr lang="it-IT" sz="2400" dirty="0" smtClean="0"/>
              <a:t>    7) </a:t>
            </a:r>
            <a:r>
              <a:rPr lang="it-IT" sz="2400" dirty="0" err="1" smtClean="0"/>
              <a:t>dw</a:t>
            </a:r>
            <a:r>
              <a:rPr lang="it-IT" sz="2400" baseline="-25000" dirty="0" err="1" smtClean="0"/>
              <a:t>extra</a:t>
            </a:r>
            <a:r>
              <a:rPr lang="it-IT" sz="2400" dirty="0" smtClean="0"/>
              <a:t> </a:t>
            </a:r>
            <a:r>
              <a:rPr lang="it-IT" sz="2400" dirty="0"/>
              <a:t>- </a:t>
            </a:r>
            <a:r>
              <a:rPr lang="it-IT" sz="2400" dirty="0" err="1"/>
              <a:t>p</a:t>
            </a:r>
            <a:r>
              <a:rPr lang="it-IT" sz="2400" dirty="0" err="1">
                <a:sym typeface="Symbol" pitchFamily="18" charset="2"/>
              </a:rPr>
              <a:t>dV</a:t>
            </a:r>
            <a:endParaRPr lang="it-IT" sz="2400" dirty="0"/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323850" y="4505052"/>
            <a:ext cx="6480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it-IT" sz="2400" dirty="0" smtClean="0"/>
              <a:t>8) </a:t>
            </a:r>
            <a:r>
              <a:rPr lang="it-IT" sz="2400" dirty="0" err="1" smtClean="0"/>
              <a:t>dU</a:t>
            </a:r>
            <a:r>
              <a:rPr lang="it-IT" sz="2400" dirty="0" smtClean="0"/>
              <a:t> </a:t>
            </a:r>
            <a:r>
              <a:rPr lang="it-IT" sz="2400" dirty="0"/>
              <a:t>= </a:t>
            </a:r>
            <a:r>
              <a:rPr lang="it-IT" sz="2400" dirty="0" err="1"/>
              <a:t>dq</a:t>
            </a:r>
            <a:r>
              <a:rPr lang="it-IT" sz="2400" dirty="0"/>
              <a:t> - </a:t>
            </a:r>
            <a:r>
              <a:rPr lang="it-IT" sz="2400" dirty="0" err="1"/>
              <a:t>pdV</a:t>
            </a:r>
            <a:r>
              <a:rPr lang="it-IT" sz="2400" dirty="0"/>
              <a:t> + </a:t>
            </a:r>
            <a:r>
              <a:rPr lang="it-IT" sz="2400" dirty="0" err="1" smtClean="0"/>
              <a:t>dw</a:t>
            </a:r>
            <a:r>
              <a:rPr lang="it-IT" sz="2400" baseline="-25000" dirty="0" err="1" smtClean="0"/>
              <a:t>extra</a:t>
            </a:r>
            <a:r>
              <a:rPr lang="it-IT" sz="2400" dirty="0" smtClean="0"/>
              <a:t> </a:t>
            </a:r>
            <a:endParaRPr lang="it-IT" sz="2400" baseline="-25000" dirty="0"/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323850" y="5373688"/>
            <a:ext cx="698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it-IT" sz="2400" dirty="0" smtClean="0"/>
              <a:t>9) </a:t>
            </a:r>
            <a:r>
              <a:rPr lang="it-IT" sz="2400" dirty="0" err="1" smtClean="0"/>
              <a:t>dH</a:t>
            </a:r>
            <a:r>
              <a:rPr lang="it-IT" sz="2400" dirty="0" smtClean="0"/>
              <a:t> </a:t>
            </a:r>
            <a:r>
              <a:rPr lang="it-IT" sz="2400" dirty="0"/>
              <a:t>= </a:t>
            </a:r>
            <a:r>
              <a:rPr lang="it-IT" sz="2400" dirty="0" err="1"/>
              <a:t>dq</a:t>
            </a:r>
            <a:r>
              <a:rPr lang="it-IT" sz="2400" dirty="0"/>
              <a:t> - </a:t>
            </a:r>
            <a:r>
              <a:rPr lang="it-IT" sz="2400" dirty="0" err="1"/>
              <a:t>pdV</a:t>
            </a:r>
            <a:r>
              <a:rPr lang="it-IT" sz="2400" dirty="0"/>
              <a:t> + </a:t>
            </a:r>
            <a:r>
              <a:rPr lang="it-IT" sz="2400" dirty="0" err="1" smtClean="0"/>
              <a:t>dw</a:t>
            </a:r>
            <a:r>
              <a:rPr lang="it-IT" sz="2400" baseline="-25000" dirty="0" err="1" smtClean="0"/>
              <a:t>extra</a:t>
            </a:r>
            <a:r>
              <a:rPr lang="it-IT" sz="2400" dirty="0" smtClean="0"/>
              <a:t> </a:t>
            </a:r>
            <a:r>
              <a:rPr lang="it-IT" sz="2400" dirty="0"/>
              <a:t>+ </a:t>
            </a:r>
            <a:r>
              <a:rPr lang="it-IT" sz="2400" dirty="0" err="1"/>
              <a:t>pdV</a:t>
            </a:r>
            <a:r>
              <a:rPr lang="it-IT" sz="2400" dirty="0"/>
              <a:t> + </a:t>
            </a:r>
            <a:r>
              <a:rPr lang="it-IT" sz="2400" dirty="0" err="1"/>
              <a:t>Vdp</a:t>
            </a:r>
            <a:endParaRPr lang="it-IT" sz="2400" dirty="0"/>
          </a:p>
        </p:txBody>
      </p:sp>
      <p:sp>
        <p:nvSpPr>
          <p:cNvPr id="72711" name="Line 7"/>
          <p:cNvSpPr>
            <a:spLocks noChangeShapeType="1"/>
          </p:cNvSpPr>
          <p:nvPr/>
        </p:nvSpPr>
        <p:spPr bwMode="auto">
          <a:xfrm flipV="1">
            <a:off x="1979712" y="5392738"/>
            <a:ext cx="576262" cy="503237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2712" name="Line 8"/>
          <p:cNvSpPr>
            <a:spLocks noChangeShapeType="1"/>
          </p:cNvSpPr>
          <p:nvPr/>
        </p:nvSpPr>
        <p:spPr bwMode="auto">
          <a:xfrm flipV="1">
            <a:off x="3851920" y="5445224"/>
            <a:ext cx="576263" cy="503237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23850" y="2276872"/>
            <a:ext cx="7848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/>
            <a:r>
              <a:rPr lang="it-IT" sz="2400" dirty="0" smtClean="0"/>
              <a:t>5) </a:t>
            </a:r>
            <a:r>
              <a:rPr lang="it-IT" sz="2400" dirty="0" err="1" smtClean="0"/>
              <a:t>dU</a:t>
            </a:r>
            <a:r>
              <a:rPr lang="it-IT" sz="2400" dirty="0" smtClean="0"/>
              <a:t> </a:t>
            </a:r>
            <a:r>
              <a:rPr lang="it-IT" sz="2400" dirty="0"/>
              <a:t>= </a:t>
            </a:r>
            <a:r>
              <a:rPr lang="it-IT" sz="2400" dirty="0" err="1"/>
              <a:t>dq</a:t>
            </a:r>
            <a:r>
              <a:rPr lang="it-IT" sz="2400" dirty="0"/>
              <a:t> + </a:t>
            </a:r>
            <a:r>
              <a:rPr lang="it-IT" sz="2400" dirty="0" err="1"/>
              <a:t>dw</a:t>
            </a:r>
            <a:r>
              <a:rPr lang="it-IT" sz="2400" dirty="0"/>
              <a:t>   	</a:t>
            </a:r>
            <a:r>
              <a:rPr lang="it-IT" sz="2400" dirty="0" smtClean="0">
                <a:solidFill>
                  <a:srgbClr val="FF0000"/>
                </a:solidFill>
              </a:rPr>
              <a:t>G </a:t>
            </a:r>
            <a:r>
              <a:rPr lang="it-IT" sz="2400" dirty="0">
                <a:solidFill>
                  <a:srgbClr val="FF0000"/>
                </a:solidFill>
              </a:rPr>
              <a:t>e U </a:t>
            </a:r>
            <a:r>
              <a:rPr lang="it-IT" sz="2400" dirty="0" smtClean="0">
                <a:solidFill>
                  <a:srgbClr val="FF0000"/>
                </a:solidFill>
              </a:rPr>
              <a:t>	 sono funzioni </a:t>
            </a:r>
            <a:r>
              <a:rPr lang="it-IT" sz="2400" dirty="0">
                <a:solidFill>
                  <a:srgbClr val="FF0000"/>
                </a:solidFill>
              </a:rPr>
              <a:t>di stato </a:t>
            </a:r>
            <a:r>
              <a:rPr lang="it-IT" sz="2400" dirty="0"/>
              <a:t>  </a:t>
            </a:r>
            <a:endParaRPr lang="it-IT" sz="2400" dirty="0" smtClean="0"/>
          </a:p>
          <a:p>
            <a:pPr algn="l" eaLnBrk="1" hangingPunct="1"/>
            <a:r>
              <a:rPr lang="it-IT" sz="2400" dirty="0" smtClean="0"/>
              <a:t>			</a:t>
            </a:r>
            <a:r>
              <a:rPr lang="it-IT" sz="2400" dirty="0" smtClean="0">
                <a:solidFill>
                  <a:srgbClr val="0000FF"/>
                </a:solidFill>
              </a:rPr>
              <a:t>q e w    non sono funzioni di stato</a:t>
            </a:r>
            <a:endParaRPr lang="it-IT" sz="2400" dirty="0" smtClean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/>
      <p:bldP spid="72708" grpId="0"/>
      <p:bldP spid="72710" grpId="0"/>
      <p:bldP spid="72711" grpId="0" animBg="1"/>
      <p:bldP spid="72712" grpId="0" animBg="1"/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576" y="836712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METODO DELLA MOBILITÀ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IN CAMPO ELETTRICO (ULICH)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23527" y="1557536"/>
            <a:ext cx="79674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dirty="0" smtClean="0">
                <a:solidFill>
                  <a:srgbClr val="3333CC"/>
                </a:solidFill>
              </a:rPr>
              <a:t>In un campo elettrico uno </a:t>
            </a:r>
            <a:r>
              <a:rPr lang="it-IT" dirty="0">
                <a:solidFill>
                  <a:srgbClr val="3333CC"/>
                </a:solidFill>
              </a:rPr>
              <a:t>ione sperimenta una forza elettrica</a:t>
            </a:r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410040"/>
              </p:ext>
            </p:extLst>
          </p:nvPr>
        </p:nvGraphicFramePr>
        <p:xfrm>
          <a:off x="5867027" y="1887931"/>
          <a:ext cx="266541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33" name="Equation" r:id="rId3" imgW="1688367" imgH="393529" progId="Equation.DSMT4">
                  <p:embed/>
                </p:oleObj>
              </mc:Choice>
              <mc:Fallback>
                <p:oleObj name="Equation" r:id="rId3" imgW="168836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027" y="1887931"/>
                        <a:ext cx="2665413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23527" y="2349697"/>
            <a:ext cx="7561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dirty="0">
                <a:solidFill>
                  <a:srgbClr val="FF0000"/>
                </a:solidFill>
              </a:rPr>
              <a:t>lo ione sente anche una </a:t>
            </a:r>
            <a:r>
              <a:rPr lang="it-IT" dirty="0" err="1">
                <a:solidFill>
                  <a:srgbClr val="FF0000"/>
                </a:solidFill>
              </a:rPr>
              <a:t>F</a:t>
            </a:r>
            <a:r>
              <a:rPr lang="it-IT" baseline="-25000" dirty="0" err="1">
                <a:solidFill>
                  <a:srgbClr val="FF0000"/>
                </a:solidFill>
              </a:rPr>
              <a:t>attrito</a:t>
            </a:r>
            <a:r>
              <a:rPr lang="it-IT" dirty="0">
                <a:solidFill>
                  <a:srgbClr val="FF0000"/>
                </a:solidFill>
              </a:rPr>
              <a:t> proporzionale alla sua velocità v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23527" y="2757883"/>
            <a:ext cx="3311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23527" y="3356992"/>
            <a:ext cx="7802686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dirty="0"/>
              <a:t>a = raggio idrodinamico dello ione (ione + </a:t>
            </a:r>
            <a:r>
              <a:rPr lang="it-IT" dirty="0" smtClean="0"/>
              <a:t>le molecole </a:t>
            </a:r>
            <a:r>
              <a:rPr lang="it-IT" dirty="0"/>
              <a:t>di solvente solidali)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23527" y="4941168"/>
            <a:ext cx="8352929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dirty="0" err="1"/>
              <a:t>F</a:t>
            </a:r>
            <a:r>
              <a:rPr lang="it-IT" baseline="-25000" dirty="0" err="1"/>
              <a:t>att</a:t>
            </a:r>
            <a:r>
              <a:rPr lang="it-IT" dirty="0"/>
              <a:t> = f(viscosità del solvente, a)</a:t>
            </a:r>
          </a:p>
          <a:p>
            <a:pPr algn="just" eaLnBrk="1" hangingPunct="1">
              <a:spcBef>
                <a:spcPct val="50000"/>
              </a:spcBef>
            </a:pPr>
            <a:r>
              <a:rPr lang="it-IT" dirty="0"/>
              <a:t>mostrano </a:t>
            </a:r>
            <a:r>
              <a:rPr lang="it-IT" dirty="0" smtClean="0"/>
              <a:t>attrito minore gli </a:t>
            </a:r>
            <a:r>
              <a:rPr lang="it-IT" dirty="0"/>
              <a:t>ioni + grandi perché hanno &lt; densità di </a:t>
            </a:r>
            <a:r>
              <a:rPr lang="it-IT" dirty="0" smtClean="0"/>
              <a:t>carica e quindi meno molecole di </a:t>
            </a:r>
            <a:r>
              <a:rPr lang="it-IT" dirty="0"/>
              <a:t>s</a:t>
            </a:r>
            <a:r>
              <a:rPr lang="it-IT" dirty="0" smtClean="0"/>
              <a:t>olvente coordinate</a:t>
            </a:r>
            <a:endParaRPr lang="it-IT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23527" y="2746572"/>
            <a:ext cx="48241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dirty="0" err="1">
                <a:solidFill>
                  <a:srgbClr val="FF0000"/>
                </a:solidFill>
              </a:rPr>
              <a:t>F</a:t>
            </a:r>
            <a:r>
              <a:rPr lang="it-IT" baseline="-25000" dirty="0" err="1">
                <a:solidFill>
                  <a:srgbClr val="FF0000"/>
                </a:solidFill>
              </a:rPr>
              <a:t>att</a:t>
            </a:r>
            <a:r>
              <a:rPr lang="it-IT" dirty="0">
                <a:solidFill>
                  <a:srgbClr val="FF0000"/>
                </a:solidFill>
              </a:rPr>
              <a:t> =  </a:t>
            </a:r>
            <a:r>
              <a:rPr lang="it-IT" dirty="0" err="1">
                <a:solidFill>
                  <a:srgbClr val="FF0000"/>
                </a:solidFill>
              </a:rPr>
              <a:t>6</a:t>
            </a:r>
            <a:r>
              <a:rPr lang="it-IT" dirty="0" err="1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it-IT" dirty="0" err="1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</a:t>
            </a:r>
            <a:r>
              <a:rPr lang="it-IT" dirty="0" err="1" smtClean="0">
                <a:solidFill>
                  <a:srgbClr val="FF0000"/>
                </a:solidFill>
              </a:rPr>
              <a:t>av</a:t>
            </a:r>
            <a:r>
              <a:rPr lang="it-IT" dirty="0">
                <a:solidFill>
                  <a:srgbClr val="FF0000"/>
                </a:solidFill>
              </a:rPr>
              <a:t>      </a:t>
            </a:r>
            <a:r>
              <a:rPr lang="it-IT" dirty="0" smtClean="0">
                <a:solidFill>
                  <a:srgbClr val="FF0000"/>
                </a:solidFill>
              </a:rPr>
              <a:t>                     F </a:t>
            </a:r>
            <a:r>
              <a:rPr lang="it-IT" dirty="0">
                <a:solidFill>
                  <a:srgbClr val="FF0000"/>
                </a:solidFill>
              </a:rPr>
              <a:t>di </a:t>
            </a:r>
            <a:r>
              <a:rPr lang="it-IT" dirty="0" err="1" smtClean="0">
                <a:solidFill>
                  <a:srgbClr val="FF0000"/>
                </a:solidFill>
              </a:rPr>
              <a:t>Stokes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70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955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39750" y="549275"/>
            <a:ext cx="7488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endParaRPr lang="it-IT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95536" y="404813"/>
            <a:ext cx="55448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dirty="0">
                <a:latin typeface="Times New Roman" pitchFamily="18" charset="0"/>
              </a:rPr>
              <a:t>quando v è costante  </a:t>
            </a:r>
            <a:r>
              <a:rPr lang="it-IT" dirty="0" err="1">
                <a:latin typeface="Times New Roman" pitchFamily="18" charset="0"/>
              </a:rPr>
              <a:t>Fel</a:t>
            </a:r>
            <a:r>
              <a:rPr lang="it-IT" dirty="0">
                <a:latin typeface="Times New Roman" pitchFamily="18" charset="0"/>
              </a:rPr>
              <a:t> = ze</a:t>
            </a:r>
            <a:r>
              <a:rPr lang="it-IT" baseline="-25000" dirty="0">
                <a:latin typeface="Times New Roman" pitchFamily="18" charset="0"/>
              </a:rPr>
              <a:t>0</a:t>
            </a:r>
            <a:r>
              <a:rPr lang="it-IT" dirty="0">
                <a:latin typeface="Times New Roman" pitchFamily="18" charset="0"/>
              </a:rPr>
              <a:t>E = </a:t>
            </a:r>
            <a:r>
              <a:rPr lang="it-IT" dirty="0" err="1">
                <a:latin typeface="Times New Roman" pitchFamily="18" charset="0"/>
              </a:rPr>
              <a:t>Fatt</a:t>
            </a:r>
            <a:r>
              <a:rPr lang="it-IT" dirty="0">
                <a:latin typeface="Times New Roman" pitchFamily="18" charset="0"/>
              </a:rPr>
              <a:t> =  </a:t>
            </a:r>
            <a:r>
              <a:rPr lang="it-IT" dirty="0" smtClean="0">
                <a:latin typeface="Times New Roman" pitchFamily="18" charset="0"/>
              </a:rPr>
              <a:t>6</a:t>
            </a:r>
            <a:r>
              <a:rPr lang="el-GR" dirty="0" smtClean="0">
                <a:latin typeface="Times New Roman" pitchFamily="18" charset="0"/>
              </a:rPr>
              <a:t>π</a:t>
            </a:r>
            <a:r>
              <a:rPr lang="it-IT" dirty="0" smtClean="0">
                <a:latin typeface="Times New Roman" pitchFamily="18" charset="0"/>
                <a:sym typeface="Symbol" pitchFamily="18" charset="2"/>
              </a:rPr>
              <a:t></a:t>
            </a:r>
            <a:r>
              <a:rPr lang="it-IT" dirty="0">
                <a:latin typeface="Times New Roman" pitchFamily="18" charset="0"/>
              </a:rPr>
              <a:t>av</a:t>
            </a:r>
            <a:r>
              <a:rPr lang="it-IT" dirty="0" smtClean="0"/>
              <a:t> </a:t>
            </a:r>
            <a:endParaRPr lang="it-IT" dirty="0"/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184821"/>
              </p:ext>
            </p:extLst>
          </p:nvPr>
        </p:nvGraphicFramePr>
        <p:xfrm>
          <a:off x="6835775" y="328613"/>
          <a:ext cx="110172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04" name="Equation" r:id="rId4" imgW="634680" imgH="419040" progId="Equation.DSMT4">
                  <p:embed/>
                </p:oleObj>
              </mc:Choice>
              <mc:Fallback>
                <p:oleObj name="Equation" r:id="rId4" imgW="6346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775" y="328613"/>
                        <a:ext cx="1101725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6084888" y="692150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546313"/>
              </p:ext>
            </p:extLst>
          </p:nvPr>
        </p:nvGraphicFramePr>
        <p:xfrm>
          <a:off x="582613" y="1147763"/>
          <a:ext cx="74930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05" name="Equation" r:id="rId6" imgW="431640" imgH="393480" progId="Equation.DSMT4">
                  <p:embed/>
                </p:oleObj>
              </mc:Choice>
              <mc:Fallback>
                <p:oleObj name="Equation" r:id="rId6" imgW="43164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3" y="1147763"/>
                        <a:ext cx="749300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sellaDiTesto 12"/>
          <p:cNvSpPr txBox="1"/>
          <p:nvPr/>
        </p:nvSpPr>
        <p:spPr>
          <a:xfrm>
            <a:off x="1650926" y="1268760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u = mobilità ionica: è una grandezza misurabile (vedi dopo)</a:t>
            </a:r>
          </a:p>
        </p:txBody>
      </p:sp>
      <p:graphicFrame>
        <p:nvGraphicFramePr>
          <p:cNvPr id="14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994774"/>
              </p:ext>
            </p:extLst>
          </p:nvPr>
        </p:nvGraphicFramePr>
        <p:xfrm>
          <a:off x="561975" y="2060575"/>
          <a:ext cx="1100138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06" name="Equation" r:id="rId8" imgW="634680" imgH="419040" progId="Equation.DSMT4">
                  <p:embed/>
                </p:oleObj>
              </mc:Choice>
              <mc:Fallback>
                <p:oleObj name="Equation" r:id="rId8" imgW="634680" imgH="419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2060575"/>
                        <a:ext cx="1100138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sellaDiTesto 14"/>
          <p:cNvSpPr txBox="1"/>
          <p:nvPr/>
        </p:nvSpPr>
        <p:spPr>
          <a:xfrm>
            <a:off x="566806" y="3521743"/>
            <a:ext cx="8037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dalla fig. schematica si vede che se </a:t>
            </a:r>
            <a:r>
              <a:rPr lang="it-IT" dirty="0" err="1" smtClean="0"/>
              <a:t>r</a:t>
            </a:r>
            <a:r>
              <a:rPr lang="it-IT" baseline="-25000" dirty="0" err="1" smtClean="0"/>
              <a:t>idro</a:t>
            </a:r>
            <a:r>
              <a:rPr lang="it-IT" dirty="0" smtClean="0"/>
              <a:t> è il raggio ione + diametro delle molecole di H</a:t>
            </a:r>
            <a:r>
              <a:rPr lang="it-IT" baseline="-25000" dirty="0" smtClean="0"/>
              <a:t>2</a:t>
            </a:r>
            <a:r>
              <a:rPr lang="it-IT" dirty="0" smtClean="0"/>
              <a:t>O e r</a:t>
            </a:r>
            <a:r>
              <a:rPr lang="it-IT" baseline="-25000" dirty="0" smtClean="0"/>
              <a:t>ione</a:t>
            </a:r>
            <a:r>
              <a:rPr lang="it-IT" dirty="0" smtClean="0"/>
              <a:t> = raggio del solo ione nudo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539750" y="4604254"/>
            <a:ext cx="7663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err="1" smtClean="0"/>
              <a:t>num</a:t>
            </a:r>
            <a:r>
              <a:rPr lang="it-IT" dirty="0" smtClean="0"/>
              <a:t> di idratazione = </a:t>
            </a:r>
            <a:r>
              <a:rPr lang="it-IT" dirty="0" err="1" smtClean="0"/>
              <a:t>num</a:t>
            </a:r>
            <a:r>
              <a:rPr lang="it-IT" dirty="0" smtClean="0"/>
              <a:t> di sferette (H</a:t>
            </a:r>
            <a:r>
              <a:rPr lang="it-IT" baseline="-25000" dirty="0" smtClean="0"/>
              <a:t>2</a:t>
            </a:r>
            <a:r>
              <a:rPr lang="it-IT" dirty="0" smtClean="0"/>
              <a:t>O) che possono stare mediamente in prossimità dello ione 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6813093" y="2060848"/>
            <a:ext cx="2151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sfera di idratazione</a:t>
            </a:r>
          </a:p>
        </p:txBody>
      </p:sp>
      <p:graphicFrame>
        <p:nvGraphicFramePr>
          <p:cNvPr id="26" name="Oggetto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671611"/>
              </p:ext>
            </p:extLst>
          </p:nvPr>
        </p:nvGraphicFramePr>
        <p:xfrm>
          <a:off x="585663" y="5356115"/>
          <a:ext cx="4505325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07" name="Equation" r:id="rId10" imgW="2819160" imgH="761760" progId="Equation.DSMT4">
                  <p:embed/>
                </p:oleObj>
              </mc:Choice>
              <mc:Fallback>
                <p:oleObj name="Equation" r:id="rId10" imgW="281916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663" y="5356115"/>
                        <a:ext cx="4505325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7" name="Gruppo 66"/>
          <p:cNvGrpSpPr/>
          <p:nvPr/>
        </p:nvGrpSpPr>
        <p:grpSpPr>
          <a:xfrm>
            <a:off x="4283968" y="1991480"/>
            <a:ext cx="1385018" cy="1385018"/>
            <a:chOff x="6948264" y="1342314"/>
            <a:chExt cx="1385018" cy="1385018"/>
          </a:xfrm>
        </p:grpSpPr>
        <p:sp>
          <p:nvSpPr>
            <p:cNvPr id="73" name="Ovale 72"/>
            <p:cNvSpPr/>
            <p:nvPr/>
          </p:nvSpPr>
          <p:spPr bwMode="auto">
            <a:xfrm>
              <a:off x="6948264" y="1342314"/>
              <a:ext cx="1385018" cy="1385018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74" name="Gruppo 73"/>
            <p:cNvGrpSpPr/>
            <p:nvPr/>
          </p:nvGrpSpPr>
          <p:grpSpPr>
            <a:xfrm rot="15534446">
              <a:off x="7088428" y="1488568"/>
              <a:ext cx="491902" cy="491902"/>
              <a:chOff x="5867077" y="4198904"/>
              <a:chExt cx="491902" cy="491902"/>
            </a:xfrm>
          </p:grpSpPr>
          <p:sp>
            <p:nvSpPr>
              <p:cNvPr id="94" name="Ovale 93"/>
              <p:cNvSpPr/>
              <p:nvPr/>
            </p:nvSpPr>
            <p:spPr bwMode="auto">
              <a:xfrm>
                <a:off x="5867077" y="4198904"/>
                <a:ext cx="491902" cy="491902"/>
              </a:xfrm>
              <a:prstGeom prst="ellipse">
                <a:avLst/>
              </a:prstGeom>
              <a:solidFill>
                <a:srgbClr val="00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grpSp>
            <p:nvGrpSpPr>
              <p:cNvPr id="95" name="Gruppo 94"/>
              <p:cNvGrpSpPr/>
              <p:nvPr/>
            </p:nvGrpSpPr>
            <p:grpSpPr>
              <a:xfrm>
                <a:off x="6072666" y="4328290"/>
                <a:ext cx="144016" cy="167258"/>
                <a:chOff x="6469928" y="2996952"/>
                <a:chExt cx="144016" cy="167258"/>
              </a:xfrm>
            </p:grpSpPr>
            <p:cxnSp>
              <p:nvCxnSpPr>
                <p:cNvPr id="96" name="Connettore 1 95"/>
                <p:cNvCxnSpPr/>
                <p:nvPr/>
              </p:nvCxnSpPr>
              <p:spPr bwMode="auto">
                <a:xfrm>
                  <a:off x="6470502" y="2996952"/>
                  <a:ext cx="0" cy="144016"/>
                </a:xfrm>
                <a:prstGeom prst="line">
                  <a:avLst/>
                </a:prstGeom>
                <a:solidFill>
                  <a:schemeClr val="accent1"/>
                </a:solidFill>
                <a:ln w="25400" cap="rnd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  <p:cxnSp>
              <p:nvCxnSpPr>
                <p:cNvPr id="97" name="Connettore 1 96"/>
                <p:cNvCxnSpPr/>
                <p:nvPr/>
              </p:nvCxnSpPr>
              <p:spPr bwMode="auto">
                <a:xfrm rot="6240000">
                  <a:off x="6541936" y="3092202"/>
                  <a:ext cx="0" cy="144016"/>
                </a:xfrm>
                <a:prstGeom prst="line">
                  <a:avLst/>
                </a:prstGeom>
                <a:solidFill>
                  <a:schemeClr val="accent1"/>
                </a:solidFill>
                <a:ln w="25400" cap="rnd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</p:grpSp>
        </p:grpSp>
        <p:grpSp>
          <p:nvGrpSpPr>
            <p:cNvPr id="75" name="Gruppo 74"/>
            <p:cNvGrpSpPr/>
            <p:nvPr/>
          </p:nvGrpSpPr>
          <p:grpSpPr>
            <a:xfrm rot="4736886">
              <a:off x="7679654" y="2135649"/>
              <a:ext cx="491902" cy="491902"/>
              <a:chOff x="5867077" y="4198904"/>
              <a:chExt cx="491902" cy="491902"/>
            </a:xfrm>
          </p:grpSpPr>
          <p:sp>
            <p:nvSpPr>
              <p:cNvPr id="90" name="Ovale 89"/>
              <p:cNvSpPr/>
              <p:nvPr/>
            </p:nvSpPr>
            <p:spPr bwMode="auto">
              <a:xfrm>
                <a:off x="5867077" y="4198904"/>
                <a:ext cx="491902" cy="491902"/>
              </a:xfrm>
              <a:prstGeom prst="ellipse">
                <a:avLst/>
              </a:prstGeom>
              <a:solidFill>
                <a:srgbClr val="00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grpSp>
            <p:nvGrpSpPr>
              <p:cNvPr id="91" name="Gruppo 90"/>
              <p:cNvGrpSpPr/>
              <p:nvPr/>
            </p:nvGrpSpPr>
            <p:grpSpPr>
              <a:xfrm>
                <a:off x="6072666" y="4328290"/>
                <a:ext cx="144016" cy="167258"/>
                <a:chOff x="6469928" y="2996952"/>
                <a:chExt cx="144016" cy="167258"/>
              </a:xfrm>
            </p:grpSpPr>
            <p:cxnSp>
              <p:nvCxnSpPr>
                <p:cNvPr id="92" name="Connettore 1 91"/>
                <p:cNvCxnSpPr/>
                <p:nvPr/>
              </p:nvCxnSpPr>
              <p:spPr bwMode="auto">
                <a:xfrm>
                  <a:off x="6470501" y="2996952"/>
                  <a:ext cx="0" cy="144016"/>
                </a:xfrm>
                <a:prstGeom prst="line">
                  <a:avLst/>
                </a:prstGeom>
                <a:solidFill>
                  <a:schemeClr val="accent1"/>
                </a:solidFill>
                <a:ln w="25400" cap="rnd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  <p:cxnSp>
              <p:nvCxnSpPr>
                <p:cNvPr id="93" name="Connettore 1 92"/>
                <p:cNvCxnSpPr/>
                <p:nvPr/>
              </p:nvCxnSpPr>
              <p:spPr bwMode="auto">
                <a:xfrm rot="6240000">
                  <a:off x="6541936" y="3092202"/>
                  <a:ext cx="0" cy="144016"/>
                </a:xfrm>
                <a:prstGeom prst="line">
                  <a:avLst/>
                </a:prstGeom>
                <a:solidFill>
                  <a:schemeClr val="accent1"/>
                </a:solidFill>
                <a:ln w="25400" cap="rnd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</p:grpSp>
        </p:grpSp>
        <p:grpSp>
          <p:nvGrpSpPr>
            <p:cNvPr id="76" name="Gruppo 75"/>
            <p:cNvGrpSpPr/>
            <p:nvPr/>
          </p:nvGrpSpPr>
          <p:grpSpPr>
            <a:xfrm>
              <a:off x="7387083" y="1810400"/>
              <a:ext cx="491902" cy="514004"/>
              <a:chOff x="5580112" y="4314445"/>
              <a:chExt cx="491902" cy="514004"/>
            </a:xfrm>
          </p:grpSpPr>
          <p:sp>
            <p:nvSpPr>
              <p:cNvPr id="88" name="Ovale 87"/>
              <p:cNvSpPr/>
              <p:nvPr/>
            </p:nvSpPr>
            <p:spPr bwMode="auto">
              <a:xfrm>
                <a:off x="5580112" y="4314445"/>
                <a:ext cx="491902" cy="491902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9" name="CasellaDiTesto 88"/>
              <p:cNvSpPr txBox="1"/>
              <p:nvPr/>
            </p:nvSpPr>
            <p:spPr>
              <a:xfrm>
                <a:off x="5651068" y="4366784"/>
                <a:ext cx="2873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it-IT" sz="2400" b="1" dirty="0" smtClean="0"/>
              </a:p>
            </p:txBody>
          </p:sp>
        </p:grpSp>
        <p:grpSp>
          <p:nvGrpSpPr>
            <p:cNvPr id="77" name="Gruppo 76"/>
            <p:cNvGrpSpPr/>
            <p:nvPr/>
          </p:nvGrpSpPr>
          <p:grpSpPr>
            <a:xfrm rot="11297745">
              <a:off x="7025045" y="2044308"/>
              <a:ext cx="491902" cy="491902"/>
              <a:chOff x="5867077" y="4198904"/>
              <a:chExt cx="491902" cy="491902"/>
            </a:xfrm>
          </p:grpSpPr>
          <p:sp>
            <p:nvSpPr>
              <p:cNvPr id="84" name="Ovale 83"/>
              <p:cNvSpPr/>
              <p:nvPr/>
            </p:nvSpPr>
            <p:spPr bwMode="auto">
              <a:xfrm>
                <a:off x="5867077" y="4198904"/>
                <a:ext cx="491902" cy="491902"/>
              </a:xfrm>
              <a:prstGeom prst="ellipse">
                <a:avLst/>
              </a:prstGeom>
              <a:solidFill>
                <a:srgbClr val="00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grpSp>
            <p:nvGrpSpPr>
              <p:cNvPr id="85" name="Gruppo 84"/>
              <p:cNvGrpSpPr/>
              <p:nvPr/>
            </p:nvGrpSpPr>
            <p:grpSpPr>
              <a:xfrm>
                <a:off x="6072666" y="4328290"/>
                <a:ext cx="144016" cy="167258"/>
                <a:chOff x="6469928" y="2996952"/>
                <a:chExt cx="144016" cy="167258"/>
              </a:xfrm>
            </p:grpSpPr>
            <p:cxnSp>
              <p:nvCxnSpPr>
                <p:cNvPr id="86" name="Connettore 1 85"/>
                <p:cNvCxnSpPr/>
                <p:nvPr/>
              </p:nvCxnSpPr>
              <p:spPr bwMode="auto">
                <a:xfrm>
                  <a:off x="6470501" y="2996952"/>
                  <a:ext cx="0" cy="144016"/>
                </a:xfrm>
                <a:prstGeom prst="line">
                  <a:avLst/>
                </a:prstGeom>
                <a:solidFill>
                  <a:schemeClr val="accent1"/>
                </a:solidFill>
                <a:ln w="25400" cap="rnd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  <p:cxnSp>
              <p:nvCxnSpPr>
                <p:cNvPr id="87" name="Connettore 1 86"/>
                <p:cNvCxnSpPr/>
                <p:nvPr/>
              </p:nvCxnSpPr>
              <p:spPr bwMode="auto">
                <a:xfrm rot="6240000">
                  <a:off x="6541936" y="3092202"/>
                  <a:ext cx="0" cy="144016"/>
                </a:xfrm>
                <a:prstGeom prst="line">
                  <a:avLst/>
                </a:prstGeom>
                <a:solidFill>
                  <a:schemeClr val="accent1"/>
                </a:solidFill>
                <a:ln w="25400" cap="rnd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</p:grpSp>
        </p:grpSp>
        <p:grpSp>
          <p:nvGrpSpPr>
            <p:cNvPr id="78" name="Gruppo 77"/>
            <p:cNvGrpSpPr/>
            <p:nvPr/>
          </p:nvGrpSpPr>
          <p:grpSpPr>
            <a:xfrm rot="193478">
              <a:off x="7737540" y="1535293"/>
              <a:ext cx="491902" cy="491902"/>
              <a:chOff x="5867077" y="4198904"/>
              <a:chExt cx="491902" cy="491902"/>
            </a:xfrm>
          </p:grpSpPr>
          <p:sp>
            <p:nvSpPr>
              <p:cNvPr id="80" name="Ovale 79"/>
              <p:cNvSpPr/>
              <p:nvPr/>
            </p:nvSpPr>
            <p:spPr bwMode="auto">
              <a:xfrm>
                <a:off x="5867077" y="4198904"/>
                <a:ext cx="491902" cy="491902"/>
              </a:xfrm>
              <a:prstGeom prst="ellipse">
                <a:avLst/>
              </a:prstGeom>
              <a:solidFill>
                <a:srgbClr val="00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grpSp>
            <p:nvGrpSpPr>
              <p:cNvPr id="81" name="Gruppo 80"/>
              <p:cNvGrpSpPr/>
              <p:nvPr/>
            </p:nvGrpSpPr>
            <p:grpSpPr>
              <a:xfrm>
                <a:off x="6072666" y="4328290"/>
                <a:ext cx="144016" cy="167258"/>
                <a:chOff x="6469928" y="2996952"/>
                <a:chExt cx="144016" cy="167258"/>
              </a:xfrm>
            </p:grpSpPr>
            <p:cxnSp>
              <p:nvCxnSpPr>
                <p:cNvPr id="82" name="Connettore 1 81"/>
                <p:cNvCxnSpPr/>
                <p:nvPr/>
              </p:nvCxnSpPr>
              <p:spPr bwMode="auto">
                <a:xfrm>
                  <a:off x="6470501" y="2996952"/>
                  <a:ext cx="0" cy="144016"/>
                </a:xfrm>
                <a:prstGeom prst="line">
                  <a:avLst/>
                </a:prstGeom>
                <a:solidFill>
                  <a:schemeClr val="accent1"/>
                </a:solidFill>
                <a:ln w="25400" cap="rnd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  <p:cxnSp>
              <p:nvCxnSpPr>
                <p:cNvPr id="83" name="Connettore 1 82"/>
                <p:cNvCxnSpPr/>
                <p:nvPr/>
              </p:nvCxnSpPr>
              <p:spPr bwMode="auto">
                <a:xfrm rot="6240000">
                  <a:off x="6541936" y="3092202"/>
                  <a:ext cx="0" cy="144016"/>
                </a:xfrm>
                <a:prstGeom prst="line">
                  <a:avLst/>
                </a:prstGeom>
                <a:solidFill>
                  <a:schemeClr val="accent1"/>
                </a:solidFill>
                <a:ln w="25400" cap="rnd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</p:grpSp>
        </p:grpSp>
        <p:sp>
          <p:nvSpPr>
            <p:cNvPr id="79" name="CasellaDiTesto 78"/>
            <p:cNvSpPr txBox="1"/>
            <p:nvPr/>
          </p:nvSpPr>
          <p:spPr>
            <a:xfrm>
              <a:off x="7453014" y="1795990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smtClean="0"/>
                <a:t>+</a:t>
              </a:r>
              <a:endParaRPr lang="it-IT" sz="2800" b="1" dirty="0" smtClean="0"/>
            </a:p>
          </p:txBody>
        </p:sp>
      </p:grpSp>
      <p:cxnSp>
        <p:nvCxnSpPr>
          <p:cNvPr id="68" name="Connettore 1 67"/>
          <p:cNvCxnSpPr/>
          <p:nvPr/>
        </p:nvCxnSpPr>
        <p:spPr>
          <a:xfrm flipH="1">
            <a:off x="3587197" y="2711177"/>
            <a:ext cx="1412589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1 68"/>
          <p:cNvCxnSpPr/>
          <p:nvPr/>
        </p:nvCxnSpPr>
        <p:spPr>
          <a:xfrm flipH="1">
            <a:off x="3647209" y="3379087"/>
            <a:ext cx="1412589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asellaDiTesto 69"/>
          <p:cNvSpPr txBox="1"/>
          <p:nvPr/>
        </p:nvSpPr>
        <p:spPr>
          <a:xfrm>
            <a:off x="3139861" y="2759074"/>
            <a:ext cx="940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 = </a:t>
            </a:r>
            <a:r>
              <a:rPr lang="it-IT" dirty="0" err="1" smtClean="0"/>
              <a:t>r</a:t>
            </a:r>
            <a:r>
              <a:rPr lang="it-IT" baseline="-25000" dirty="0" err="1" smtClean="0"/>
              <a:t>idro</a:t>
            </a:r>
            <a:endParaRPr lang="it-IT" baseline="-25000" dirty="0"/>
          </a:p>
        </p:txBody>
      </p:sp>
      <p:cxnSp>
        <p:nvCxnSpPr>
          <p:cNvPr id="71" name="Connettore 1 70"/>
          <p:cNvCxnSpPr/>
          <p:nvPr/>
        </p:nvCxnSpPr>
        <p:spPr>
          <a:xfrm flipH="1">
            <a:off x="4952864" y="2455579"/>
            <a:ext cx="1412589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1 71"/>
          <p:cNvCxnSpPr/>
          <p:nvPr/>
        </p:nvCxnSpPr>
        <p:spPr>
          <a:xfrm flipH="1">
            <a:off x="4952864" y="2723070"/>
            <a:ext cx="1412589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CasellaDiTesto 97"/>
          <p:cNvSpPr txBox="1"/>
          <p:nvPr/>
        </p:nvSpPr>
        <p:spPr>
          <a:xfrm>
            <a:off x="5963877" y="2344426"/>
            <a:ext cx="849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</a:t>
            </a:r>
            <a:r>
              <a:rPr lang="it-IT" baseline="-25000" dirty="0" smtClean="0"/>
              <a:t>ione</a:t>
            </a:r>
            <a:endParaRPr lang="it-IT" baseline="-25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552972" y="5517232"/>
            <a:ext cx="2259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buona approssimazione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71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772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476672"/>
            <a:ext cx="79928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Approssimazioni vantaggi e svantaggi:</a:t>
            </a:r>
          </a:p>
          <a:p>
            <a:pPr algn="just"/>
            <a:endParaRPr lang="it-IT" b="1" dirty="0" smtClean="0"/>
          </a:p>
          <a:p>
            <a:pPr algn="just"/>
            <a:r>
              <a:rPr lang="it-IT" b="1" dirty="0" smtClean="0"/>
              <a:t>compressibilità:</a:t>
            </a:r>
            <a:r>
              <a:rPr lang="it-IT" dirty="0" smtClean="0"/>
              <a:t> si assume che</a:t>
            </a:r>
          </a:p>
          <a:p>
            <a:pPr algn="just"/>
            <a:r>
              <a:rPr lang="it-IT" dirty="0" smtClean="0"/>
              <a:t>- molecole di solvente nella sfera di coordinazione sono incompressibili</a:t>
            </a:r>
          </a:p>
          <a:p>
            <a:pPr algn="just"/>
            <a:r>
              <a:rPr lang="it-IT" dirty="0" smtClean="0"/>
              <a:t>- molecole </a:t>
            </a:r>
            <a:r>
              <a:rPr lang="it-IT" dirty="0"/>
              <a:t>di solvente </a:t>
            </a:r>
            <a:r>
              <a:rPr lang="it-IT" dirty="0" smtClean="0"/>
              <a:t>appena fuori nella </a:t>
            </a:r>
            <a:r>
              <a:rPr lang="it-IT" dirty="0"/>
              <a:t>sfera di </a:t>
            </a:r>
            <a:r>
              <a:rPr lang="it-IT" dirty="0" smtClean="0"/>
              <a:t>coordinazione si comportano come quelle nel bulk</a:t>
            </a:r>
          </a:p>
          <a:p>
            <a:pPr algn="just"/>
            <a:endParaRPr lang="it-IT" dirty="0" smtClean="0">
              <a:solidFill>
                <a:srgbClr val="FF0000"/>
              </a:solidFill>
            </a:endParaRPr>
          </a:p>
          <a:p>
            <a:pPr algn="just"/>
            <a:r>
              <a:rPr lang="it-IT" dirty="0" smtClean="0">
                <a:solidFill>
                  <a:srgbClr val="FF0000"/>
                </a:solidFill>
              </a:rPr>
              <a:t>- si ottiene n per la coppia di ioni</a:t>
            </a:r>
            <a:endParaRPr lang="it-IT" dirty="0" smtClean="0"/>
          </a:p>
        </p:txBody>
      </p:sp>
      <p:sp>
        <p:nvSpPr>
          <p:cNvPr id="3" name="CasellaDiTesto 2"/>
          <p:cNvSpPr txBox="1"/>
          <p:nvPr/>
        </p:nvSpPr>
        <p:spPr>
          <a:xfrm>
            <a:off x="395536" y="3385160"/>
            <a:ext cx="76328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b="1" dirty="0" smtClean="0"/>
              <a:t>mobilità:</a:t>
            </a:r>
            <a:r>
              <a:rPr lang="it-IT" dirty="0" smtClean="0"/>
              <a:t> si assume che</a:t>
            </a:r>
            <a:endParaRPr lang="it-IT" dirty="0"/>
          </a:p>
          <a:p>
            <a:pPr algn="l"/>
            <a:r>
              <a:rPr lang="it-IT" dirty="0" smtClean="0"/>
              <a:t>- la viscosità sia costante in tutto il sistema</a:t>
            </a:r>
          </a:p>
          <a:p>
            <a:pPr algn="l"/>
            <a:r>
              <a:rPr lang="it-IT" smtClean="0"/>
              <a:t>- si </a:t>
            </a:r>
            <a:r>
              <a:rPr lang="it-IT" dirty="0" smtClean="0"/>
              <a:t>trascura l’effetto dell’</a:t>
            </a:r>
            <a:r>
              <a:rPr lang="it-IT" dirty="0" err="1" smtClean="0"/>
              <a:t>elettrocostrizione</a:t>
            </a:r>
            <a:endParaRPr lang="it-IT" dirty="0" smtClean="0"/>
          </a:p>
          <a:p>
            <a:pPr marL="342900" indent="-342900" algn="l">
              <a:buFontTx/>
              <a:buChar char="-"/>
            </a:pPr>
            <a:endParaRPr lang="it-IT" dirty="0" smtClean="0"/>
          </a:p>
          <a:p>
            <a:pPr algn="l"/>
            <a:r>
              <a:rPr lang="it-IT" dirty="0" smtClean="0">
                <a:solidFill>
                  <a:srgbClr val="FF0000"/>
                </a:solidFill>
              </a:rPr>
              <a:t>- si ottiene n per un singolo ione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95536" y="5517232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In totale si possono usare circa 5 metodi </a:t>
            </a:r>
            <a:r>
              <a:rPr lang="it-IT" smtClean="0"/>
              <a:t>di misura che </a:t>
            </a:r>
            <a:r>
              <a:rPr lang="it-IT" dirty="0" smtClean="0"/>
              <a:t>danno risultati con precisione di ± 1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72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600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4"/>
          <p:cNvSpPr txBox="1">
            <a:spLocks noChangeArrowheads="1"/>
          </p:cNvSpPr>
          <p:nvPr/>
        </p:nvSpPr>
        <p:spPr bwMode="auto">
          <a:xfrm>
            <a:off x="468313" y="549275"/>
            <a:ext cx="7920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 dirty="0" smtClean="0"/>
              <a:t> APPROFONDIMENTI SULLA </a:t>
            </a:r>
            <a:r>
              <a:rPr lang="it-IT" b="1" dirty="0" smtClean="0">
                <a:solidFill>
                  <a:srgbClr val="FF0000"/>
                </a:solidFill>
              </a:rPr>
              <a:t>COSTANTE </a:t>
            </a:r>
            <a:r>
              <a:rPr lang="it-IT" b="1" dirty="0">
                <a:solidFill>
                  <a:srgbClr val="FF0000"/>
                </a:solidFill>
              </a:rPr>
              <a:t>DIELETTRICA</a:t>
            </a:r>
          </a:p>
        </p:txBody>
      </p:sp>
      <p:pic>
        <p:nvPicPr>
          <p:cNvPr id="56323" name="Picture 5" descr="fig2-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41438"/>
            <a:ext cx="3816350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4643438" y="1341438"/>
            <a:ext cx="115349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dirty="0"/>
              <a:t>nel vuoto</a:t>
            </a:r>
          </a:p>
        </p:txBody>
      </p:sp>
      <p:sp>
        <p:nvSpPr>
          <p:cNvPr id="56325" name="Rectangle 8"/>
          <p:cNvSpPr>
            <a:spLocks noChangeArrowheads="1"/>
          </p:cNvSpPr>
          <p:nvPr/>
        </p:nvSpPr>
        <p:spPr bwMode="auto">
          <a:xfrm>
            <a:off x="0" y="3119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563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019345"/>
              </p:ext>
            </p:extLst>
          </p:nvPr>
        </p:nvGraphicFramePr>
        <p:xfrm>
          <a:off x="6149975" y="1135062"/>
          <a:ext cx="1655762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66" name="Equation" r:id="rId4" imgW="825500" imgH="393700" progId="Equation.DSMT4">
                  <p:embed/>
                </p:oleObj>
              </mc:Choice>
              <mc:Fallback>
                <p:oleObj name="Equation" r:id="rId4" imgW="825500" imgH="393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9975" y="1135062"/>
                        <a:ext cx="1655762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7" name="Rectangle 10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5632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476187"/>
              </p:ext>
            </p:extLst>
          </p:nvPr>
        </p:nvGraphicFramePr>
        <p:xfrm>
          <a:off x="6149975" y="2565400"/>
          <a:ext cx="1944687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67" name="Equation" r:id="rId6" imgW="926698" imgH="393529" progId="Equation.DSMT4">
                  <p:embed/>
                </p:oleObj>
              </mc:Choice>
              <mc:Fallback>
                <p:oleObj name="Equation" r:id="rId6" imgW="926698" imgH="393529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9975" y="2565400"/>
                        <a:ext cx="1944687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9" name="Text Box 13"/>
          <p:cNvSpPr txBox="1">
            <a:spLocks noChangeArrowheads="1"/>
          </p:cNvSpPr>
          <p:nvPr/>
        </p:nvSpPr>
        <p:spPr bwMode="auto">
          <a:xfrm>
            <a:off x="4643438" y="2636838"/>
            <a:ext cx="15128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dirty="0">
                <a:solidFill>
                  <a:srgbClr val="FF0000"/>
                </a:solidFill>
              </a:rPr>
              <a:t>con dielettrico</a:t>
            </a:r>
          </a:p>
        </p:txBody>
      </p:sp>
      <p:sp>
        <p:nvSpPr>
          <p:cNvPr id="56330" name="Rectangle 15"/>
          <p:cNvSpPr>
            <a:spLocks noChangeArrowheads="1"/>
          </p:cNvSpPr>
          <p:nvPr/>
        </p:nvSpPr>
        <p:spPr bwMode="auto">
          <a:xfrm>
            <a:off x="0" y="2995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5633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909875"/>
              </p:ext>
            </p:extLst>
          </p:nvPr>
        </p:nvGraphicFramePr>
        <p:xfrm>
          <a:off x="6588224" y="3501008"/>
          <a:ext cx="12763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68" name="Equation" r:id="rId8" imgW="634725" imgH="431613" progId="Equation.DSMT4">
                  <p:embed/>
                </p:oleObj>
              </mc:Choice>
              <mc:Fallback>
                <p:oleObj name="Equation" r:id="rId8" imgW="634725" imgH="431613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3501008"/>
                        <a:ext cx="127635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702270" y="4869160"/>
            <a:ext cx="7452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Perché un dielettrico modifica la carica necessaria a mantenere la V tra le due armature di un condensatore ???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73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7" descr="fig2-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814" y="1009783"/>
            <a:ext cx="5957498" cy="280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8" descr="fig2-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813" y="3889508"/>
            <a:ext cx="5976962" cy="296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549494" y="476672"/>
            <a:ext cx="7704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dirty="0"/>
              <a:t>LA PRESENZA DI E (E=</a:t>
            </a:r>
            <a:r>
              <a:rPr lang="it-IT" dirty="0" err="1"/>
              <a:t>V</a:t>
            </a:r>
            <a:r>
              <a:rPr lang="it-IT" dirty="0" err="1">
                <a:sym typeface="Symbol" pitchFamily="18" charset="2"/>
              </a:rPr>
              <a:t></a:t>
            </a:r>
            <a:r>
              <a:rPr lang="it-IT" dirty="0" err="1"/>
              <a:t>d</a:t>
            </a:r>
            <a:r>
              <a:rPr lang="it-IT" dirty="0"/>
              <a:t>) </a:t>
            </a:r>
            <a:r>
              <a:rPr lang="it-IT" b="1" dirty="0"/>
              <a:t>ORIENTA</a:t>
            </a:r>
            <a:r>
              <a:rPr lang="it-IT" dirty="0"/>
              <a:t> I DIPOLI O LI </a:t>
            </a:r>
            <a:r>
              <a:rPr lang="it-IT" b="1" dirty="0"/>
              <a:t>INDUCE</a:t>
            </a:r>
            <a:r>
              <a:rPr lang="it-IT" dirty="0"/>
              <a:t>.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74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fig2-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0"/>
            <a:ext cx="5256213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ext Box 5"/>
          <p:cNvSpPr txBox="1">
            <a:spLocks noChangeArrowheads="1"/>
          </p:cNvSpPr>
          <p:nvPr/>
        </p:nvSpPr>
        <p:spPr bwMode="auto">
          <a:xfrm>
            <a:off x="827088" y="4868863"/>
            <a:ext cx="784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it-IT" dirty="0"/>
              <a:t>I DIPOLI ORIENTATI GENERANO UN E</a:t>
            </a:r>
            <a:r>
              <a:rPr lang="it-IT" baseline="-25000" dirty="0"/>
              <a:t>INTERNO</a:t>
            </a:r>
            <a:r>
              <a:rPr lang="it-IT" dirty="0"/>
              <a:t> </a:t>
            </a:r>
            <a:r>
              <a:rPr lang="it-IT" b="1" dirty="0">
                <a:solidFill>
                  <a:srgbClr val="FF0000"/>
                </a:solidFill>
              </a:rPr>
              <a:t>OPPOSTO</a:t>
            </a:r>
            <a:r>
              <a:rPr lang="it-IT" dirty="0"/>
              <a:t> </a:t>
            </a:r>
            <a:r>
              <a:rPr lang="it-IT" dirty="0" smtClean="0"/>
              <a:t>A QUELLO  </a:t>
            </a:r>
            <a:r>
              <a:rPr lang="it-IT" dirty="0"/>
              <a:t>E</a:t>
            </a:r>
            <a:r>
              <a:rPr lang="it-IT" baseline="-25000" dirty="0"/>
              <a:t>ESTERNO</a:t>
            </a:r>
          </a:p>
          <a:p>
            <a:pPr eaLnBrk="1" hangingPunct="1"/>
            <a:r>
              <a:rPr lang="it-IT" sz="2400" b="1" dirty="0" smtClean="0"/>
              <a:t>E</a:t>
            </a:r>
            <a:r>
              <a:rPr lang="it-IT" sz="2400" b="1" baseline="-25000" dirty="0" smtClean="0"/>
              <a:t>TOTALE </a:t>
            </a:r>
            <a:r>
              <a:rPr lang="it-IT" sz="2400" b="1" dirty="0" smtClean="0"/>
              <a:t>= </a:t>
            </a:r>
            <a:r>
              <a:rPr lang="it-IT" sz="2400" b="1" dirty="0"/>
              <a:t>E</a:t>
            </a:r>
            <a:r>
              <a:rPr lang="it-IT" sz="2400" b="1" baseline="-25000" dirty="0"/>
              <a:t>ESTERNO</a:t>
            </a:r>
            <a:r>
              <a:rPr lang="it-IT" sz="2400" b="1" dirty="0"/>
              <a:t> </a:t>
            </a:r>
            <a:r>
              <a:rPr lang="it-IT" sz="2400" b="1" dirty="0" smtClean="0"/>
              <a:t>- </a:t>
            </a:r>
            <a:r>
              <a:rPr lang="it-IT" sz="2400" b="1" dirty="0"/>
              <a:t>E</a:t>
            </a:r>
            <a:r>
              <a:rPr lang="it-IT" sz="2400" b="1" baseline="-25000" dirty="0"/>
              <a:t>INTERNO</a:t>
            </a:r>
            <a:r>
              <a:rPr lang="it-IT" dirty="0"/>
              <a:t> 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75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6"/>
          <p:cNvSpPr txBox="1">
            <a:spLocks noChangeArrowheads="1"/>
          </p:cNvSpPr>
          <p:nvPr/>
        </p:nvSpPr>
        <p:spPr bwMode="auto">
          <a:xfrm>
            <a:off x="1011536" y="2159000"/>
            <a:ext cx="4392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sz="2400" dirty="0" smtClean="0"/>
              <a:t>E = </a:t>
            </a:r>
            <a:r>
              <a:rPr lang="it-IT" sz="2400" dirty="0" err="1" smtClean="0"/>
              <a:t>V</a:t>
            </a:r>
            <a:r>
              <a:rPr lang="it-IT" sz="2400" dirty="0" err="1">
                <a:sym typeface="Symbol" pitchFamily="18" charset="2"/>
              </a:rPr>
              <a:t></a:t>
            </a:r>
            <a:r>
              <a:rPr lang="it-IT" sz="2400" dirty="0" err="1"/>
              <a:t>d</a:t>
            </a:r>
            <a:r>
              <a:rPr lang="it-IT" sz="2400" dirty="0"/>
              <a:t> </a:t>
            </a:r>
            <a:r>
              <a:rPr lang="it-IT" sz="2400" dirty="0" smtClean="0"/>
              <a:t>         C = q/V   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9395" name="Rectangle 8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5939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151036"/>
              </p:ext>
            </p:extLst>
          </p:nvPr>
        </p:nvGraphicFramePr>
        <p:xfrm>
          <a:off x="5940152" y="1979463"/>
          <a:ext cx="107950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49" name="Equation" r:id="rId3" imgW="520474" imgH="393529" progId="Equation.DSMT4">
                  <p:embed/>
                </p:oleObj>
              </mc:Choice>
              <mc:Fallback>
                <p:oleObj name="Equation" r:id="rId3" imgW="520474" imgH="39352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1979463"/>
                        <a:ext cx="1079500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1730673" y="3095625"/>
            <a:ext cx="5113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it-IT" sz="2400"/>
              <a:t>Se E</a:t>
            </a:r>
            <a:r>
              <a:rPr lang="it-IT" sz="2400" baseline="-25000"/>
              <a:t>vuoto</a:t>
            </a:r>
            <a:r>
              <a:rPr lang="it-IT" sz="2400"/>
              <a:t> &gt; E</a:t>
            </a:r>
            <a:r>
              <a:rPr lang="it-IT" sz="2400" baseline="-25000"/>
              <a:t>diel</a:t>
            </a:r>
            <a:r>
              <a:rPr lang="it-IT" sz="2400"/>
              <a:t> ---&gt;	C</a:t>
            </a:r>
            <a:r>
              <a:rPr lang="it-IT" sz="2400" baseline="-25000"/>
              <a:t>diel</a:t>
            </a:r>
            <a:r>
              <a:rPr lang="it-IT" sz="2400"/>
              <a:t> &gt; C</a:t>
            </a:r>
            <a:r>
              <a:rPr lang="it-IT" sz="2400" baseline="-25000"/>
              <a:t>vuoto</a:t>
            </a:r>
            <a:r>
              <a:rPr lang="it-IT"/>
              <a:t> ---&gt;</a:t>
            </a:r>
          </a:p>
        </p:txBody>
      </p:sp>
      <p:sp>
        <p:nvSpPr>
          <p:cNvPr id="59398" name="Rectangle 13"/>
          <p:cNvSpPr>
            <a:spLocks noChangeArrowheads="1"/>
          </p:cNvSpPr>
          <p:nvPr/>
        </p:nvSpPr>
        <p:spPr bwMode="auto">
          <a:xfrm>
            <a:off x="0" y="3095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5838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751205"/>
              </p:ext>
            </p:extLst>
          </p:nvPr>
        </p:nvGraphicFramePr>
        <p:xfrm>
          <a:off x="6915448" y="2951163"/>
          <a:ext cx="15843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50" name="Equation" r:id="rId5" imgW="825500" imgH="431800" progId="Equation.DSMT4">
                  <p:embed/>
                </p:oleObj>
              </mc:Choice>
              <mc:Fallback>
                <p:oleObj name="Equation" r:id="rId5" imgW="825500" imgH="431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5448" y="2951163"/>
                        <a:ext cx="1584325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468313" y="332656"/>
            <a:ext cx="82801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Arial" charset="0"/>
              </a:rPr>
              <a:t>La presenza di un dielettrico fa diminuire V</a:t>
            </a:r>
            <a:r>
              <a:rPr lang="it-IT" dirty="0" smtClean="0">
                <a:latin typeface="Arial" charset="0"/>
              </a:rPr>
              <a:t>.</a:t>
            </a:r>
          </a:p>
          <a:p>
            <a:pPr algn="just"/>
            <a:r>
              <a:rPr lang="it-IT" dirty="0" smtClean="0">
                <a:latin typeface="Arial" charset="0"/>
              </a:rPr>
              <a:t>Se Q è costante la presenza di un dielettrico fa diminuire V</a:t>
            </a:r>
          </a:p>
          <a:p>
            <a:pPr algn="just"/>
            <a:r>
              <a:rPr lang="it-IT" dirty="0" smtClean="0">
                <a:latin typeface="Arial" charset="0"/>
              </a:rPr>
              <a:t>oppure si </a:t>
            </a:r>
            <a:r>
              <a:rPr lang="it-IT" dirty="0" err="1" smtClean="0">
                <a:latin typeface="Arial" charset="0"/>
              </a:rPr>
              <a:t>puo’</a:t>
            </a:r>
            <a:r>
              <a:rPr lang="it-IT" dirty="0" smtClean="0">
                <a:latin typeface="Arial" charset="0"/>
              </a:rPr>
              <a:t> dire</a:t>
            </a:r>
          </a:p>
          <a:p>
            <a:pPr algn="just"/>
            <a:r>
              <a:rPr lang="it-IT" dirty="0" smtClean="0">
                <a:latin typeface="Arial" charset="0"/>
              </a:rPr>
              <a:t>una carica </a:t>
            </a:r>
            <a:r>
              <a:rPr lang="it-IT" dirty="0" err="1" smtClean="0">
                <a:latin typeface="Arial" charset="0"/>
              </a:rPr>
              <a:t>piu’</a:t>
            </a:r>
            <a:r>
              <a:rPr lang="it-IT" dirty="0" smtClean="0">
                <a:latin typeface="Arial" charset="0"/>
              </a:rPr>
              <a:t> grande è necessaria per ottenere una unità di V</a:t>
            </a:r>
            <a:endParaRPr lang="it-IT" dirty="0">
              <a:latin typeface="Arial" charset="0"/>
            </a:endParaRPr>
          </a:p>
          <a:p>
            <a:pPr algn="just"/>
            <a:endParaRPr lang="it-IT" b="1" dirty="0">
              <a:latin typeface="Arial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76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7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99310" y="3717032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err="1" smtClean="0">
                <a:latin typeface="Symbol" pitchFamily="18" charset="2"/>
              </a:rPr>
              <a:t>a</a:t>
            </a:r>
            <a:r>
              <a:rPr lang="it-IT" baseline="-25000" dirty="0" err="1" smtClean="0">
                <a:latin typeface="+mn-lt"/>
              </a:rPr>
              <a:t>deformazione</a:t>
            </a:r>
            <a:r>
              <a:rPr lang="it-IT" dirty="0" smtClean="0">
                <a:latin typeface="Symbol" pitchFamily="18" charset="2"/>
              </a:rPr>
              <a:t> </a:t>
            </a:r>
            <a:r>
              <a:rPr lang="it-IT" dirty="0" smtClean="0"/>
              <a:t> </a:t>
            </a:r>
            <a:r>
              <a:rPr lang="it-IT" dirty="0">
                <a:latin typeface="Arial" charset="0"/>
              </a:rPr>
              <a:t>= polarizzabilità </a:t>
            </a:r>
            <a:r>
              <a:rPr lang="it-IT" dirty="0" smtClean="0">
                <a:latin typeface="Arial" charset="0"/>
              </a:rPr>
              <a:t>di deformazione =</a:t>
            </a:r>
            <a:r>
              <a:rPr lang="it-IT" b="1" dirty="0" smtClean="0">
                <a:latin typeface="Arial" charset="0"/>
              </a:rPr>
              <a:t> </a:t>
            </a:r>
            <a:r>
              <a:rPr lang="it-IT" dirty="0" smtClean="0">
                <a:latin typeface="Arial" charset="0"/>
              </a:rPr>
              <a:t>misura </a:t>
            </a:r>
            <a:r>
              <a:rPr lang="it-IT" dirty="0">
                <a:latin typeface="Arial" charset="0"/>
              </a:rPr>
              <a:t>della facilità con </a:t>
            </a:r>
            <a:r>
              <a:rPr lang="it-IT" dirty="0" smtClean="0">
                <a:latin typeface="Arial" charset="0"/>
              </a:rPr>
              <a:t>cui </a:t>
            </a:r>
            <a:r>
              <a:rPr lang="it-IT" dirty="0">
                <a:latin typeface="Arial" charset="0"/>
              </a:rPr>
              <a:t>la molecola neutra viene deformata </a:t>
            </a:r>
            <a:r>
              <a:rPr lang="it-IT" dirty="0" smtClean="0">
                <a:latin typeface="Arial" charset="0"/>
              </a:rPr>
              <a:t>da un campo E per </a:t>
            </a:r>
            <a:r>
              <a:rPr lang="it-IT" dirty="0">
                <a:latin typeface="Arial" charset="0"/>
              </a:rPr>
              <a:t>dare </a:t>
            </a:r>
            <a:r>
              <a:rPr lang="it-IT" dirty="0" smtClean="0">
                <a:latin typeface="Arial" charset="0"/>
              </a:rPr>
              <a:t>dipolo indotto.</a:t>
            </a:r>
          </a:p>
          <a:p>
            <a:pPr algn="just"/>
            <a:endParaRPr lang="it-IT" dirty="0">
              <a:latin typeface="Arial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06960" y="532711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latin typeface="Arial" charset="0"/>
              </a:rPr>
              <a:t>Origine della costante dielettrica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42752" y="1340768"/>
            <a:ext cx="80648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latin typeface="Arial" charset="0"/>
              </a:rPr>
              <a:t>Al </a:t>
            </a:r>
            <a:r>
              <a:rPr lang="it-IT" dirty="0">
                <a:latin typeface="Arial" charset="0"/>
              </a:rPr>
              <a:t>campo elettrico orientante E si oppone il moto disorientante </a:t>
            </a:r>
            <a:r>
              <a:rPr lang="it-IT" dirty="0" smtClean="0">
                <a:latin typeface="Arial" charset="0"/>
              </a:rPr>
              <a:t>termico.</a:t>
            </a:r>
          </a:p>
          <a:p>
            <a:pPr algn="just"/>
            <a:endParaRPr lang="it-IT" dirty="0" smtClean="0">
              <a:latin typeface="Arial" charset="0"/>
            </a:endParaRPr>
          </a:p>
          <a:p>
            <a:pPr algn="just"/>
            <a:r>
              <a:rPr lang="it-IT" dirty="0" err="1" smtClean="0">
                <a:latin typeface="Arial" charset="0"/>
              </a:rPr>
              <a:t>Debye</a:t>
            </a:r>
            <a:r>
              <a:rPr lang="it-IT" dirty="0" smtClean="0">
                <a:latin typeface="Arial" charset="0"/>
              </a:rPr>
              <a:t> </a:t>
            </a:r>
            <a:r>
              <a:rPr lang="it-IT" dirty="0" err="1" smtClean="0">
                <a:latin typeface="Arial" charset="0"/>
              </a:rPr>
              <a:t>dimostro’</a:t>
            </a:r>
            <a:r>
              <a:rPr lang="it-IT" dirty="0" smtClean="0">
                <a:latin typeface="Arial" charset="0"/>
              </a:rPr>
              <a:t> che considerando entrambi i fenomeni, si ottiene per </a:t>
            </a:r>
            <a:r>
              <a:rPr lang="it-IT" b="1" dirty="0" smtClean="0">
                <a:solidFill>
                  <a:srgbClr val="FF00FF"/>
                </a:solidFill>
                <a:latin typeface="Arial" charset="0"/>
              </a:rPr>
              <a:t>un gas </a:t>
            </a:r>
            <a:r>
              <a:rPr lang="it-IT" dirty="0" smtClean="0">
                <a:latin typeface="Arial" charset="0"/>
              </a:rPr>
              <a:t>un’equazione del tipo:</a:t>
            </a:r>
            <a:endParaRPr lang="it-IT" dirty="0">
              <a:latin typeface="Arial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06960" y="2971984"/>
            <a:ext cx="6253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latin typeface="Symbol" pitchFamily="18" charset="2"/>
              </a:rPr>
              <a:t>e</a:t>
            </a:r>
            <a:r>
              <a:rPr lang="it-IT" sz="2400" dirty="0" smtClean="0"/>
              <a:t> = f( </a:t>
            </a:r>
            <a:r>
              <a:rPr lang="it-IT" sz="2400" dirty="0" err="1" smtClean="0">
                <a:latin typeface="Symbol" pitchFamily="18" charset="2"/>
              </a:rPr>
              <a:t>a</a:t>
            </a:r>
            <a:r>
              <a:rPr lang="it-IT" sz="2400" baseline="-25000" dirty="0" err="1" smtClean="0"/>
              <a:t>deformazione</a:t>
            </a:r>
            <a:r>
              <a:rPr lang="it-IT" sz="2400" dirty="0" smtClean="0"/>
              <a:t> + </a:t>
            </a:r>
            <a:r>
              <a:rPr lang="it-IT" sz="2400" dirty="0" err="1" smtClean="0">
                <a:latin typeface="Symbol" pitchFamily="18" charset="2"/>
              </a:rPr>
              <a:t>a</a:t>
            </a:r>
            <a:r>
              <a:rPr lang="it-IT" sz="2400" baseline="-25000" dirty="0" err="1" smtClean="0"/>
              <a:t>orientamento</a:t>
            </a:r>
            <a:r>
              <a:rPr lang="it-IT" sz="2400" baseline="-25000" dirty="0" smtClean="0"/>
              <a:t> </a:t>
            </a:r>
            <a:r>
              <a:rPr lang="it-IT" sz="2400" dirty="0" smtClean="0"/>
              <a:t>)</a:t>
            </a:r>
            <a:endParaRPr lang="it-IT" sz="2400" baseline="-25000" dirty="0" smtClean="0"/>
          </a:p>
        </p:txBody>
      </p:sp>
      <p:sp>
        <p:nvSpPr>
          <p:cNvPr id="10" name="Rettangolo 9"/>
          <p:cNvSpPr/>
          <p:nvPr/>
        </p:nvSpPr>
        <p:spPr>
          <a:xfrm>
            <a:off x="342752" y="5049914"/>
            <a:ext cx="8333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err="1" smtClean="0">
                <a:latin typeface="Symbol" pitchFamily="18" charset="2"/>
              </a:rPr>
              <a:t>a</a:t>
            </a:r>
            <a:r>
              <a:rPr lang="it-IT" baseline="-25000" dirty="0" err="1" smtClean="0"/>
              <a:t>orientamento</a:t>
            </a:r>
            <a:r>
              <a:rPr lang="it-IT" dirty="0" smtClean="0">
                <a:latin typeface="Symbol" pitchFamily="18" charset="2"/>
              </a:rPr>
              <a:t> </a:t>
            </a:r>
            <a:r>
              <a:rPr lang="it-IT" dirty="0" smtClean="0"/>
              <a:t> </a:t>
            </a:r>
            <a:r>
              <a:rPr lang="it-IT" dirty="0">
                <a:latin typeface="Arial" charset="0"/>
              </a:rPr>
              <a:t>= polarizzabilità di </a:t>
            </a:r>
            <a:r>
              <a:rPr lang="it-IT" dirty="0" smtClean="0">
                <a:latin typeface="Arial" charset="0"/>
              </a:rPr>
              <a:t>orientamento </a:t>
            </a:r>
            <a:r>
              <a:rPr lang="it-IT" dirty="0">
                <a:latin typeface="Arial" charset="0"/>
              </a:rPr>
              <a:t>=</a:t>
            </a:r>
            <a:r>
              <a:rPr lang="it-IT" b="1" dirty="0">
                <a:latin typeface="Arial" charset="0"/>
              </a:rPr>
              <a:t> </a:t>
            </a:r>
            <a:r>
              <a:rPr lang="it-IT" dirty="0">
                <a:latin typeface="Arial" charset="0"/>
              </a:rPr>
              <a:t>misura della facilità con cui </a:t>
            </a:r>
            <a:r>
              <a:rPr lang="it-IT" dirty="0" smtClean="0">
                <a:latin typeface="Arial" charset="0"/>
              </a:rPr>
              <a:t>un dipolo viene orientato da un </a:t>
            </a:r>
            <a:r>
              <a:rPr lang="it-IT" smtClean="0">
                <a:latin typeface="Arial" charset="0"/>
              </a:rPr>
              <a:t>campo E.</a:t>
            </a:r>
            <a:endParaRPr lang="it-IT" dirty="0">
              <a:latin typeface="Arial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77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217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957279"/>
              </p:ext>
            </p:extLst>
          </p:nvPr>
        </p:nvGraphicFramePr>
        <p:xfrm>
          <a:off x="4360202" y="1700808"/>
          <a:ext cx="1019175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68" name="Equation" r:id="rId3" imgW="507960" imgH="419040" progId="Equation.DSMT4">
                  <p:embed/>
                </p:oleObj>
              </mc:Choice>
              <mc:Fallback>
                <p:oleObj name="Equation" r:id="rId3" imgW="507960" imgH="4190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202" y="1700808"/>
                        <a:ext cx="1019175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2313686" y="524371"/>
            <a:ext cx="4093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latin typeface="Symbol" pitchFamily="18" charset="2"/>
              </a:rPr>
              <a:t>e</a:t>
            </a:r>
            <a:r>
              <a:rPr lang="it-IT" sz="2400" dirty="0" smtClean="0"/>
              <a:t> = </a:t>
            </a:r>
            <a:r>
              <a:rPr lang="it-IT" sz="2400" dirty="0" err="1" smtClean="0">
                <a:latin typeface="Symbol" pitchFamily="18" charset="2"/>
              </a:rPr>
              <a:t>a</a:t>
            </a:r>
            <a:r>
              <a:rPr lang="it-IT" sz="2400" baseline="-25000" dirty="0" err="1" smtClean="0"/>
              <a:t>deformazione</a:t>
            </a:r>
            <a:r>
              <a:rPr lang="it-IT" sz="2400" dirty="0" smtClean="0"/>
              <a:t> + </a:t>
            </a:r>
            <a:r>
              <a:rPr lang="it-IT" sz="2400" dirty="0" err="1" smtClean="0">
                <a:latin typeface="Symbol" pitchFamily="18" charset="2"/>
              </a:rPr>
              <a:t>a</a:t>
            </a:r>
            <a:r>
              <a:rPr lang="it-IT" sz="2400" baseline="-25000" dirty="0" err="1" smtClean="0"/>
              <a:t>orientamento</a:t>
            </a:r>
            <a:endParaRPr lang="it-IT" sz="2400" baseline="-25000" dirty="0" smtClean="0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642388"/>
              </p:ext>
            </p:extLst>
          </p:nvPr>
        </p:nvGraphicFramePr>
        <p:xfrm>
          <a:off x="2940050" y="1676400"/>
          <a:ext cx="7651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69" name="Equation" r:id="rId5" imgW="380880" imgH="393480" progId="Equation.DSMT4">
                  <p:embed/>
                </p:oleObj>
              </mc:Choice>
              <mc:Fallback>
                <p:oleObj name="Equation" r:id="rId5" imgW="380880" imgH="393480" progId="Equation.DSMT4">
                  <p:embed/>
                  <p:pic>
                    <p:nvPicPr>
                      <p:cNvPr id="0" name="Ogget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050" y="1676400"/>
                        <a:ext cx="765175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Connettore 2 6"/>
          <p:cNvCxnSpPr/>
          <p:nvPr/>
        </p:nvCxnSpPr>
        <p:spPr bwMode="auto">
          <a:xfrm>
            <a:off x="3321798" y="1100435"/>
            <a:ext cx="0" cy="4320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Connettore 2 7"/>
          <p:cNvCxnSpPr/>
          <p:nvPr/>
        </p:nvCxnSpPr>
        <p:spPr bwMode="auto">
          <a:xfrm>
            <a:off x="4788024" y="1100435"/>
            <a:ext cx="0" cy="4320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CasellaDiTesto 8"/>
          <p:cNvSpPr txBox="1"/>
          <p:nvPr/>
        </p:nvSpPr>
        <p:spPr>
          <a:xfrm>
            <a:off x="399899" y="2852936"/>
            <a:ext cx="75608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Arial" charset="0"/>
              </a:rPr>
              <a:t>All’aumentare di T diminuisce </a:t>
            </a:r>
            <a:r>
              <a:rPr lang="it-IT" sz="3200" dirty="0">
                <a:latin typeface="Symbol" panose="05050102010706020507" pitchFamily="18" charset="2"/>
              </a:rPr>
              <a:t>e</a:t>
            </a:r>
            <a:r>
              <a:rPr lang="it-IT" dirty="0">
                <a:latin typeface="Arial" charset="0"/>
              </a:rPr>
              <a:t> perché aumenta l’effetto </a:t>
            </a:r>
            <a:r>
              <a:rPr lang="it-IT" dirty="0" smtClean="0">
                <a:latin typeface="Arial" charset="0"/>
              </a:rPr>
              <a:t>disorientante </a:t>
            </a:r>
            <a:r>
              <a:rPr lang="it-IT" dirty="0">
                <a:latin typeface="Arial" charset="0"/>
              </a:rPr>
              <a:t>termico</a:t>
            </a:r>
          </a:p>
        </p:txBody>
      </p:sp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655326"/>
              </p:ext>
            </p:extLst>
          </p:nvPr>
        </p:nvGraphicFramePr>
        <p:xfrm>
          <a:off x="5728118" y="3717032"/>
          <a:ext cx="2832228" cy="230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70" name="Graph" r:id="rId7" imgW="3591763" imgH="2923642" progId="Origin50.Graph">
                  <p:embed/>
                </p:oleObj>
              </mc:Choice>
              <mc:Fallback>
                <p:oleObj name="Graph" r:id="rId7" imgW="3591763" imgH="2923642" progId="Origin50.Grap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8118" y="3717032"/>
                        <a:ext cx="2832228" cy="23042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95536" y="4077072"/>
            <a:ext cx="54006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it-IT" dirty="0" smtClean="0">
                <a:latin typeface="Arial" charset="0"/>
              </a:rPr>
              <a:t>Ad </a:t>
            </a:r>
            <a:r>
              <a:rPr lang="it-IT" dirty="0">
                <a:latin typeface="Arial" charset="0"/>
              </a:rPr>
              <a:t>una certa T </a:t>
            </a:r>
            <a:r>
              <a:rPr lang="it-IT" dirty="0" smtClean="0">
                <a:latin typeface="Arial" charset="0"/>
              </a:rPr>
              <a:t>il secondo termine diventa trascurabile e la </a:t>
            </a:r>
            <a:r>
              <a:rPr lang="it-IT" dirty="0">
                <a:latin typeface="Arial" charset="0"/>
              </a:rPr>
              <a:t>deformazione dei dipoli mantiene la </a:t>
            </a:r>
            <a:r>
              <a:rPr lang="it-IT" sz="2400" b="1" dirty="0">
                <a:latin typeface="Symbol" pitchFamily="18" charset="2"/>
              </a:rPr>
              <a:t>e</a:t>
            </a:r>
            <a:r>
              <a:rPr lang="it-IT" dirty="0">
                <a:latin typeface="Arial" charset="0"/>
              </a:rPr>
              <a:t> </a:t>
            </a:r>
            <a:r>
              <a:rPr lang="it-IT" dirty="0" smtClean="0">
                <a:latin typeface="Arial" charset="0"/>
              </a:rPr>
              <a:t>ad un certo valore anche </a:t>
            </a:r>
            <a:r>
              <a:rPr lang="it-IT" dirty="0">
                <a:latin typeface="Arial" charset="0"/>
              </a:rPr>
              <a:t>se i dipoli non </a:t>
            </a:r>
            <a:r>
              <a:rPr lang="it-IT" dirty="0" smtClean="0">
                <a:latin typeface="Arial" charset="0"/>
              </a:rPr>
              <a:t>sono in gradi </a:t>
            </a:r>
            <a:r>
              <a:rPr lang="it-IT" smtClean="0">
                <a:latin typeface="Arial" charset="0"/>
              </a:rPr>
              <a:t>di orientarsi.</a:t>
            </a:r>
            <a:r>
              <a:rPr lang="it-IT" smtClean="0"/>
              <a:t> </a:t>
            </a: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78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782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4"/>
          <p:cNvSpPr txBox="1">
            <a:spLocks noChangeArrowheads="1"/>
          </p:cNvSpPr>
          <p:nvPr/>
        </p:nvSpPr>
        <p:spPr bwMode="auto">
          <a:xfrm>
            <a:off x="611188" y="549275"/>
            <a:ext cx="7705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dirty="0">
                <a:latin typeface="Arial" charset="0"/>
              </a:rPr>
              <a:t>Per H</a:t>
            </a:r>
            <a:r>
              <a:rPr lang="it-IT" baseline="-25000" dirty="0">
                <a:latin typeface="Arial" charset="0"/>
              </a:rPr>
              <a:t>2</a:t>
            </a:r>
            <a:r>
              <a:rPr lang="it-IT" dirty="0">
                <a:latin typeface="Arial" charset="0"/>
              </a:rPr>
              <a:t>O </a:t>
            </a:r>
            <a:r>
              <a:rPr lang="it-IT" b="1" dirty="0">
                <a:latin typeface="Arial" charset="0"/>
              </a:rPr>
              <a:t>liquida</a:t>
            </a:r>
            <a:r>
              <a:rPr lang="it-IT" dirty="0">
                <a:latin typeface="Arial" charset="0"/>
              </a:rPr>
              <a:t> si deve tener conto delle interazioni tra molecole e della formazione di unità tetraedriche.</a:t>
            </a:r>
          </a:p>
        </p:txBody>
      </p:sp>
      <p:pic>
        <p:nvPicPr>
          <p:cNvPr id="62467" name="Picture 5" descr="fig2-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4681537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Rectangle 7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6246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740811"/>
              </p:ext>
            </p:extLst>
          </p:nvPr>
        </p:nvGraphicFramePr>
        <p:xfrm>
          <a:off x="755650" y="4941888"/>
          <a:ext cx="26289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46" name="Equation" r:id="rId4" imgW="1346040" imgH="266400" progId="Equation.DSMT4">
                  <p:embed/>
                </p:oleObj>
              </mc:Choice>
              <mc:Fallback>
                <p:oleObj name="Equation" r:id="rId4" imgW="1346040" imgH="266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941888"/>
                        <a:ext cx="26289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4067944" y="4941168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g = </a:t>
            </a:r>
            <a:r>
              <a:rPr lang="it-IT" dirty="0" err="1" smtClean="0"/>
              <a:t>num</a:t>
            </a:r>
            <a:r>
              <a:rPr lang="it-IT" dirty="0" smtClean="0"/>
              <a:t> di molecole legate a quella centrale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79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09600" y="571500"/>
            <a:ext cx="80264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it-IT" sz="2400" dirty="0" err="1"/>
              <a:t>dH</a:t>
            </a:r>
            <a:r>
              <a:rPr lang="it-IT" sz="2400" dirty="0"/>
              <a:t> = </a:t>
            </a:r>
            <a:r>
              <a:rPr lang="it-IT" sz="2400" dirty="0" err="1"/>
              <a:t>dq</a:t>
            </a:r>
            <a:r>
              <a:rPr lang="it-IT" sz="2400" dirty="0"/>
              <a:t> + </a:t>
            </a:r>
            <a:r>
              <a:rPr lang="it-IT" sz="2400" dirty="0" err="1"/>
              <a:t>dw</a:t>
            </a:r>
            <a:r>
              <a:rPr lang="it-IT" sz="2400" baseline="-25000" dirty="0" err="1"/>
              <a:t>e</a:t>
            </a:r>
            <a:r>
              <a:rPr lang="it-IT" sz="2400" dirty="0"/>
              <a:t> + </a:t>
            </a:r>
            <a:r>
              <a:rPr lang="it-IT" sz="2400" dirty="0" err="1"/>
              <a:t>Vdp</a:t>
            </a:r>
            <a:endParaRPr lang="it-IT" sz="2400" dirty="0"/>
          </a:p>
          <a:p>
            <a:pPr algn="l"/>
            <a:endParaRPr lang="it-IT" sz="2400" dirty="0"/>
          </a:p>
          <a:p>
            <a:pPr algn="l"/>
            <a:r>
              <a:rPr lang="it-IT" sz="2400" dirty="0"/>
              <a:t>a pressione </a:t>
            </a:r>
            <a:r>
              <a:rPr lang="it-IT" sz="2400" dirty="0" smtClean="0"/>
              <a:t>costante     </a:t>
            </a:r>
            <a:r>
              <a:rPr lang="it-IT" sz="2400" dirty="0" err="1" smtClean="0"/>
              <a:t>dH</a:t>
            </a:r>
            <a:r>
              <a:rPr lang="it-IT" sz="2400" dirty="0" smtClean="0"/>
              <a:t> </a:t>
            </a:r>
            <a:r>
              <a:rPr lang="it-IT" sz="2400" dirty="0"/>
              <a:t>= </a:t>
            </a:r>
            <a:r>
              <a:rPr lang="it-IT" sz="2400" dirty="0" err="1"/>
              <a:t>dq</a:t>
            </a:r>
            <a:r>
              <a:rPr lang="it-IT" sz="2400" dirty="0"/>
              <a:t> + </a:t>
            </a:r>
            <a:r>
              <a:rPr lang="it-IT" sz="2400" dirty="0" err="1"/>
              <a:t>dw</a:t>
            </a:r>
            <a:r>
              <a:rPr lang="it-IT" sz="2400" baseline="-25000" dirty="0" err="1"/>
              <a:t>e</a:t>
            </a:r>
            <a:endParaRPr lang="it-IT" sz="2400" baseline="-25000" dirty="0"/>
          </a:p>
          <a:p>
            <a:pPr algn="l"/>
            <a:endParaRPr lang="it-IT" sz="2400" baseline="-25000" dirty="0"/>
          </a:p>
          <a:p>
            <a:pPr algn="l"/>
            <a:r>
              <a:rPr lang="it-IT" sz="2400" dirty="0" err="1"/>
              <a:t>dG</a:t>
            </a:r>
            <a:r>
              <a:rPr lang="it-IT" sz="2400" dirty="0"/>
              <a:t> = </a:t>
            </a:r>
            <a:r>
              <a:rPr lang="it-IT" sz="2400" dirty="0" err="1"/>
              <a:t>dH</a:t>
            </a:r>
            <a:r>
              <a:rPr lang="it-IT" sz="2400" dirty="0"/>
              <a:t> - </a:t>
            </a:r>
            <a:r>
              <a:rPr lang="it-IT" sz="2400" dirty="0" err="1"/>
              <a:t>TdS</a:t>
            </a:r>
            <a:r>
              <a:rPr lang="it-IT" sz="2400" dirty="0"/>
              <a:t>  = </a:t>
            </a:r>
            <a:r>
              <a:rPr lang="it-IT" sz="2400" dirty="0" err="1"/>
              <a:t>dq</a:t>
            </a:r>
            <a:r>
              <a:rPr lang="it-IT" sz="2400" dirty="0"/>
              <a:t> + </a:t>
            </a:r>
            <a:r>
              <a:rPr lang="it-IT" sz="2400" dirty="0" err="1"/>
              <a:t>dw</a:t>
            </a:r>
            <a:r>
              <a:rPr lang="it-IT" sz="2400" baseline="-25000" dirty="0" err="1"/>
              <a:t>e</a:t>
            </a:r>
            <a:r>
              <a:rPr lang="it-IT" sz="2400" baseline="-25000" dirty="0"/>
              <a:t> </a:t>
            </a:r>
            <a:r>
              <a:rPr lang="it-IT" sz="2400" dirty="0"/>
              <a:t>- </a:t>
            </a:r>
            <a:r>
              <a:rPr lang="it-IT" sz="2400" dirty="0" err="1"/>
              <a:t>TdS</a:t>
            </a:r>
            <a:r>
              <a:rPr lang="it-IT" sz="2400" dirty="0"/>
              <a:t> 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611188" y="3417888"/>
            <a:ext cx="7705725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it-IT" sz="2400" dirty="0">
                <a:solidFill>
                  <a:srgbClr val="FF0000"/>
                </a:solidFill>
              </a:rPr>
              <a:t>Se il processo è </a:t>
            </a:r>
            <a:r>
              <a:rPr lang="it-IT" sz="2400" dirty="0" smtClean="0">
                <a:solidFill>
                  <a:srgbClr val="FF0000"/>
                </a:solidFill>
              </a:rPr>
              <a:t>reversibile         </a:t>
            </a:r>
            <a:r>
              <a:rPr lang="it-IT" sz="2400" dirty="0" err="1" smtClean="0">
                <a:solidFill>
                  <a:srgbClr val="FF0000"/>
                </a:solidFill>
              </a:rPr>
              <a:t>dq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>
                <a:solidFill>
                  <a:srgbClr val="FF0000"/>
                </a:solidFill>
              </a:rPr>
              <a:t>= </a:t>
            </a:r>
            <a:r>
              <a:rPr lang="it-IT" sz="2400" dirty="0" err="1">
                <a:solidFill>
                  <a:srgbClr val="FF0000"/>
                </a:solidFill>
              </a:rPr>
              <a:t>TdS</a:t>
            </a:r>
            <a:r>
              <a:rPr lang="it-IT" sz="2400" dirty="0">
                <a:solidFill>
                  <a:srgbClr val="FF0000"/>
                </a:solidFill>
              </a:rPr>
              <a:t> e quindi</a:t>
            </a:r>
          </a:p>
          <a:p>
            <a:pPr algn="l"/>
            <a:endParaRPr lang="it-IT" sz="2400" dirty="0">
              <a:solidFill>
                <a:srgbClr val="FF0000"/>
              </a:solidFill>
            </a:endParaRPr>
          </a:p>
          <a:p>
            <a:pPr algn="l"/>
            <a:r>
              <a:rPr lang="it-IT" sz="2400" dirty="0" err="1">
                <a:solidFill>
                  <a:srgbClr val="FF0000"/>
                </a:solidFill>
              </a:rPr>
              <a:t>dG</a:t>
            </a:r>
            <a:r>
              <a:rPr lang="it-IT" sz="2400" dirty="0">
                <a:solidFill>
                  <a:srgbClr val="FF0000"/>
                </a:solidFill>
              </a:rPr>
              <a:t> = </a:t>
            </a:r>
            <a:r>
              <a:rPr lang="it-IT" sz="2400" dirty="0" err="1" smtClean="0">
                <a:solidFill>
                  <a:srgbClr val="FF0000"/>
                </a:solidFill>
              </a:rPr>
              <a:t>dw</a:t>
            </a:r>
            <a:r>
              <a:rPr lang="it-IT" sz="2400" baseline="-25000" dirty="0" err="1" smtClean="0">
                <a:solidFill>
                  <a:srgbClr val="FF0000"/>
                </a:solidFill>
              </a:rPr>
              <a:t>extra</a:t>
            </a:r>
            <a:r>
              <a:rPr lang="it-IT" sz="2400" baseline="-25000" dirty="0" smtClean="0">
                <a:solidFill>
                  <a:srgbClr val="FF0000"/>
                </a:solidFill>
              </a:rPr>
              <a:t> </a:t>
            </a:r>
            <a:r>
              <a:rPr lang="it-IT" sz="2400" dirty="0">
                <a:solidFill>
                  <a:srgbClr val="FF0000"/>
                </a:solidFill>
              </a:rPr>
              <a:t>che è anche </a:t>
            </a:r>
            <a:r>
              <a:rPr lang="it-IT" sz="2400" dirty="0" smtClean="0">
                <a:solidFill>
                  <a:srgbClr val="FF0000"/>
                </a:solidFill>
              </a:rPr>
              <a:t>w </a:t>
            </a:r>
            <a:r>
              <a:rPr lang="it-IT" sz="2400" dirty="0" err="1" smtClean="0">
                <a:solidFill>
                  <a:srgbClr val="FF0000"/>
                </a:solidFill>
              </a:rPr>
              <a:t>max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>
                <a:solidFill>
                  <a:srgbClr val="FF0000"/>
                </a:solidFill>
              </a:rPr>
              <a:t>dato che il processo è reversibile</a:t>
            </a:r>
          </a:p>
          <a:p>
            <a:pPr algn="l"/>
            <a:endParaRPr lang="it-IT" sz="2400" baseline="-25000" dirty="0">
              <a:solidFill>
                <a:srgbClr val="FF0000"/>
              </a:solidFill>
            </a:endParaRPr>
          </a:p>
          <a:p>
            <a:pPr algn="l"/>
            <a:r>
              <a:rPr lang="it-IT" sz="2400" b="1" dirty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it-IT" sz="2400" b="1" dirty="0">
                <a:solidFill>
                  <a:srgbClr val="FF0000"/>
                </a:solidFill>
              </a:rPr>
              <a:t>G = </a:t>
            </a:r>
            <a:r>
              <a:rPr lang="it-IT" sz="2400" b="1" dirty="0" err="1" smtClean="0">
                <a:solidFill>
                  <a:srgbClr val="FF0000"/>
                </a:solidFill>
              </a:rPr>
              <a:t>W</a:t>
            </a:r>
            <a:r>
              <a:rPr lang="it-IT" sz="2400" b="1" baseline="-25000" dirty="0" err="1" smtClean="0">
                <a:solidFill>
                  <a:srgbClr val="FF0000"/>
                </a:solidFill>
              </a:rPr>
              <a:t>extra</a:t>
            </a:r>
            <a:r>
              <a:rPr lang="it-IT" sz="2400" b="1" baseline="-25000" dirty="0" smtClean="0">
                <a:solidFill>
                  <a:srgbClr val="FF0000"/>
                </a:solidFill>
              </a:rPr>
              <a:t>, </a:t>
            </a:r>
            <a:r>
              <a:rPr lang="it-IT" sz="2400" b="1" baseline="-25000" dirty="0" err="1">
                <a:solidFill>
                  <a:srgbClr val="FF0000"/>
                </a:solidFill>
              </a:rPr>
              <a:t>max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55576" y="548680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err="1">
                <a:latin typeface="Arial" charset="0"/>
              </a:rPr>
              <a:t>Kirkwood</a:t>
            </a:r>
            <a:r>
              <a:rPr lang="it-IT" dirty="0">
                <a:latin typeface="Arial" charset="0"/>
              </a:rPr>
              <a:t> dimostrò che nei liquidi è importante considerare le associazioni tra i dipoli che si formano per interazioni a breve distanza </a:t>
            </a: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026010"/>
              </p:ext>
            </p:extLst>
          </p:nvPr>
        </p:nvGraphicFramePr>
        <p:xfrm>
          <a:off x="2654025" y="1628800"/>
          <a:ext cx="5374359" cy="829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14" name="Equation" r:id="rId3" imgW="3124080" imgH="482400" progId="Equation.DSMT4">
                  <p:embed/>
                </p:oleObj>
              </mc:Choice>
              <mc:Fallback>
                <p:oleObj name="Equation" r:id="rId3" imgW="3124080" imgH="482400" progId="Equation.DSMT4">
                  <p:embed/>
                  <p:pic>
                    <p:nvPicPr>
                      <p:cNvPr id="0" name="Ogget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4025" y="1628800"/>
                        <a:ext cx="5374359" cy="829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755576" y="177281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rgbClr val="FF00FF"/>
                </a:solidFill>
              </a:rPr>
              <a:t>da non sapere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74157"/>
              </p:ext>
            </p:extLst>
          </p:nvPr>
        </p:nvGraphicFramePr>
        <p:xfrm>
          <a:off x="1187624" y="3140968"/>
          <a:ext cx="324036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6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Calc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Osservato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84.2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88.0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25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78.2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78.5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62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72.5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66.1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83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67.5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59.9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4860032" y="3861048"/>
            <a:ext cx="2268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Arial" charset="0"/>
              </a:rPr>
              <a:t>e per H</a:t>
            </a:r>
            <a:r>
              <a:rPr lang="it-IT" baseline="-25000" dirty="0">
                <a:latin typeface="Arial" charset="0"/>
              </a:rPr>
              <a:t>2</a:t>
            </a:r>
            <a:r>
              <a:rPr lang="it-IT" dirty="0">
                <a:latin typeface="Arial" charset="0"/>
              </a:rPr>
              <a:t>O liquida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80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846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4"/>
          <p:cNvSpPr txBox="1">
            <a:spLocks noChangeArrowheads="1"/>
          </p:cNvSpPr>
          <p:nvPr/>
        </p:nvSpPr>
        <p:spPr bwMode="auto">
          <a:xfrm>
            <a:off x="395288" y="476250"/>
            <a:ext cx="75612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it-IT" dirty="0">
                <a:latin typeface="Arial" charset="0"/>
              </a:rPr>
              <a:t>Nei liquidi </a:t>
            </a:r>
            <a:r>
              <a:rPr lang="it-IT" sz="2800" b="1" dirty="0">
                <a:latin typeface="Symbol" pitchFamily="18" charset="2"/>
              </a:rPr>
              <a:t>e</a:t>
            </a:r>
            <a:r>
              <a:rPr lang="it-IT" dirty="0">
                <a:latin typeface="Arial" charset="0"/>
              </a:rPr>
              <a:t> dipende in modo complesso da </a:t>
            </a:r>
            <a:r>
              <a:rPr lang="it-IT" sz="2400" b="1" dirty="0" err="1">
                <a:latin typeface="Symbol" pitchFamily="18" charset="2"/>
              </a:rPr>
              <a:t>a</a:t>
            </a:r>
            <a:r>
              <a:rPr lang="it-IT" sz="2400" b="1" baseline="-25000" dirty="0" err="1">
                <a:latin typeface="Arial" charset="0"/>
              </a:rPr>
              <a:t>def</a:t>
            </a:r>
            <a:r>
              <a:rPr lang="it-IT" dirty="0">
                <a:latin typeface="Arial" charset="0"/>
              </a:rPr>
              <a:t> e dalla </a:t>
            </a:r>
            <a:r>
              <a:rPr lang="it-IT" b="1" dirty="0">
                <a:latin typeface="Arial" charset="0"/>
              </a:rPr>
              <a:t>associazione di dipoli</a:t>
            </a:r>
            <a:r>
              <a:rPr lang="it-IT" dirty="0">
                <a:latin typeface="Arial" charset="0"/>
              </a:rPr>
              <a:t>.</a:t>
            </a:r>
          </a:p>
        </p:txBody>
      </p:sp>
      <p:sp>
        <p:nvSpPr>
          <p:cNvPr id="63491" name="Text Box 5"/>
          <p:cNvSpPr txBox="1">
            <a:spLocks noChangeArrowheads="1"/>
          </p:cNvSpPr>
          <p:nvPr/>
        </p:nvSpPr>
        <p:spPr bwMode="auto">
          <a:xfrm>
            <a:off x="395288" y="1916113"/>
            <a:ext cx="8065144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it-IT" dirty="0">
                <a:latin typeface="Arial" charset="0"/>
              </a:rPr>
              <a:t>teoria in buon accordo con esperimenti</a:t>
            </a:r>
          </a:p>
          <a:p>
            <a:pPr algn="just" eaLnBrk="1" hangingPunct="1"/>
            <a:r>
              <a:rPr lang="it-IT" dirty="0" smtClean="0">
                <a:latin typeface="Arial" charset="0"/>
              </a:rPr>
              <a:t>Ad esempio H</a:t>
            </a:r>
            <a:r>
              <a:rPr lang="it-IT" baseline="-25000" dirty="0" smtClean="0">
                <a:latin typeface="Arial" charset="0"/>
              </a:rPr>
              <a:t>2</a:t>
            </a:r>
            <a:r>
              <a:rPr lang="it-IT" dirty="0" smtClean="0">
                <a:latin typeface="Arial" charset="0"/>
              </a:rPr>
              <a:t>O </a:t>
            </a:r>
            <a:r>
              <a:rPr lang="it-IT" dirty="0">
                <a:latin typeface="Arial" charset="0"/>
              </a:rPr>
              <a:t>ed </a:t>
            </a:r>
            <a:r>
              <a:rPr lang="it-IT" dirty="0" smtClean="0">
                <a:latin typeface="Arial" charset="0"/>
              </a:rPr>
              <a:t>SO</a:t>
            </a:r>
            <a:r>
              <a:rPr lang="it-IT" baseline="-25000" dirty="0" smtClean="0">
                <a:latin typeface="Arial" charset="0"/>
              </a:rPr>
              <a:t>2</a:t>
            </a:r>
            <a:r>
              <a:rPr lang="it-IT" dirty="0" smtClean="0">
                <a:latin typeface="Arial" charset="0"/>
              </a:rPr>
              <a:t>, nonostante abbiano </a:t>
            </a:r>
            <a:r>
              <a:rPr lang="it-IT" sz="2400" b="1" dirty="0">
                <a:latin typeface="Symbol" pitchFamily="18" charset="2"/>
              </a:rPr>
              <a:t>m</a:t>
            </a:r>
            <a:r>
              <a:rPr lang="it-IT" dirty="0">
                <a:latin typeface="Arial" charset="0"/>
              </a:rPr>
              <a:t> </a:t>
            </a:r>
            <a:r>
              <a:rPr lang="it-IT" dirty="0" smtClean="0">
                <a:latin typeface="Arial" charset="0"/>
              </a:rPr>
              <a:t>simile, mostrano una </a:t>
            </a:r>
            <a:r>
              <a:rPr lang="it-IT" sz="2400" b="1" dirty="0" smtClean="0">
                <a:latin typeface="Symbol" pitchFamily="18" charset="2"/>
              </a:rPr>
              <a:t>e</a:t>
            </a:r>
            <a:r>
              <a:rPr lang="it-IT" dirty="0" smtClean="0">
                <a:latin typeface="Arial" charset="0"/>
              </a:rPr>
              <a:t> molto diversa </a:t>
            </a:r>
            <a:r>
              <a:rPr lang="it-IT" dirty="0">
                <a:latin typeface="Arial" charset="0"/>
              </a:rPr>
              <a:t>perché in SO</a:t>
            </a:r>
            <a:r>
              <a:rPr lang="it-IT" baseline="-25000" dirty="0">
                <a:latin typeface="Arial" charset="0"/>
              </a:rPr>
              <a:t>2</a:t>
            </a:r>
            <a:r>
              <a:rPr lang="it-IT" dirty="0">
                <a:latin typeface="Arial" charset="0"/>
              </a:rPr>
              <a:t> non ci sono associazioni di dipoli.</a:t>
            </a:r>
          </a:p>
        </p:txBody>
      </p:sp>
      <p:graphicFrame>
        <p:nvGraphicFramePr>
          <p:cNvPr id="62493" name="Group 29"/>
          <p:cNvGraphicFramePr>
            <a:graphicFrameLocks noGrp="1"/>
          </p:cNvGraphicFramePr>
          <p:nvPr/>
        </p:nvGraphicFramePr>
        <p:xfrm>
          <a:off x="2051050" y="3644900"/>
          <a:ext cx="4127500" cy="1600200"/>
        </p:xfrm>
        <a:graphic>
          <a:graphicData uri="http://schemas.openxmlformats.org/drawingml/2006/table">
            <a:tbl>
              <a:tblPr/>
              <a:tblGrid>
                <a:gridCol w="1376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4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6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Debye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it-IT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1.85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78.5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</a:t>
                      </a:r>
                      <a:r>
                        <a:rPr kumimoji="0" lang="it-IT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1.67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12.35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81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 descr="fig2-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1959"/>
            <a:ext cx="426720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644008" y="620688"/>
            <a:ext cx="43204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Arial" charset="0"/>
              </a:rPr>
              <a:t>il valore di </a:t>
            </a:r>
            <a:r>
              <a:rPr lang="it-IT" sz="2800" dirty="0">
                <a:latin typeface="Symbol" pitchFamily="18" charset="2"/>
              </a:rPr>
              <a:t>e</a:t>
            </a:r>
            <a:r>
              <a:rPr lang="it-IT" dirty="0">
                <a:latin typeface="Arial" charset="0"/>
              </a:rPr>
              <a:t> è molto più grande </a:t>
            </a:r>
            <a:r>
              <a:rPr lang="it-IT" dirty="0" smtClean="0">
                <a:latin typeface="Arial" charset="0"/>
              </a:rPr>
              <a:t>nei </a:t>
            </a:r>
            <a:r>
              <a:rPr lang="it-IT" dirty="0">
                <a:latin typeface="Arial" charset="0"/>
              </a:rPr>
              <a:t>sistemi in cui si possono formare associazioni di dipoli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82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4"/>
          <p:cNvSpPr txBox="1">
            <a:spLocks noChangeArrowheads="1"/>
          </p:cNvSpPr>
          <p:nvPr/>
        </p:nvSpPr>
        <p:spPr bwMode="auto">
          <a:xfrm>
            <a:off x="684213" y="332656"/>
            <a:ext cx="76327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it-IT" dirty="0">
                <a:latin typeface="Arial" charset="0"/>
              </a:rPr>
              <a:t>In presenza di ioni in soluzione </a:t>
            </a:r>
            <a:r>
              <a:rPr lang="en-GB" sz="2400" b="1" dirty="0">
                <a:latin typeface="Symbol" pitchFamily="18" charset="2"/>
              </a:rPr>
              <a:t>e</a:t>
            </a:r>
            <a:r>
              <a:rPr lang="en-GB" dirty="0">
                <a:latin typeface="Arial" charset="0"/>
              </a:rPr>
              <a:t> </a:t>
            </a:r>
            <a:r>
              <a:rPr lang="it-IT" dirty="0" smtClean="0">
                <a:latin typeface="Arial" charset="0"/>
              </a:rPr>
              <a:t>diminuisce: infatti</a:t>
            </a:r>
            <a:endParaRPr lang="en-GB" dirty="0">
              <a:latin typeface="Arial" charset="0"/>
            </a:endParaRPr>
          </a:p>
          <a:p>
            <a:pPr algn="just" eaLnBrk="1" hangingPunct="1"/>
            <a:r>
              <a:rPr lang="it-IT" smtClean="0">
                <a:latin typeface="Arial" charset="0"/>
              </a:rPr>
              <a:t>le </a:t>
            </a:r>
            <a:r>
              <a:rPr lang="it-IT" dirty="0">
                <a:latin typeface="Arial" charset="0"/>
              </a:rPr>
              <a:t>molecole di H</a:t>
            </a:r>
            <a:r>
              <a:rPr lang="it-IT" baseline="-25000" dirty="0">
                <a:latin typeface="Arial" charset="0"/>
              </a:rPr>
              <a:t>2</a:t>
            </a:r>
            <a:r>
              <a:rPr lang="it-IT" dirty="0">
                <a:latin typeface="Arial" charset="0"/>
              </a:rPr>
              <a:t>O </a:t>
            </a:r>
            <a:r>
              <a:rPr lang="it-IT" dirty="0" smtClean="0">
                <a:latin typeface="Arial" charset="0"/>
              </a:rPr>
              <a:t>vicine allo ione sono parzialmente o totalmente orientate inoltre diminuisce g. </a:t>
            </a:r>
            <a:endParaRPr lang="it-IT" dirty="0">
              <a:latin typeface="Arial" charset="0"/>
            </a:endParaRPr>
          </a:p>
        </p:txBody>
      </p:sp>
      <p:pic>
        <p:nvPicPr>
          <p:cNvPr id="65539" name="Picture 6" descr="Fi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95" y="2996952"/>
            <a:ext cx="3966431" cy="314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149941"/>
              </p:ext>
            </p:extLst>
          </p:nvPr>
        </p:nvGraphicFramePr>
        <p:xfrm>
          <a:off x="2699792" y="2166689"/>
          <a:ext cx="5373688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16" name="Equation" r:id="rId4" imgW="3124080" imgH="482400" progId="Equation.DSMT4">
                  <p:embed/>
                </p:oleObj>
              </mc:Choice>
              <mc:Fallback>
                <p:oleObj name="Equation" r:id="rId4" imgW="3124080" imgH="482400" progId="Equation.DSMT4">
                  <p:embed/>
                  <p:pic>
                    <p:nvPicPr>
                      <p:cNvPr id="0" name="Ogget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2166689"/>
                        <a:ext cx="5373688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83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 descr="F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636838"/>
            <a:ext cx="446405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 Box 5"/>
          <p:cNvSpPr txBox="1">
            <a:spLocks noChangeArrowheads="1"/>
          </p:cNvSpPr>
          <p:nvPr/>
        </p:nvSpPr>
        <p:spPr bwMode="auto">
          <a:xfrm>
            <a:off x="250825" y="260350"/>
            <a:ext cx="86423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sz="2400" b="1">
                <a:latin typeface="Symbol" pitchFamily="18" charset="2"/>
              </a:rPr>
              <a:t>e</a:t>
            </a:r>
            <a:r>
              <a:rPr lang="it-IT">
                <a:latin typeface="Arial" charset="0"/>
              </a:rPr>
              <a:t> non è costante in soluzione ionica ma diminuisce avvicinandosi ad uno ione: </a:t>
            </a:r>
          </a:p>
          <a:p>
            <a:pPr algn="just"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le molecole di H</a:t>
            </a:r>
            <a:r>
              <a:rPr lang="it-IT" baseline="-25000">
                <a:latin typeface="Arial" charset="0"/>
              </a:rPr>
              <a:t>2</a:t>
            </a:r>
            <a:r>
              <a:rPr lang="it-IT">
                <a:latin typeface="Arial" charset="0"/>
              </a:rPr>
              <a:t>O vengono orientate dallo ione e non sono libere di orientarsi nel campo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84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15616" y="692696"/>
            <a:ext cx="15268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it-IT" b="1" dirty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it-IT" b="1" dirty="0">
                <a:solidFill>
                  <a:srgbClr val="FF0000"/>
                </a:solidFill>
              </a:rPr>
              <a:t>G = </a:t>
            </a:r>
            <a:r>
              <a:rPr lang="it-IT" b="1" dirty="0" err="1">
                <a:solidFill>
                  <a:srgbClr val="FF0000"/>
                </a:solidFill>
              </a:rPr>
              <a:t>W</a:t>
            </a:r>
            <a:r>
              <a:rPr lang="it-IT" b="1" baseline="-25000" dirty="0" err="1">
                <a:solidFill>
                  <a:srgbClr val="FF0000"/>
                </a:solidFill>
              </a:rPr>
              <a:t>e</a:t>
            </a:r>
            <a:r>
              <a:rPr lang="it-IT" b="1" baseline="-25000" dirty="0">
                <a:solidFill>
                  <a:srgbClr val="FF0000"/>
                </a:solidFill>
              </a:rPr>
              <a:t>, </a:t>
            </a:r>
            <a:r>
              <a:rPr lang="it-IT" b="1" baseline="-25000" dirty="0" err="1">
                <a:solidFill>
                  <a:srgbClr val="FF0000"/>
                </a:solidFill>
              </a:rPr>
              <a:t>max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95536" y="1556792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Questa relazione serve per trattare i modelli presi successivamente in considerazione. </a:t>
            </a:r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67544" y="2924944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/>
              <a:t>In condizioni di T e p costanti e reversibilità</a:t>
            </a:r>
          </a:p>
          <a:p>
            <a:pPr algn="just"/>
            <a:r>
              <a:rPr lang="it-IT" sz="2400" b="1" dirty="0" smtClean="0"/>
              <a:t>il lavoro W si comporta come una funzione di stato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2892-5C16-4480-B4DA-BA5D953BB347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793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just"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4290</TotalTime>
  <Words>3598</Words>
  <Application>Microsoft Office PowerPoint</Application>
  <PresentationFormat>Presentazione su schermo (4:3)</PresentationFormat>
  <Paragraphs>702</Paragraphs>
  <Slides>84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84</vt:i4>
      </vt:variant>
    </vt:vector>
  </HeadingPairs>
  <TitlesOfParts>
    <vt:vector size="95" baseType="lpstr">
      <vt:lpstr>Arial</vt:lpstr>
      <vt:lpstr>Arial Unicode MS</vt:lpstr>
      <vt:lpstr>Calibri</vt:lpstr>
      <vt:lpstr>Symbol</vt:lpstr>
      <vt:lpstr>tci1</vt:lpstr>
      <vt:lpstr>tci2</vt:lpstr>
      <vt:lpstr>Times New Roman</vt:lpstr>
      <vt:lpstr>Struttura predefinita</vt:lpstr>
      <vt:lpstr>Equation</vt:lpstr>
      <vt:lpstr>Documento</vt:lpstr>
      <vt:lpstr>Graph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Claudio</dc:creator>
  <cp:lastModifiedBy>Claudio Tavagnacco</cp:lastModifiedBy>
  <cp:revision>1533</cp:revision>
  <dcterms:created xsi:type="dcterms:W3CDTF">2006-04-20T20:45:06Z</dcterms:created>
  <dcterms:modified xsi:type="dcterms:W3CDTF">2020-04-22T23:38:35Z</dcterms:modified>
</cp:coreProperties>
</file>