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1" r:id="rId3"/>
    <p:sldId id="257" r:id="rId4"/>
    <p:sldId id="258" r:id="rId5"/>
    <p:sldId id="259" r:id="rId6"/>
    <p:sldId id="260" r:id="rId7"/>
    <p:sldId id="263" r:id="rId8"/>
    <p:sldId id="264" r:id="rId9"/>
    <p:sldId id="265" r:id="rId10"/>
    <p:sldId id="268" r:id="rId11"/>
    <p:sldId id="266" r:id="rId12"/>
    <p:sldId id="267" r:id="rId13"/>
    <p:sldId id="270" r:id="rId14"/>
    <p:sldId id="271" r:id="rId15"/>
    <p:sldId id="269" r:id="rId16"/>
    <p:sldId id="272" r:id="rId17"/>
    <p:sldId id="273" r:id="rId18"/>
    <p:sldId id="274" r:id="rId19"/>
    <p:sldId id="275" r:id="rId20"/>
    <p:sldId id="277" r:id="rId21"/>
    <p:sldId id="276" r:id="rId2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25" d="100"/>
          <a:sy n="125" d="100"/>
        </p:scale>
        <p:origin x="-1000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3BD0-6007-AF4B-8BA6-686F3953E539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5FCF-52AF-C24E-88B7-D5DAA1913AD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6696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3BD0-6007-AF4B-8BA6-686F3953E539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5FCF-52AF-C24E-88B7-D5DAA1913AD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2397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3BD0-6007-AF4B-8BA6-686F3953E539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5FCF-52AF-C24E-88B7-D5DAA1913AD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9739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3BD0-6007-AF4B-8BA6-686F3953E539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5FCF-52AF-C24E-88B7-D5DAA1913AD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642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3BD0-6007-AF4B-8BA6-686F3953E539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5FCF-52AF-C24E-88B7-D5DAA1913AD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6291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3BD0-6007-AF4B-8BA6-686F3953E539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5FCF-52AF-C24E-88B7-D5DAA1913AD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4349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3BD0-6007-AF4B-8BA6-686F3953E539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5FCF-52AF-C24E-88B7-D5DAA1913AD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9582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3BD0-6007-AF4B-8BA6-686F3953E539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5FCF-52AF-C24E-88B7-D5DAA1913AD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2252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3BD0-6007-AF4B-8BA6-686F3953E539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5FCF-52AF-C24E-88B7-D5DAA1913AD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3719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3BD0-6007-AF4B-8BA6-686F3953E539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5FCF-52AF-C24E-88B7-D5DAA1913AD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938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3BD0-6007-AF4B-8BA6-686F3953E539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5FCF-52AF-C24E-88B7-D5DAA1913AD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1298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C3BD0-6007-AF4B-8BA6-686F3953E539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85FCF-52AF-C24E-88B7-D5DAA1913AD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0541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395" y="1884163"/>
            <a:ext cx="4672520" cy="23286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755710" y="567842"/>
            <a:ext cx="56264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DECRETO-LEGGE 28 gennaio 2019, n. 4</a:t>
            </a:r>
          </a:p>
          <a:p>
            <a:pPr algn="ctr"/>
            <a:r>
              <a:rPr lang="it-IT" dirty="0"/>
              <a:t>Disposizioni urgenti in materia di reddito di cittadinanza e di pensioni. (19G00008) </a:t>
            </a:r>
            <a:r>
              <a:rPr lang="it-IT" i="1" dirty="0"/>
              <a:t>(GU n.23 del 28-1-2019 )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2112565" y="4630324"/>
            <a:ext cx="5269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/>
              <a:t>Entrata </a:t>
            </a:r>
            <a:r>
              <a:rPr lang="it-IT" dirty="0"/>
              <a:t>in vigore del provvedimento: 29/01/2019.</a:t>
            </a:r>
          </a:p>
          <a:p>
            <a:pPr algn="ctr"/>
            <a:r>
              <a:rPr lang="it-IT" dirty="0"/>
              <a:t>Decreto-Legge convertito con modificazioni dalla </a:t>
            </a:r>
            <a:endParaRPr lang="it-IT" dirty="0" smtClean="0"/>
          </a:p>
          <a:p>
            <a:pPr algn="ctr"/>
            <a:r>
              <a:rPr lang="it-IT" b="1" dirty="0" smtClean="0"/>
              <a:t>L</a:t>
            </a:r>
            <a:r>
              <a:rPr lang="it-IT" b="1" dirty="0"/>
              <a:t>. 28 marzo 2019, n. 26 </a:t>
            </a:r>
            <a:endParaRPr lang="it-IT" b="1" dirty="0" smtClean="0"/>
          </a:p>
          <a:p>
            <a:pPr algn="ctr"/>
            <a:r>
              <a:rPr lang="it-IT" dirty="0" smtClean="0"/>
              <a:t>(</a:t>
            </a:r>
            <a:r>
              <a:rPr lang="it-IT" dirty="0"/>
              <a:t>in G.U. 29/03/2019, n. 75).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515283" y="6049224"/>
            <a:ext cx="6625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 sostituzione del Decreto Legislativo 15 settembre 2017 n.147</a:t>
            </a:r>
          </a:p>
          <a:p>
            <a:r>
              <a:rPr lang="it-IT" dirty="0"/>
              <a:t>c</a:t>
            </a:r>
            <a:r>
              <a:rPr lang="it-IT" dirty="0" smtClean="0"/>
              <a:t>he istituiva la misura di contrasto alla povertà  Reddito di Inclusione 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3510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0"/>
            <a:ext cx="4392435" cy="650806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320886" y="874392"/>
            <a:ext cx="237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inclusione sociale </a:t>
            </a:r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15004" y="3088081"/>
            <a:ext cx="279693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Centri per l’impiego (</a:t>
            </a:r>
            <a:r>
              <a:rPr lang="it-IT" sz="2000" dirty="0" smtClean="0"/>
              <a:t>CPI)</a:t>
            </a:r>
          </a:p>
          <a:p>
            <a:r>
              <a:rPr lang="it-IT" sz="2000" b="1" dirty="0" smtClean="0">
                <a:solidFill>
                  <a:srgbClr val="FF6600"/>
                </a:solidFill>
              </a:rPr>
              <a:t>Patto </a:t>
            </a:r>
            <a:r>
              <a:rPr lang="it-IT" sz="2000" b="1" dirty="0">
                <a:solidFill>
                  <a:srgbClr val="FF6600"/>
                </a:solidFill>
              </a:rPr>
              <a:t>per il </a:t>
            </a:r>
            <a:r>
              <a:rPr lang="it-IT" sz="2000" b="1" dirty="0" smtClean="0">
                <a:solidFill>
                  <a:srgbClr val="FF6600"/>
                </a:solidFill>
              </a:rPr>
              <a:t>lavoro</a:t>
            </a:r>
            <a:endParaRPr lang="it-IT" sz="2000" b="1" dirty="0">
              <a:solidFill>
                <a:srgbClr val="FF6600"/>
              </a:solidFill>
            </a:endParaRPr>
          </a:p>
          <a:p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58836" y="874392"/>
            <a:ext cx="2553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i</a:t>
            </a:r>
            <a:r>
              <a:rPr lang="it-IT" sz="2400" dirty="0" smtClean="0"/>
              <a:t>nserimento lavoro</a:t>
            </a:r>
            <a:endParaRPr lang="it-IT" sz="2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767335" y="2958212"/>
            <a:ext cx="22481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Servizio sociale (SS)</a:t>
            </a:r>
          </a:p>
          <a:p>
            <a:r>
              <a:rPr lang="it-IT" dirty="0" smtClean="0"/>
              <a:t>del  Comune (Ambito)</a:t>
            </a:r>
          </a:p>
          <a:p>
            <a:r>
              <a:rPr lang="it-IT" b="1" dirty="0" smtClean="0">
                <a:solidFill>
                  <a:srgbClr val="FF6600"/>
                </a:solidFill>
              </a:rPr>
              <a:t>Patto per l’inclusione </a:t>
            </a:r>
          </a:p>
          <a:p>
            <a:r>
              <a:rPr lang="it-IT" b="1" dirty="0" smtClean="0">
                <a:solidFill>
                  <a:srgbClr val="FF6600"/>
                </a:solidFill>
              </a:rPr>
              <a:t>sciale </a:t>
            </a:r>
          </a:p>
          <a:p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339078" y="6323400"/>
            <a:ext cx="272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Progetti di </a:t>
            </a:r>
            <a:r>
              <a:rPr lang="it-IT" b="1" dirty="0" smtClean="0">
                <a:solidFill>
                  <a:srgbClr val="0000FF"/>
                </a:solidFill>
              </a:rPr>
              <a:t>utilità collettiva</a:t>
            </a:r>
            <a:endParaRPr lang="it-IT" b="1" dirty="0">
              <a:solidFill>
                <a:srgbClr val="0000FF"/>
              </a:solidFill>
            </a:endParaRPr>
          </a:p>
        </p:txBody>
      </p:sp>
      <p:cxnSp>
        <p:nvCxnSpPr>
          <p:cNvPr id="12" name="Connettore 1 11"/>
          <p:cNvCxnSpPr/>
          <p:nvPr/>
        </p:nvCxnSpPr>
        <p:spPr>
          <a:xfrm>
            <a:off x="5007643" y="2684036"/>
            <a:ext cx="131324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3131581" y="2684036"/>
            <a:ext cx="105348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753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966894" y="409456"/>
            <a:ext cx="728343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it-IT" dirty="0"/>
          </a:p>
          <a:p>
            <a:pPr algn="ctr"/>
            <a:r>
              <a:rPr lang="it-IT" dirty="0" smtClean="0"/>
              <a:t>Qualora l’operatore del Centro per l’Impiego ravvisi che nel nucleo familiare </a:t>
            </a:r>
          </a:p>
          <a:p>
            <a:pPr algn="ctr"/>
            <a:r>
              <a:rPr lang="it-IT" dirty="0" smtClean="0"/>
              <a:t>dei beneficiari </a:t>
            </a:r>
            <a:r>
              <a:rPr lang="it-IT" dirty="0"/>
              <a:t>siano</a:t>
            </a:r>
            <a:r>
              <a:rPr lang="it-IT" b="1" dirty="0" smtClean="0">
                <a:solidFill>
                  <a:srgbClr val="FF0000"/>
                </a:solidFill>
              </a:rPr>
              <a:t> presenti particolari criticità </a:t>
            </a:r>
            <a:r>
              <a:rPr lang="it-IT" dirty="0" smtClean="0"/>
              <a:t>in relazione alle quali </a:t>
            </a:r>
          </a:p>
          <a:p>
            <a:pPr algn="ctr"/>
            <a:r>
              <a:rPr lang="it-IT" dirty="0" smtClean="0"/>
              <a:t>sia difficoltoso l’avvio di un percorso di inserimento al lavoro, tramite </a:t>
            </a:r>
          </a:p>
          <a:p>
            <a:pPr algn="ctr"/>
            <a:r>
              <a:rPr lang="it-IT" dirty="0" smtClean="0"/>
              <a:t>la piattaforma digitale invia il richiedente ai </a:t>
            </a:r>
            <a:r>
              <a:rPr lang="it-IT" dirty="0" smtClean="0">
                <a:solidFill>
                  <a:srgbClr val="FF0000"/>
                </a:solidFill>
              </a:rPr>
              <a:t>servizi comunali</a:t>
            </a:r>
          </a:p>
          <a:p>
            <a:pPr algn="ctr"/>
            <a:r>
              <a:rPr lang="it-IT" dirty="0" smtClean="0"/>
              <a:t> competenti per il contrasto della povertà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46374" y="2432259"/>
            <a:ext cx="848155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In caso di </a:t>
            </a:r>
            <a:r>
              <a:rPr lang="it-IT" dirty="0" smtClean="0">
                <a:solidFill>
                  <a:srgbClr val="FF0000"/>
                </a:solidFill>
              </a:rPr>
              <a:t>mancata presentazione</a:t>
            </a:r>
            <a:r>
              <a:rPr lang="it-IT" dirty="0" smtClean="0"/>
              <a:t>, in assenza di giustificato motivo, alle convocazioni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a</a:t>
            </a:r>
            <a:r>
              <a:rPr lang="it-IT" dirty="0" smtClean="0">
                <a:solidFill>
                  <a:srgbClr val="FF0000"/>
                </a:solidFill>
              </a:rPr>
              <a:t>nche di un solo componente </a:t>
            </a:r>
            <a:r>
              <a:rPr lang="it-IT" dirty="0" smtClean="0"/>
              <a:t>del nucleo familiare si applicano: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decurtazione </a:t>
            </a:r>
            <a:r>
              <a:rPr lang="it-IT" dirty="0" smtClean="0"/>
              <a:t>di una mensilità del benefico economico in caso di mancata presentazione;</a:t>
            </a:r>
          </a:p>
          <a:p>
            <a:pPr algn="ctr"/>
            <a:r>
              <a:rPr lang="it-IT" dirty="0" smtClean="0"/>
              <a:t>decurtazione di due mensilità alla seconda mancata presentazione;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decadenza </a:t>
            </a:r>
            <a:r>
              <a:rPr lang="it-IT" dirty="0" smtClean="0"/>
              <a:t>della prestazione, in caso di ulteriore mancata presentazione.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92700" y="5513558"/>
            <a:ext cx="7854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Nel caso in cui il bisogno sia </a:t>
            </a:r>
            <a:r>
              <a:rPr lang="it-IT" b="1" dirty="0" smtClean="0"/>
              <a:t>complesso e multidimensionale </a:t>
            </a:r>
            <a:r>
              <a:rPr lang="it-IT" dirty="0" smtClean="0"/>
              <a:t>i servizi si coordinano</a:t>
            </a:r>
          </a:p>
          <a:p>
            <a:pPr algn="ctr"/>
            <a:r>
              <a:rPr lang="it-IT" dirty="0"/>
              <a:t>i</a:t>
            </a:r>
            <a:r>
              <a:rPr lang="it-IT" dirty="0" smtClean="0"/>
              <a:t>n modo da fornire risposte unitarie nel patto di inclusione sociale  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098432" y="4126542"/>
            <a:ext cx="68667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Con i servizi sociali comunali viene definito un </a:t>
            </a:r>
          </a:p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Patto di Inclusione sociale</a:t>
            </a:r>
            <a:endParaRPr lang="it-IT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98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481" y="865818"/>
            <a:ext cx="7201840" cy="520111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647216" y="75131"/>
            <a:ext cx="4267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00FF"/>
                </a:solidFill>
              </a:rPr>
              <a:t>Percorso per l’inclusione sociale </a:t>
            </a:r>
            <a:endParaRPr lang="it-IT" sz="2400" b="1" dirty="0">
              <a:solidFill>
                <a:srgbClr val="0000FF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4069612" y="2484939"/>
            <a:ext cx="110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  </a:t>
            </a:r>
            <a:r>
              <a:rPr lang="it-IT" b="1" dirty="0" smtClean="0">
                <a:solidFill>
                  <a:srgbClr val="0000FF"/>
                </a:solidFill>
              </a:rPr>
              <a:t>BISOGNI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4069612" y="3264176"/>
            <a:ext cx="127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COMPLESS</a:t>
            </a:r>
            <a:r>
              <a:rPr lang="it-IT" dirty="0" smtClean="0">
                <a:solidFill>
                  <a:srgbClr val="0000FF"/>
                </a:solidFill>
              </a:rPr>
              <a:t>I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221978" y="2756187"/>
            <a:ext cx="485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CPI</a:t>
            </a:r>
            <a:endParaRPr lang="it-IT" dirty="0"/>
          </a:p>
        </p:txBody>
      </p:sp>
      <p:sp>
        <p:nvSpPr>
          <p:cNvPr id="25" name="Freccia sinistra 24"/>
          <p:cNvSpPr/>
          <p:nvPr/>
        </p:nvSpPr>
        <p:spPr>
          <a:xfrm>
            <a:off x="707132" y="2935349"/>
            <a:ext cx="346350" cy="190170"/>
          </a:xfrm>
          <a:prstGeom prst="leftArrow">
            <a:avLst/>
          </a:prstGeom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221978" y="1272794"/>
            <a:ext cx="2141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Condizioni di criticità</a:t>
            </a:r>
            <a:endParaRPr lang="it-IT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6706013" y="4262794"/>
            <a:ext cx="2437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</a:rPr>
              <a:t>Èquipe</a:t>
            </a:r>
            <a:r>
              <a:rPr lang="it-IT" dirty="0" smtClean="0">
                <a:solidFill>
                  <a:srgbClr val="0000FF"/>
                </a:solidFill>
              </a:rPr>
              <a:t> multidisciplinare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6205437" y="1318960"/>
            <a:ext cx="2347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s</a:t>
            </a:r>
            <a:r>
              <a:rPr lang="it-IT" dirty="0" smtClean="0">
                <a:solidFill>
                  <a:srgbClr val="FF0000"/>
                </a:solidFill>
              </a:rPr>
              <a:t>e il reddito non basta 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a uscire dalla povertà…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3752125" y="6058700"/>
            <a:ext cx="2093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Patto personalizzato</a:t>
            </a:r>
            <a:endParaRPr lang="it-IT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2195833" y="6317544"/>
            <a:ext cx="5198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Sottoscritto da tutti i componenti del nucleo familiare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4455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7619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D.Lgsl</a:t>
            </a:r>
            <a:r>
              <a:rPr lang="it-IT" b="1" dirty="0" smtClean="0"/>
              <a:t>. 147/2017  (ex Reddito di Inclusione)  artt.</a:t>
            </a:r>
          </a:p>
        </p:txBody>
      </p:sp>
      <p:sp>
        <p:nvSpPr>
          <p:cNvPr id="5" name="Rettangolo 4"/>
          <p:cNvSpPr/>
          <p:nvPr/>
        </p:nvSpPr>
        <p:spPr>
          <a:xfrm>
            <a:off x="158744" y="1779686"/>
            <a:ext cx="8629887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 smtClean="0"/>
          </a:p>
          <a:p>
            <a:r>
              <a:rPr lang="it-IT" b="1" dirty="0" smtClean="0"/>
              <a:t>7</a:t>
            </a:r>
            <a:r>
              <a:rPr lang="it-IT" dirty="0"/>
              <a:t>. Laddove, in esito all'analisi preliminare, emerga la </a:t>
            </a:r>
            <a:r>
              <a:rPr lang="it-IT" dirty="0" err="1">
                <a:solidFill>
                  <a:srgbClr val="FF0000"/>
                </a:solidFill>
              </a:rPr>
              <a:t>necessita'</a:t>
            </a:r>
            <a:r>
              <a:rPr lang="it-IT" dirty="0"/>
              <a:t> di sviluppare </a:t>
            </a:r>
            <a:r>
              <a:rPr lang="it-IT" dirty="0">
                <a:solidFill>
                  <a:srgbClr val="FF0000"/>
                </a:solidFill>
              </a:rPr>
              <a:t>un quadro di analisi approfondito</a:t>
            </a:r>
            <a:r>
              <a:rPr lang="it-IT" dirty="0"/>
              <a:t>, </a:t>
            </a:r>
            <a:r>
              <a:rPr lang="it-IT" dirty="0" err="1"/>
              <a:t>é</a:t>
            </a:r>
            <a:r>
              <a:rPr lang="it-IT" dirty="0" smtClean="0"/>
              <a:t> </a:t>
            </a:r>
            <a:r>
              <a:rPr lang="it-IT" dirty="0"/>
              <a:t>costituita una </a:t>
            </a:r>
            <a:r>
              <a:rPr lang="it-IT" sz="2400" b="1" dirty="0">
                <a:solidFill>
                  <a:srgbClr val="FF0000"/>
                </a:solidFill>
              </a:rPr>
              <a:t>equipe multidisciplinare </a:t>
            </a:r>
            <a:r>
              <a:rPr lang="it-IT" dirty="0"/>
              <a:t>composta da un operatore sociale identificato dal servizio sociale competente e da altri operatori afferenti alla </a:t>
            </a:r>
            <a:r>
              <a:rPr lang="it-IT" sz="2400" b="1" dirty="0">
                <a:solidFill>
                  <a:srgbClr val="FF0000"/>
                </a:solidFill>
              </a:rPr>
              <a:t>rete</a:t>
            </a:r>
            <a:r>
              <a:rPr lang="it-IT" dirty="0">
                <a:solidFill>
                  <a:srgbClr val="FF0000"/>
                </a:solidFill>
              </a:rPr>
              <a:t> dei servizi territoriali</a:t>
            </a:r>
            <a:r>
              <a:rPr lang="it-IT" dirty="0">
                <a:solidFill>
                  <a:srgbClr val="0000FF"/>
                </a:solidFill>
              </a:rPr>
              <a:t>, identificati dal servizio sociale </a:t>
            </a:r>
            <a:r>
              <a:rPr lang="it-IT" dirty="0"/>
              <a:t>a seconda dei bisogni del nucleo </a:t>
            </a:r>
            <a:r>
              <a:rPr lang="it-IT" dirty="0" smtClean="0"/>
              <a:t>più </a:t>
            </a:r>
            <a:r>
              <a:rPr lang="it-IT" dirty="0"/>
              <a:t>rilevanti emersi a seguito dell'analisi preliminare, con particolare riferimento ai </a:t>
            </a:r>
            <a:r>
              <a:rPr lang="it-IT" b="1" dirty="0">
                <a:solidFill>
                  <a:srgbClr val="008000"/>
                </a:solidFill>
              </a:rPr>
              <a:t>servizi per l'impiego, la formazione, le politiche abitative, la tutela della salute e l'istruzione</a:t>
            </a:r>
            <a:r>
              <a:rPr lang="it-IT" dirty="0"/>
              <a:t>. Nel caso la persona sia stata </a:t>
            </a:r>
            <a:r>
              <a:rPr lang="it-IT" dirty="0" smtClean="0"/>
              <a:t>già </a:t>
            </a:r>
            <a:r>
              <a:rPr lang="it-IT" dirty="0"/>
              <a:t>valutata da altri servizi e disponga di un progetto per </a:t>
            </a:r>
            <a:r>
              <a:rPr lang="it-IT" dirty="0" smtClean="0"/>
              <a:t>finalità </a:t>
            </a:r>
            <a:r>
              <a:rPr lang="it-IT" dirty="0"/>
              <a:t>diverse, la valutazione e la progettazione sono acquisite ai fini della valutazione di cui al presente comma. </a:t>
            </a:r>
            <a:endParaRPr lang="it-IT" dirty="0" smtClean="0"/>
          </a:p>
          <a:p>
            <a:r>
              <a:rPr lang="it-IT" dirty="0" smtClean="0"/>
              <a:t>Le </a:t>
            </a:r>
            <a:r>
              <a:rPr lang="it-IT" dirty="0"/>
              <a:t>equipe multidisciplinari operano </a:t>
            </a:r>
            <a:r>
              <a:rPr lang="it-IT" b="1" dirty="0"/>
              <a:t>a livello di </a:t>
            </a:r>
            <a:r>
              <a:rPr lang="it-IT" sz="2400" b="1" dirty="0">
                <a:solidFill>
                  <a:srgbClr val="FF0000"/>
                </a:solidFill>
              </a:rPr>
              <a:t>ambito territoriale </a:t>
            </a:r>
            <a:r>
              <a:rPr lang="it-IT" dirty="0"/>
              <a:t>secondo le </a:t>
            </a:r>
            <a:r>
              <a:rPr lang="it-IT" dirty="0" smtClean="0"/>
              <a:t>modalità </a:t>
            </a:r>
            <a:r>
              <a:rPr lang="it-IT" dirty="0"/>
              <a:t>di cui all'articolo 14, comma 4, disciplinate dalle regioni e dalle province autonome senza nuovi o maggiori oneri per la finanza </a:t>
            </a:r>
            <a:r>
              <a:rPr lang="it-IT" dirty="0" smtClean="0"/>
              <a:t>pubblica.</a:t>
            </a:r>
            <a:endParaRPr lang="it-IT" dirty="0"/>
          </a:p>
          <a:p>
            <a:r>
              <a:rPr lang="it-IT" b="1" dirty="0"/>
              <a:t>8</a:t>
            </a:r>
            <a:r>
              <a:rPr lang="it-IT" dirty="0"/>
              <a:t>. </a:t>
            </a:r>
            <a:r>
              <a:rPr lang="it-IT" dirty="0">
                <a:solidFill>
                  <a:srgbClr val="FF0000"/>
                </a:solidFill>
              </a:rPr>
              <a:t>Non</a:t>
            </a:r>
            <a:r>
              <a:rPr lang="it-IT" dirty="0"/>
              <a:t> si </a:t>
            </a:r>
            <a:r>
              <a:rPr lang="it-IT" dirty="0" smtClean="0"/>
              <a:t>dà </a:t>
            </a:r>
            <a:r>
              <a:rPr lang="it-IT" dirty="0"/>
              <a:t>luogo alla costituzione </a:t>
            </a:r>
            <a:r>
              <a:rPr lang="it-IT" dirty="0">
                <a:solidFill>
                  <a:srgbClr val="FF0000"/>
                </a:solidFill>
              </a:rPr>
              <a:t>di equipe multidisciplinari</a:t>
            </a:r>
            <a:r>
              <a:rPr lang="it-IT" dirty="0"/>
              <a:t>, oltre che nei casi di cui al comma 5, anche laddove, in esito all'analisi preliminare e </a:t>
            </a:r>
            <a:r>
              <a:rPr lang="it-IT" dirty="0">
                <a:solidFill>
                  <a:srgbClr val="FF0000"/>
                </a:solidFill>
              </a:rPr>
              <a:t>all'assenza di bisogni complessi,</a:t>
            </a:r>
            <a:r>
              <a:rPr lang="it-IT" dirty="0"/>
              <a:t> non ne emerga la </a:t>
            </a:r>
            <a:r>
              <a:rPr lang="it-IT" dirty="0" smtClean="0"/>
              <a:t>necessità. </a:t>
            </a:r>
            <a:r>
              <a:rPr lang="it-IT" dirty="0"/>
              <a:t>In tal caso, al progetto personalizzato eventualmente in versione semplificata, provvede il servizio sociale.</a:t>
            </a:r>
          </a:p>
        </p:txBody>
      </p:sp>
      <p:sp>
        <p:nvSpPr>
          <p:cNvPr id="7" name="Rettangolo 6"/>
          <p:cNvSpPr/>
          <p:nvPr/>
        </p:nvSpPr>
        <p:spPr>
          <a:xfrm>
            <a:off x="158744" y="268320"/>
            <a:ext cx="898525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3</a:t>
            </a:r>
            <a:r>
              <a:rPr lang="it-IT" dirty="0"/>
              <a:t>. La </a:t>
            </a:r>
            <a:r>
              <a:rPr lang="it-IT" b="1" dirty="0">
                <a:solidFill>
                  <a:srgbClr val="FF0000"/>
                </a:solidFill>
              </a:rPr>
              <a:t>valutazione multidimensionale </a:t>
            </a:r>
            <a:r>
              <a:rPr lang="it-IT" dirty="0" err="1"/>
              <a:t>e'</a:t>
            </a:r>
            <a:r>
              <a:rPr lang="it-IT" dirty="0"/>
              <a:t> organizzata in </a:t>
            </a:r>
            <a:r>
              <a:rPr lang="it-IT" sz="2400" b="1" dirty="0">
                <a:solidFill>
                  <a:srgbClr val="FF0000"/>
                </a:solidFill>
              </a:rPr>
              <a:t>un'analisi preliminare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i="1" dirty="0" smtClean="0"/>
              <a:t>(.</a:t>
            </a:r>
            <a:r>
              <a:rPr lang="it-IT" i="1" dirty="0"/>
              <a:t>..</a:t>
            </a:r>
            <a:r>
              <a:rPr lang="it-IT" i="1" dirty="0" smtClean="0"/>
              <a:t>)</a:t>
            </a:r>
            <a:r>
              <a:rPr lang="it-IT" dirty="0" smtClean="0"/>
              <a:t> </a:t>
            </a:r>
            <a:r>
              <a:rPr lang="it-IT" dirty="0"/>
              <a:t>e in un quadro di analisi approfondito, laddove necessario in base alla condizione del nucleo.</a:t>
            </a:r>
          </a:p>
          <a:p>
            <a:r>
              <a:rPr lang="it-IT" b="1" dirty="0"/>
              <a:t>4</a:t>
            </a:r>
            <a:r>
              <a:rPr lang="it-IT" dirty="0"/>
              <a:t>. </a:t>
            </a:r>
            <a:r>
              <a:rPr lang="it-IT" i="1" dirty="0"/>
              <a:t>((L'analisi preliminare </a:t>
            </a:r>
            <a:r>
              <a:rPr lang="it-IT" i="1" dirty="0" err="1"/>
              <a:t>é</a:t>
            </a:r>
            <a:r>
              <a:rPr lang="it-IT" i="1" dirty="0" smtClean="0"/>
              <a:t> </a:t>
            </a:r>
            <a:r>
              <a:rPr lang="it-IT" i="1" dirty="0"/>
              <a:t>finalizzata ad))</a:t>
            </a:r>
            <a:r>
              <a:rPr lang="it-IT" dirty="0"/>
              <a:t> orientare, mediante colloquio con il nucleo familiare, le successive scelte relative alla definizione del </a:t>
            </a:r>
            <a:r>
              <a:rPr lang="it-IT" dirty="0">
                <a:solidFill>
                  <a:srgbClr val="FF0000"/>
                </a:solidFill>
              </a:rPr>
              <a:t>progetto personalizzato</a:t>
            </a:r>
            <a:r>
              <a:rPr lang="it-IT" dirty="0"/>
              <a:t>. L'analisi preliminare </a:t>
            </a:r>
            <a:r>
              <a:rPr lang="it-IT" dirty="0" err="1"/>
              <a:t>e'</a:t>
            </a:r>
            <a:r>
              <a:rPr lang="it-IT" dirty="0"/>
              <a:t> effettuata da operatori sociali opportunamente identificati dai servizi competenti, senza nuovi o maggiori oneri per la finanza pubblica.</a:t>
            </a:r>
          </a:p>
        </p:txBody>
      </p:sp>
    </p:spTree>
    <p:extLst>
      <p:ext uri="{BB962C8B-B14F-4D97-AF65-F5344CB8AC3E}">
        <p14:creationId xmlns:p14="http://schemas.microsoft.com/office/powerpoint/2010/main" val="68316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0"/>
            <a:ext cx="5235388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46350" y="1128282"/>
            <a:ext cx="211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A</a:t>
            </a:r>
            <a:r>
              <a:rPr lang="it-IT" dirty="0" smtClean="0"/>
              <a:t>  patto per il </a:t>
            </a:r>
            <a:r>
              <a:rPr lang="it-IT" b="1" dirty="0" smtClean="0"/>
              <a:t>lavoro</a:t>
            </a:r>
            <a:endParaRPr lang="it-IT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46350" y="1814872"/>
            <a:ext cx="18646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B</a:t>
            </a:r>
            <a:r>
              <a:rPr lang="it-IT" dirty="0" smtClean="0"/>
              <a:t> patto di</a:t>
            </a:r>
          </a:p>
          <a:p>
            <a:r>
              <a:rPr lang="it-IT" b="1" dirty="0"/>
              <a:t>i</a:t>
            </a:r>
            <a:r>
              <a:rPr lang="it-IT" b="1" dirty="0" smtClean="0"/>
              <a:t>nclusione sociale</a:t>
            </a:r>
          </a:p>
          <a:p>
            <a:r>
              <a:rPr lang="it-IT" b="1" dirty="0" smtClean="0"/>
              <a:t>semplice</a:t>
            </a:r>
            <a:endParaRPr lang="it-IT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846569" y="1128282"/>
            <a:ext cx="19160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C </a:t>
            </a:r>
            <a:r>
              <a:rPr lang="it-IT" dirty="0" smtClean="0"/>
              <a:t>patto di</a:t>
            </a:r>
          </a:p>
          <a:p>
            <a:r>
              <a:rPr lang="it-IT" b="1" dirty="0" smtClean="0"/>
              <a:t> inclusione sociale</a:t>
            </a:r>
          </a:p>
          <a:p>
            <a:r>
              <a:rPr lang="it-IT" b="1" dirty="0" smtClean="0"/>
              <a:t>complesso </a:t>
            </a:r>
            <a:endParaRPr lang="it-IT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178488" y="2051612"/>
            <a:ext cx="173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D</a:t>
            </a:r>
            <a:r>
              <a:rPr lang="it-IT" dirty="0" smtClean="0"/>
              <a:t> presa in carico </a:t>
            </a:r>
          </a:p>
          <a:p>
            <a:r>
              <a:rPr lang="it-IT" b="1" dirty="0" smtClean="0"/>
              <a:t>specialistica</a:t>
            </a:r>
            <a:endParaRPr lang="it-IT" b="1" dirty="0"/>
          </a:p>
        </p:txBody>
      </p:sp>
      <p:sp>
        <p:nvSpPr>
          <p:cNvPr id="10" name="Anello 9"/>
          <p:cNvSpPr/>
          <p:nvPr/>
        </p:nvSpPr>
        <p:spPr>
          <a:xfrm>
            <a:off x="2309898" y="5786550"/>
            <a:ext cx="648508" cy="606073"/>
          </a:xfrm>
          <a:prstGeom prst="donut">
            <a:avLst/>
          </a:prstGeom>
          <a:solidFill>
            <a:srgbClr val="C0504D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Anello 10"/>
          <p:cNvSpPr/>
          <p:nvPr/>
        </p:nvSpPr>
        <p:spPr>
          <a:xfrm>
            <a:off x="3587936" y="5786550"/>
            <a:ext cx="648508" cy="606073"/>
          </a:xfrm>
          <a:prstGeom prst="donut">
            <a:avLst/>
          </a:prstGeom>
          <a:solidFill>
            <a:srgbClr val="C0504D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Anello 11"/>
          <p:cNvSpPr/>
          <p:nvPr/>
        </p:nvSpPr>
        <p:spPr>
          <a:xfrm>
            <a:off x="4894836" y="5788313"/>
            <a:ext cx="648508" cy="606073"/>
          </a:xfrm>
          <a:prstGeom prst="donut">
            <a:avLst/>
          </a:prstGeom>
          <a:solidFill>
            <a:srgbClr val="C0504D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Anello 12"/>
          <p:cNvSpPr/>
          <p:nvPr/>
        </p:nvSpPr>
        <p:spPr>
          <a:xfrm>
            <a:off x="6170942" y="5788313"/>
            <a:ext cx="648508" cy="606073"/>
          </a:xfrm>
          <a:prstGeom prst="donut">
            <a:avLst/>
          </a:prstGeom>
          <a:solidFill>
            <a:srgbClr val="C0504D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676208" y="3896181"/>
            <a:ext cx="49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EM</a:t>
            </a:r>
            <a:endParaRPr lang="it-IT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43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037178" y="187593"/>
            <a:ext cx="6089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A livello personale familiare comunitario</a:t>
            </a:r>
            <a:endParaRPr lang="it-IT" sz="28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73609" y="2628770"/>
            <a:ext cx="2513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Povertà 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multidimensionale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643753" y="2430040"/>
            <a:ext cx="251357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Organizzazione </a:t>
            </a:r>
          </a:p>
          <a:p>
            <a:r>
              <a:rPr lang="it-IT" sz="2400" dirty="0" smtClean="0"/>
              <a:t>dei servizi 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multidimensionale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621209" y="6095443"/>
            <a:ext cx="6651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Sfida dell’integrazione e dell’</a:t>
            </a:r>
            <a:r>
              <a:rPr lang="it-IT" sz="2800" dirty="0" err="1" smtClean="0"/>
              <a:t>intersettorialità</a:t>
            </a:r>
            <a:endParaRPr lang="it-IT" sz="28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941" y="836957"/>
            <a:ext cx="3615812" cy="496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79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453151"/>
          </a:xfrm>
        </p:spPr>
        <p:txBody>
          <a:bodyPr>
            <a:normAutofit fontScale="90000"/>
          </a:bodyPr>
          <a:lstStyle/>
          <a:p>
            <a:r>
              <a:rPr lang="it-IT" sz="2400" dirty="0" smtClean="0"/>
              <a:t>L’</a:t>
            </a:r>
            <a:r>
              <a:rPr lang="it-IT" sz="2400" dirty="0"/>
              <a:t>é</a:t>
            </a:r>
            <a:r>
              <a:rPr lang="it-IT" sz="2400" dirty="0" smtClean="0"/>
              <a:t>quipe multidimensionale è composta da: </a:t>
            </a:r>
            <a:br>
              <a:rPr lang="it-IT" sz="2400" dirty="0" smtClean="0"/>
            </a:br>
            <a:r>
              <a:rPr lang="it-IT" sz="2400" dirty="0" smtClean="0"/>
              <a:t>assistente sociale, altri operatori della rete dei servizi, identificati sulla base dell’analisi preliminare.</a:t>
            </a:r>
            <a:br>
              <a:rPr lang="it-IT" sz="2400" dirty="0" smtClean="0"/>
            </a:b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All’interno è individuato un CASE MANAGER (CM)</a:t>
            </a:r>
            <a:br>
              <a:rPr lang="it-IT" sz="2400" dirty="0" smtClean="0"/>
            </a:br>
            <a:r>
              <a:rPr lang="it-IT" sz="2400" dirty="0" smtClean="0"/>
              <a:t>(“responsabile della famiglia” più che “del caso”)</a:t>
            </a:r>
            <a:br>
              <a:rPr lang="it-IT" sz="2400" dirty="0" smtClean="0"/>
            </a:br>
            <a:r>
              <a:rPr lang="it-IT" sz="2400" dirty="0" smtClean="0"/>
              <a:t>Può distinguersi la figura del coordinatore dell’équipe dal CM</a:t>
            </a:r>
            <a:endParaRPr lang="it-IT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96608" y="3038833"/>
            <a:ext cx="52293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La collaborazione tra enti e servizi </a:t>
            </a:r>
          </a:p>
          <a:p>
            <a:r>
              <a:rPr lang="it-IT" sz="2400" dirty="0" smtClean="0"/>
              <a:t>è definita da atti di </a:t>
            </a:r>
          </a:p>
          <a:p>
            <a:r>
              <a:rPr lang="it-IT" sz="2400" dirty="0" smtClean="0"/>
              <a:t>programmazione del </a:t>
            </a:r>
          </a:p>
          <a:p>
            <a:r>
              <a:rPr lang="it-IT" sz="2400" b="1" dirty="0" smtClean="0"/>
              <a:t>Piano regionale per la lotta alla povertà</a:t>
            </a:r>
            <a:endParaRPr lang="it-IT" sz="24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588588" y="4894851"/>
            <a:ext cx="4953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Es. Regione FVG </a:t>
            </a:r>
          </a:p>
          <a:p>
            <a:r>
              <a:rPr lang="it-IT" sz="2400" dirty="0" smtClean="0"/>
              <a:t>“Equipe territoriale per l’</a:t>
            </a:r>
            <a:r>
              <a:rPr lang="it-IT" sz="2400" dirty="0" err="1" smtClean="0"/>
              <a:t>occupabilità</a:t>
            </a:r>
            <a:r>
              <a:rPr lang="it-IT" sz="2400" dirty="0" smtClean="0"/>
              <a:t>”</a:t>
            </a:r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154500" y="5934670"/>
            <a:ext cx="6797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 err="1"/>
              <a:t>https</a:t>
            </a:r>
            <a:r>
              <a:rPr lang="it-IT" u="sng" dirty="0"/>
              <a:t>://</a:t>
            </a:r>
            <a:r>
              <a:rPr lang="it-IT" u="sng" dirty="0" err="1"/>
              <a:t>www.regione.fvg.it</a:t>
            </a:r>
            <a:r>
              <a:rPr lang="it-IT" u="sng" dirty="0"/>
              <a:t>/</a:t>
            </a:r>
            <a:r>
              <a:rPr lang="it-IT" u="sng" dirty="0" err="1"/>
              <a:t>rafvg</a:t>
            </a:r>
            <a:r>
              <a:rPr lang="it-IT" u="sng" dirty="0"/>
              <a:t>/export/</a:t>
            </a:r>
            <a:r>
              <a:rPr lang="it-IT" u="sng" dirty="0" err="1"/>
              <a:t>sites</a:t>
            </a:r>
            <a:r>
              <a:rPr lang="it-IT" u="sng" dirty="0"/>
              <a:t>/default/RAFVG/salute-sociale/sistema-sociale-sanitario/FOGLIA201/allegati/Rapporto_Piani_Poverta_2019.pdf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381" y="2781495"/>
            <a:ext cx="2660456" cy="252885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108663" y="3558324"/>
            <a:ext cx="772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0000FF"/>
                </a:solidFill>
              </a:rPr>
              <a:t>ETO</a:t>
            </a:r>
            <a:endParaRPr lang="it-IT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655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058030"/>
            <a:ext cx="8229600" cy="3347367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EM “a geometria variabile”</a:t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sz="4000" dirty="0" smtClean="0"/>
              <a:t>assistente sociale</a:t>
            </a:r>
            <a:br>
              <a:rPr lang="it-IT" sz="4000" dirty="0" smtClean="0"/>
            </a:br>
            <a:r>
              <a:rPr lang="it-IT" sz="4000" dirty="0" smtClean="0"/>
              <a:t>operatori dei servizi sulla base dei bisogni </a:t>
            </a:r>
            <a:br>
              <a:rPr lang="it-IT" sz="4000" dirty="0" smtClean="0"/>
            </a:br>
            <a:r>
              <a:rPr lang="it-IT" sz="4000" dirty="0" smtClean="0"/>
              <a:t>“opportunità di tessitura” interprofessionale</a:t>
            </a:r>
            <a:br>
              <a:rPr lang="it-IT" sz="4000" dirty="0" smtClean="0"/>
            </a:br>
            <a:r>
              <a:rPr lang="it-IT" sz="4000" dirty="0"/>
              <a:t/>
            </a:r>
            <a:br>
              <a:rPr lang="it-IT" sz="4000" dirty="0"/>
            </a:b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405397"/>
            <a:ext cx="8229600" cy="225112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it-IT" sz="3800" dirty="0" smtClean="0"/>
              <a:t>Ha la responsabilità della realizzazione del patto</a:t>
            </a:r>
          </a:p>
          <a:p>
            <a:pPr marL="0" indent="0" algn="ctr">
              <a:buNone/>
            </a:pPr>
            <a:r>
              <a:rPr lang="it-IT" sz="3800" dirty="0" smtClean="0"/>
              <a:t>Luogo di </a:t>
            </a:r>
            <a:r>
              <a:rPr lang="it-IT" sz="3800" dirty="0" smtClean="0">
                <a:solidFill>
                  <a:srgbClr val="0000FF"/>
                </a:solidFill>
              </a:rPr>
              <a:t>co-decisionalità</a:t>
            </a:r>
          </a:p>
          <a:p>
            <a:pPr marL="0" indent="0" algn="ctr">
              <a:buNone/>
            </a:pPr>
            <a:r>
              <a:rPr lang="it-IT" sz="3800" dirty="0" smtClean="0"/>
              <a:t>Favorisce costruzione di </a:t>
            </a:r>
            <a:r>
              <a:rPr lang="it-IT" sz="3800" dirty="0" smtClean="0">
                <a:solidFill>
                  <a:srgbClr val="0000FF"/>
                </a:solidFill>
              </a:rPr>
              <a:t>linguaggio condiviso</a:t>
            </a:r>
          </a:p>
          <a:p>
            <a:pPr marL="0" indent="0" algn="ctr">
              <a:buNone/>
            </a:pPr>
            <a:r>
              <a:rPr lang="it-IT" sz="3800" dirty="0" smtClean="0">
                <a:solidFill>
                  <a:srgbClr val="0000FF"/>
                </a:solidFill>
              </a:rPr>
              <a:t>Trasparenza</a:t>
            </a:r>
            <a:r>
              <a:rPr lang="it-IT" sz="3800" dirty="0" smtClean="0"/>
              <a:t> nella relazione con la famiglia</a:t>
            </a:r>
          </a:p>
          <a:p>
            <a:pPr marL="0" indent="0" algn="ctr">
              <a:buNone/>
            </a:pPr>
            <a:r>
              <a:rPr lang="it-IT" sz="3800" dirty="0" smtClean="0">
                <a:solidFill>
                  <a:srgbClr val="0000FF"/>
                </a:solidFill>
              </a:rPr>
              <a:t>Corresponsabilità</a:t>
            </a:r>
            <a:r>
              <a:rPr lang="it-IT" sz="3800" dirty="0" smtClean="0"/>
              <a:t> nell’agire dei servizi </a:t>
            </a:r>
            <a:r>
              <a:rPr lang="it-IT" sz="2200" dirty="0" smtClean="0"/>
              <a:t>(P. Milani, 2015)</a:t>
            </a:r>
            <a:endParaRPr lang="it-IT" sz="2200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152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dopo l’analisi preliminare</a:t>
            </a:r>
            <a:r>
              <a:rPr lang="it-IT" dirty="0"/>
              <a:t/>
            </a:r>
            <a:br>
              <a:rPr lang="it-IT" dirty="0"/>
            </a:br>
            <a:r>
              <a:rPr lang="it-IT" b="1" dirty="0" smtClean="0"/>
              <a:t>un quadro d’analisi</a:t>
            </a:r>
            <a:r>
              <a:rPr lang="it-IT" dirty="0" smtClean="0"/>
              <a:t> su 2 aree principali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236696"/>
            <a:ext cx="8229600" cy="3889467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Area ambiente e famiglia </a:t>
            </a:r>
          </a:p>
          <a:p>
            <a:r>
              <a:rPr lang="it-IT" sz="1900" dirty="0" smtClean="0"/>
              <a:t>Situazione economica</a:t>
            </a:r>
          </a:p>
          <a:p>
            <a:r>
              <a:rPr lang="it-IT" sz="1900" dirty="0" smtClean="0"/>
              <a:t>Condizione abitativa</a:t>
            </a:r>
          </a:p>
          <a:p>
            <a:r>
              <a:rPr lang="it-IT" sz="1900" dirty="0" smtClean="0"/>
              <a:t>Bisogni di cura e carico di assistenza</a:t>
            </a:r>
          </a:p>
          <a:p>
            <a:r>
              <a:rPr lang="it-IT" sz="1900" dirty="0" smtClean="0"/>
              <a:t>Bisogni di cura di bambini e ragazzi</a:t>
            </a:r>
          </a:p>
          <a:p>
            <a:r>
              <a:rPr lang="it-IT" sz="1900" dirty="0" smtClean="0"/>
              <a:t>Reti familiari, di opportunità e sociali</a:t>
            </a:r>
          </a:p>
          <a:p>
            <a:r>
              <a:rPr lang="it-IT" dirty="0" smtClean="0"/>
              <a:t>Area bisogni e risorse</a:t>
            </a:r>
          </a:p>
          <a:p>
            <a:r>
              <a:rPr lang="it-IT" sz="1900" dirty="0" smtClean="0"/>
              <a:t>Salute e funzionamenti</a:t>
            </a:r>
          </a:p>
          <a:p>
            <a:r>
              <a:rPr lang="it-IT" sz="1900" dirty="0" smtClean="0"/>
              <a:t>Istruzione, </a:t>
            </a:r>
            <a:r>
              <a:rPr lang="it-IT" sz="1900" dirty="0" smtClean="0"/>
              <a:t>formazione </a:t>
            </a:r>
            <a:r>
              <a:rPr lang="it-IT" sz="1900" dirty="0" smtClean="0"/>
              <a:t>e competenze</a:t>
            </a:r>
          </a:p>
          <a:p>
            <a:r>
              <a:rPr lang="it-IT" sz="1900" dirty="0" smtClean="0"/>
              <a:t>Condizione occupazionale</a:t>
            </a:r>
            <a:endParaRPr lang="it-IT" sz="1900" dirty="0"/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954" y="2866033"/>
            <a:ext cx="2138446" cy="293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75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Il patto per l’inclusione sociale </a:t>
            </a:r>
            <a:br>
              <a:rPr lang="it-IT" dirty="0" smtClean="0"/>
            </a:br>
            <a:r>
              <a:rPr lang="it-IT" sz="2700" dirty="0" smtClean="0"/>
              <a:t>“</a:t>
            </a:r>
            <a:r>
              <a:rPr lang="it-IT" sz="2700" dirty="0"/>
              <a:t>micro progettazione” su bisogni concreti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199" y="1600200"/>
            <a:ext cx="8519037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b="1" dirty="0">
                <a:solidFill>
                  <a:srgbClr val="FF0000"/>
                </a:solidFill>
              </a:rPr>
              <a:t>A</a:t>
            </a:r>
            <a:r>
              <a:rPr lang="it-IT" dirty="0"/>
              <a:t> </a:t>
            </a:r>
            <a:r>
              <a:rPr lang="it-IT" dirty="0" smtClean="0"/>
              <a:t>patto </a:t>
            </a:r>
            <a:r>
              <a:rPr lang="it-IT" dirty="0"/>
              <a:t>per il </a:t>
            </a:r>
            <a:r>
              <a:rPr lang="it-IT" dirty="0" smtClean="0"/>
              <a:t>lavoro  </a:t>
            </a:r>
            <a:r>
              <a:rPr lang="it-IT" sz="2400" dirty="0" smtClean="0">
                <a:solidFill>
                  <a:srgbClr val="0000FF"/>
                </a:solidFill>
              </a:rPr>
              <a:t>responsabile CPI</a:t>
            </a:r>
            <a:endParaRPr lang="it-IT" sz="24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it-IT" b="1" dirty="0">
                <a:solidFill>
                  <a:srgbClr val="FF0000"/>
                </a:solidFill>
              </a:rPr>
              <a:t>B</a:t>
            </a:r>
            <a:r>
              <a:rPr lang="it-IT" dirty="0"/>
              <a:t> patto </a:t>
            </a:r>
            <a:r>
              <a:rPr lang="it-IT" dirty="0" smtClean="0"/>
              <a:t>di inclusione sociale semplice</a:t>
            </a:r>
            <a:endParaRPr lang="it-IT" sz="2300" dirty="0" smtClean="0"/>
          </a:p>
          <a:p>
            <a:pPr marL="0" indent="0">
              <a:buNone/>
            </a:pPr>
            <a:r>
              <a:rPr lang="it-IT" sz="2400" dirty="0" smtClean="0">
                <a:solidFill>
                  <a:srgbClr val="0000FF"/>
                </a:solidFill>
              </a:rPr>
              <a:t>		CM assistente sociale Comune. : </a:t>
            </a:r>
          </a:p>
          <a:p>
            <a:pPr marL="0" indent="0">
              <a:buNone/>
            </a:pPr>
            <a:r>
              <a:rPr lang="it-IT" sz="3400" b="1" dirty="0">
                <a:solidFill>
                  <a:srgbClr val="FF0000"/>
                </a:solidFill>
              </a:rPr>
              <a:t>C </a:t>
            </a:r>
            <a:r>
              <a:rPr lang="it-IT" sz="3400" dirty="0"/>
              <a:t>patto di inclusione sociale complesso </a:t>
            </a:r>
          </a:p>
          <a:p>
            <a:pPr marL="0" indent="0">
              <a:buNone/>
            </a:pPr>
            <a:r>
              <a:rPr lang="it-IT" sz="2400" dirty="0" smtClean="0">
                <a:solidFill>
                  <a:srgbClr val="0000FF"/>
                </a:solidFill>
              </a:rPr>
              <a:t>		équipe multidisciplinare</a:t>
            </a:r>
          </a:p>
          <a:p>
            <a:pPr marL="0" indent="0">
              <a:buNone/>
            </a:pPr>
            <a:r>
              <a:rPr lang="it-IT" sz="2400" dirty="0" smtClean="0">
                <a:solidFill>
                  <a:srgbClr val="0000FF"/>
                </a:solidFill>
              </a:rPr>
              <a:t>									1) obiettivo generale e risultato specifico</a:t>
            </a:r>
          </a:p>
          <a:p>
            <a:pPr marL="0" indent="0">
              <a:buNone/>
            </a:pPr>
            <a:r>
              <a:rPr lang="it-IT" sz="2400" dirty="0" smtClean="0">
                <a:solidFill>
                  <a:srgbClr val="0000FF"/>
                </a:solidFill>
              </a:rPr>
              <a:t>									2) Impegni</a:t>
            </a:r>
          </a:p>
          <a:p>
            <a:pPr marL="0" indent="0">
              <a:buNone/>
            </a:pPr>
            <a:r>
              <a:rPr lang="it-IT" sz="2400" dirty="0" smtClean="0">
                <a:solidFill>
                  <a:srgbClr val="0000FF"/>
                </a:solidFill>
              </a:rPr>
              <a:t>									3) Sostegni</a:t>
            </a:r>
          </a:p>
          <a:p>
            <a:pPr marL="0" indent="0">
              <a:buNone/>
            </a:pPr>
            <a:r>
              <a:rPr lang="it-IT" sz="2400" dirty="0" smtClean="0">
                <a:solidFill>
                  <a:srgbClr val="0000FF"/>
                </a:solidFill>
              </a:rPr>
              <a:t>(</a:t>
            </a:r>
            <a:r>
              <a:rPr lang="it-IT" sz="2400" dirty="0">
                <a:solidFill>
                  <a:srgbClr val="0000FF"/>
                </a:solidFill>
              </a:rPr>
              <a:t>Scheda incontri di monitoraggio e verifica</a:t>
            </a:r>
            <a:r>
              <a:rPr lang="it-IT" sz="2400" dirty="0" smtClean="0">
                <a:solidFill>
                  <a:srgbClr val="0000FF"/>
                </a:solidFill>
              </a:rPr>
              <a:t>)	4) monitoraggio risultati 									5) verifica e revisione impegni (“elenco esiti”)</a:t>
            </a:r>
          </a:p>
          <a:p>
            <a:pPr marL="0" indent="0">
              <a:buNone/>
            </a:pPr>
            <a:r>
              <a:rPr lang="it-IT" sz="2400" dirty="0" smtClean="0">
                <a:solidFill>
                  <a:srgbClr val="0000FF"/>
                </a:solidFill>
              </a:rPr>
              <a:t>									6) Comunicazioni INPS per sanzioni</a:t>
            </a:r>
            <a:endParaRPr lang="it-IT" sz="24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D</a:t>
            </a:r>
            <a:r>
              <a:rPr lang="it-IT" dirty="0" smtClean="0"/>
              <a:t> </a:t>
            </a:r>
            <a:r>
              <a:rPr lang="it-IT" dirty="0"/>
              <a:t>presa in carico </a:t>
            </a:r>
            <a:r>
              <a:rPr lang="it-IT" dirty="0" smtClean="0"/>
              <a:t>specialistica</a:t>
            </a:r>
          </a:p>
          <a:p>
            <a:pPr marL="0" indent="0">
              <a:buNone/>
            </a:pPr>
            <a:r>
              <a:rPr lang="it-IT" sz="2400" dirty="0" smtClean="0">
                <a:solidFill>
                  <a:srgbClr val="0000FF"/>
                </a:solidFill>
              </a:rPr>
              <a:t>		Responsabilità </a:t>
            </a:r>
            <a:r>
              <a:rPr lang="it-IT" sz="2400" dirty="0">
                <a:solidFill>
                  <a:srgbClr val="0000FF"/>
                </a:solidFill>
              </a:rPr>
              <a:t>condivisa tra servizio sociale e servizio </a:t>
            </a:r>
            <a:r>
              <a:rPr lang="it-IT" sz="2400" dirty="0" smtClean="0">
                <a:solidFill>
                  <a:srgbClr val="0000FF"/>
                </a:solidFill>
              </a:rPr>
              <a:t>specialistico</a:t>
            </a:r>
          </a:p>
          <a:p>
            <a:pPr marL="0" indent="0">
              <a:buNone/>
            </a:pPr>
            <a:endParaRPr lang="it-IT" sz="24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it-IT" dirty="0" smtClean="0"/>
              <a:t>L’accompagnamento nella progettazione può modificarsi nel tempo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29705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74" y="432659"/>
            <a:ext cx="1345008" cy="127959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/>
          <p:cNvSpPr txBox="1"/>
          <p:nvPr/>
        </p:nvSpPr>
        <p:spPr>
          <a:xfrm>
            <a:off x="1692982" y="531065"/>
            <a:ext cx="71614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Cittadinanza</a:t>
            </a:r>
            <a:endParaRPr lang="it-IT" dirty="0"/>
          </a:p>
          <a:p>
            <a:r>
              <a:rPr lang="it-IT" dirty="0"/>
              <a:t>Essere cittadino italiano o europeo o lungo soggiornante </a:t>
            </a:r>
            <a:r>
              <a:rPr lang="it-IT" dirty="0" smtClean="0"/>
              <a:t>(o suo familiare)</a:t>
            </a:r>
          </a:p>
          <a:p>
            <a:r>
              <a:rPr lang="it-IT" dirty="0" smtClean="0"/>
              <a:t>e </a:t>
            </a:r>
            <a:r>
              <a:rPr lang="it-IT" dirty="0"/>
              <a:t>risiedere in Italia da almeno 10 anni, di cui gli ultimi 2 in via continuativa.</a:t>
            </a:r>
          </a:p>
          <a:p>
            <a:endParaRPr lang="it-IT" dirty="0"/>
          </a:p>
        </p:txBody>
      </p:sp>
      <p:pic>
        <p:nvPicPr>
          <p:cNvPr id="7" name="Immagin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70" y="1635899"/>
            <a:ext cx="1229412" cy="155319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sellaDiTesto 7"/>
          <p:cNvSpPr txBox="1"/>
          <p:nvPr/>
        </p:nvSpPr>
        <p:spPr>
          <a:xfrm>
            <a:off x="1818337" y="1760601"/>
            <a:ext cx="690187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ISEE</a:t>
            </a:r>
            <a:endParaRPr lang="it-IT" dirty="0"/>
          </a:p>
          <a:p>
            <a:r>
              <a:rPr lang="it-IT" dirty="0" smtClean="0"/>
              <a:t>Avere </a:t>
            </a:r>
            <a:r>
              <a:rPr lang="it-IT" dirty="0"/>
              <a:t>un ISEE (Indicatore di Situazione Economica Equivalente</a:t>
            </a:r>
            <a:r>
              <a:rPr lang="it-IT" dirty="0" smtClean="0"/>
              <a:t>)</a:t>
            </a:r>
          </a:p>
          <a:p>
            <a:r>
              <a:rPr lang="it-IT" dirty="0" smtClean="0"/>
              <a:t> </a:t>
            </a:r>
            <a:r>
              <a:rPr lang="it-IT" dirty="0"/>
              <a:t>aggiornato inferiore a 9.360 euro annui</a:t>
            </a:r>
            <a:r>
              <a:rPr lang="it-IT" dirty="0" smtClean="0"/>
              <a:t>.</a:t>
            </a:r>
          </a:p>
          <a:p>
            <a:r>
              <a:rPr lang="it-IT" sz="1200" dirty="0" smtClean="0"/>
              <a:t>Il patrimonio degli stranieri deve essere certificato dallo stato di provenienza tradotto dal consolato italiano</a:t>
            </a:r>
            <a:endParaRPr lang="it-IT" sz="1200" dirty="0"/>
          </a:p>
        </p:txBody>
      </p:sp>
      <p:pic>
        <p:nvPicPr>
          <p:cNvPr id="9" name="Immagin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74" y="3059224"/>
            <a:ext cx="1450500" cy="1658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sellaDiTesto 9"/>
          <p:cNvSpPr txBox="1"/>
          <p:nvPr/>
        </p:nvSpPr>
        <p:spPr>
          <a:xfrm>
            <a:off x="1692982" y="3391120"/>
            <a:ext cx="73961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Patrimonio immobiliare</a:t>
            </a:r>
            <a:endParaRPr lang="it-IT" dirty="0"/>
          </a:p>
          <a:p>
            <a:r>
              <a:rPr lang="it-IT" dirty="0" smtClean="0"/>
              <a:t>Possedere </a:t>
            </a:r>
            <a:r>
              <a:rPr lang="it-IT" dirty="0"/>
              <a:t>un patrimonio immobiliare, diverso dalla prima casa di abitazione</a:t>
            </a:r>
            <a:r>
              <a:rPr lang="it-IT" dirty="0" smtClean="0"/>
              <a:t>,</a:t>
            </a:r>
          </a:p>
          <a:p>
            <a:r>
              <a:rPr lang="it-IT" dirty="0" smtClean="0"/>
              <a:t> </a:t>
            </a:r>
            <a:r>
              <a:rPr lang="it-IT" dirty="0"/>
              <a:t>non superiore a 30.000 euro.</a:t>
            </a:r>
          </a:p>
          <a:p>
            <a:endParaRPr lang="it-IT" dirty="0"/>
          </a:p>
        </p:txBody>
      </p:sp>
      <p:pic>
        <p:nvPicPr>
          <p:cNvPr id="12" name="Immagin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20" y="4699000"/>
            <a:ext cx="1344862" cy="150990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sellaDiTesto 12"/>
          <p:cNvSpPr txBox="1"/>
          <p:nvPr/>
        </p:nvSpPr>
        <p:spPr>
          <a:xfrm>
            <a:off x="1798474" y="4605221"/>
            <a:ext cx="735534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Patrimonio </a:t>
            </a:r>
            <a:r>
              <a:rPr lang="it-IT" b="1" dirty="0" smtClean="0"/>
              <a:t>finanziario (mobiliare)</a:t>
            </a:r>
            <a:endParaRPr lang="it-IT" dirty="0"/>
          </a:p>
          <a:p>
            <a:r>
              <a:rPr lang="it-IT" dirty="0"/>
              <a:t>Avere un patrimonio finanziario non superiore a 6.000 euro </a:t>
            </a:r>
            <a:r>
              <a:rPr lang="it-IT" dirty="0" smtClean="0"/>
              <a:t>(8000 se coppia)</a:t>
            </a:r>
          </a:p>
          <a:p>
            <a:r>
              <a:rPr lang="it-IT" dirty="0" smtClean="0"/>
              <a:t>che </a:t>
            </a:r>
            <a:r>
              <a:rPr lang="it-IT" dirty="0"/>
              <a:t>può essere </a:t>
            </a:r>
            <a:r>
              <a:rPr lang="it-IT" dirty="0" smtClean="0"/>
              <a:t>incrementato in </a:t>
            </a:r>
            <a:r>
              <a:rPr lang="it-IT" dirty="0"/>
              <a:t>funzione del numero dei componenti </a:t>
            </a:r>
            <a:endParaRPr lang="it-IT" dirty="0" smtClean="0"/>
          </a:p>
          <a:p>
            <a:r>
              <a:rPr lang="it-IT" dirty="0" smtClean="0"/>
              <a:t>del </a:t>
            </a:r>
            <a:r>
              <a:rPr lang="it-IT" dirty="0"/>
              <a:t>nucleo familiare e delle eventuali disabilità presenti nello stesso</a:t>
            </a:r>
            <a:r>
              <a:rPr lang="it-IT" dirty="0" smtClean="0"/>
              <a:t>.</a:t>
            </a:r>
          </a:p>
          <a:p>
            <a:r>
              <a:rPr lang="it-IT" sz="1200" dirty="0" smtClean="0"/>
              <a:t>Soglia </a:t>
            </a:r>
            <a:r>
              <a:rPr lang="it-IT" sz="1200" dirty="0"/>
              <a:t>incrementa di 1000 per ogni figlio successivo al secondo </a:t>
            </a:r>
            <a:r>
              <a:rPr lang="it-IT" sz="1200" dirty="0" smtClean="0"/>
              <a:t>e </a:t>
            </a:r>
            <a:r>
              <a:rPr lang="it-IT" sz="1200" dirty="0"/>
              <a:t>5000 per ogni disabile, </a:t>
            </a:r>
            <a:endParaRPr lang="it-IT" sz="1200" dirty="0" smtClean="0"/>
          </a:p>
          <a:p>
            <a:r>
              <a:rPr lang="it-IT" sz="1200" dirty="0" smtClean="0"/>
              <a:t>7500 </a:t>
            </a:r>
            <a:r>
              <a:rPr lang="it-IT" sz="1200" dirty="0"/>
              <a:t>se disabile grave o non autosufficiente</a:t>
            </a:r>
          </a:p>
          <a:p>
            <a:r>
              <a:rPr lang="it-IT" sz="1200" b="1" dirty="0"/>
              <a:t>Applicazione di scale di equivalenza </a:t>
            </a:r>
            <a:r>
              <a:rPr lang="it-IT" sz="1200" dirty="0"/>
              <a:t>in base alla numerosità del nucleo </a:t>
            </a:r>
            <a:r>
              <a:rPr lang="it-IT" sz="1200" dirty="0" smtClean="0"/>
              <a:t>familiare</a:t>
            </a:r>
            <a:endParaRPr lang="it-IT" sz="12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4032989" y="161733"/>
            <a:ext cx="1608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A CHI: requisiti</a:t>
            </a:r>
            <a:endParaRPr lang="it-IT" b="1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1692982" y="6458749"/>
            <a:ext cx="6325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www.redditodicittadinanza.gov.it</a:t>
            </a:r>
            <a:r>
              <a:rPr lang="it-IT" dirty="0"/>
              <a:t>/schede/come-si-calcola</a:t>
            </a:r>
          </a:p>
        </p:txBody>
      </p:sp>
      <p:cxnSp>
        <p:nvCxnSpPr>
          <p:cNvPr id="17" name="Connettore 1 16"/>
          <p:cNvCxnSpPr/>
          <p:nvPr/>
        </p:nvCxnSpPr>
        <p:spPr>
          <a:xfrm>
            <a:off x="880306" y="6458749"/>
            <a:ext cx="76341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135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186" y="2209246"/>
            <a:ext cx="5659059" cy="288465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550549" y="921055"/>
            <a:ext cx="60131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/>
              <a:t>PUC progetti di utilità collettiva</a:t>
            </a:r>
          </a:p>
        </p:txBody>
      </p:sp>
    </p:spTree>
    <p:extLst>
      <p:ext uri="{BB962C8B-B14F-4D97-AF65-F5344CB8AC3E}">
        <p14:creationId xmlns:p14="http://schemas.microsoft.com/office/powerpoint/2010/main" val="1302868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4875" y="0"/>
            <a:ext cx="8229600" cy="1143000"/>
          </a:xfrm>
        </p:spPr>
        <p:txBody>
          <a:bodyPr/>
          <a:lstStyle/>
          <a:p>
            <a:r>
              <a:rPr lang="it-IT" dirty="0" smtClean="0"/>
              <a:t>PUC progetti di utilità collettiva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639394" y="1143000"/>
            <a:ext cx="7985081" cy="5524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600" dirty="0" smtClean="0">
                <a:solidFill>
                  <a:prstClr val="black"/>
                </a:solidFill>
              </a:rPr>
              <a:t>Art. 4 comma 15</a:t>
            </a:r>
            <a:r>
              <a:rPr lang="it-IT" sz="1600" dirty="0">
                <a:solidFill>
                  <a:prstClr val="black"/>
                </a:solidFill>
              </a:rPr>
              <a:t>. </a:t>
            </a:r>
            <a:r>
              <a:rPr lang="it-IT" sz="1600" b="1" i="1" dirty="0">
                <a:solidFill>
                  <a:prstClr val="black"/>
                </a:solidFill>
              </a:rPr>
              <a:t>(( In coerenza con le competenze professionali del </a:t>
            </a:r>
            <a:r>
              <a:rPr lang="it-IT" sz="1600" b="1" i="1" dirty="0" smtClean="0">
                <a:solidFill>
                  <a:prstClr val="black"/>
                </a:solidFill>
              </a:rPr>
              <a:t>beneficiario e </a:t>
            </a:r>
            <a:r>
              <a:rPr lang="it-IT" sz="1600" b="1" i="1" dirty="0">
                <a:solidFill>
                  <a:prstClr val="black"/>
                </a:solidFill>
              </a:rPr>
              <a:t>con quelle acquisite ))</a:t>
            </a:r>
            <a:r>
              <a:rPr lang="it-IT" sz="1600" dirty="0">
                <a:solidFill>
                  <a:prstClr val="black"/>
                </a:solidFill>
              </a:rPr>
              <a:t> in ambito formale, non formale e informale</a:t>
            </a:r>
            <a:r>
              <a:rPr lang="it-IT" sz="1600" dirty="0" smtClean="0">
                <a:solidFill>
                  <a:prstClr val="black"/>
                </a:solidFill>
              </a:rPr>
              <a:t>, </a:t>
            </a:r>
            <a:r>
              <a:rPr lang="it-IT" sz="1600" dirty="0" smtClean="0">
                <a:solidFill>
                  <a:prstClr val="black"/>
                </a:solidFill>
              </a:rPr>
              <a:t>nonché </a:t>
            </a:r>
            <a:r>
              <a:rPr lang="it-IT" sz="1600" dirty="0">
                <a:solidFill>
                  <a:prstClr val="black"/>
                </a:solidFill>
              </a:rPr>
              <a:t>in base agli interessi e alle propensioni  emerse  nel  </a:t>
            </a:r>
            <a:r>
              <a:rPr lang="it-IT" sz="1600" dirty="0" smtClean="0">
                <a:solidFill>
                  <a:prstClr val="black"/>
                </a:solidFill>
              </a:rPr>
              <a:t>corso del </a:t>
            </a:r>
            <a:r>
              <a:rPr lang="it-IT" sz="1600" dirty="0">
                <a:solidFill>
                  <a:prstClr val="black"/>
                </a:solidFill>
              </a:rPr>
              <a:t>colloquio sostenuto presso il centro </a:t>
            </a:r>
            <a:r>
              <a:rPr lang="it-IT" sz="1600" dirty="0" smtClean="0">
                <a:solidFill>
                  <a:prstClr val="black"/>
                </a:solidFill>
              </a:rPr>
              <a:t>per l'impiego </a:t>
            </a:r>
            <a:r>
              <a:rPr lang="it-IT" sz="1600" dirty="0">
                <a:solidFill>
                  <a:prstClr val="black"/>
                </a:solidFill>
              </a:rPr>
              <a:t>ovvero  </a:t>
            </a:r>
            <a:r>
              <a:rPr lang="it-IT" sz="1600" dirty="0" smtClean="0">
                <a:solidFill>
                  <a:prstClr val="black"/>
                </a:solidFill>
              </a:rPr>
              <a:t>presso i  </a:t>
            </a:r>
            <a:r>
              <a:rPr lang="it-IT" sz="1600" dirty="0">
                <a:solidFill>
                  <a:prstClr val="black"/>
                </a:solidFill>
              </a:rPr>
              <a:t>servizi  dei  comuni,  il  </a:t>
            </a:r>
            <a:r>
              <a:rPr lang="it-IT" sz="1600" dirty="0">
                <a:solidFill>
                  <a:srgbClr val="FF0000"/>
                </a:solidFill>
              </a:rPr>
              <a:t>beneficiario  </a:t>
            </a:r>
            <a:r>
              <a:rPr lang="it-IT" sz="1600" dirty="0" smtClean="0">
                <a:solidFill>
                  <a:srgbClr val="FF0000"/>
                </a:solidFill>
              </a:rPr>
              <a:t>è  </a:t>
            </a:r>
            <a:r>
              <a:rPr lang="it-IT" sz="1600" dirty="0">
                <a:solidFill>
                  <a:srgbClr val="FF0000"/>
                </a:solidFill>
              </a:rPr>
              <a:t>tenuto   ad   </a:t>
            </a:r>
            <a:r>
              <a:rPr lang="it-IT" sz="1600" dirty="0" smtClean="0">
                <a:solidFill>
                  <a:srgbClr val="FF0000"/>
                </a:solidFill>
              </a:rPr>
              <a:t>offrire </a:t>
            </a:r>
            <a:r>
              <a:rPr lang="it-IT" sz="1600" dirty="0" smtClean="0">
                <a:solidFill>
                  <a:prstClr val="black"/>
                </a:solidFill>
              </a:rPr>
              <a:t>nell'ambito </a:t>
            </a:r>
            <a:r>
              <a:rPr lang="it-IT" sz="1600" dirty="0">
                <a:solidFill>
                  <a:prstClr val="black"/>
                </a:solidFill>
              </a:rPr>
              <a:t>del Patto per il lavoro  e  del  Patto  per  </a:t>
            </a:r>
            <a:r>
              <a:rPr lang="it-IT" sz="1600" dirty="0" smtClean="0">
                <a:solidFill>
                  <a:prstClr val="black"/>
                </a:solidFill>
              </a:rPr>
              <a:t>l'inclusione sociale </a:t>
            </a:r>
            <a:r>
              <a:rPr lang="it-IT" sz="1600" dirty="0">
                <a:solidFill>
                  <a:prstClr val="black"/>
                </a:solidFill>
              </a:rPr>
              <a:t>la propria </a:t>
            </a:r>
            <a:r>
              <a:rPr lang="it-IT" sz="1600" dirty="0" smtClean="0">
                <a:solidFill>
                  <a:srgbClr val="FF0000"/>
                </a:solidFill>
              </a:rPr>
              <a:t>disponibilità </a:t>
            </a:r>
            <a:r>
              <a:rPr lang="it-IT" sz="1600" dirty="0">
                <a:solidFill>
                  <a:srgbClr val="FF0000"/>
                </a:solidFill>
              </a:rPr>
              <a:t>per </a:t>
            </a:r>
            <a:r>
              <a:rPr lang="it-IT" sz="1600" dirty="0">
                <a:solidFill>
                  <a:prstClr val="black"/>
                </a:solidFill>
              </a:rPr>
              <a:t>la partecipazione a </a:t>
            </a:r>
            <a:r>
              <a:rPr lang="it-IT" b="1" dirty="0">
                <a:solidFill>
                  <a:srgbClr val="FF0000"/>
                </a:solidFill>
              </a:rPr>
              <a:t>progetti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>
                <a:solidFill>
                  <a:prstClr val="black"/>
                </a:solidFill>
              </a:rPr>
              <a:t> </a:t>
            </a:r>
            <a:r>
              <a:rPr lang="it-IT" sz="1600" dirty="0" smtClean="0">
                <a:solidFill>
                  <a:prstClr val="black"/>
                </a:solidFill>
              </a:rPr>
              <a:t>a titolarità  </a:t>
            </a:r>
            <a:r>
              <a:rPr lang="it-IT" sz="1600" dirty="0">
                <a:solidFill>
                  <a:prstClr val="black"/>
                </a:solidFill>
              </a:rPr>
              <a:t>dei  comuni,  </a:t>
            </a:r>
            <a:r>
              <a:rPr lang="it-IT" b="1" dirty="0">
                <a:solidFill>
                  <a:srgbClr val="FF0000"/>
                </a:solidFill>
              </a:rPr>
              <a:t>utili  alla </a:t>
            </a:r>
            <a:r>
              <a:rPr lang="it-IT" b="1" dirty="0" smtClean="0">
                <a:solidFill>
                  <a:srgbClr val="FF0000"/>
                </a:solidFill>
              </a:rPr>
              <a:t>collettività</a:t>
            </a:r>
            <a:r>
              <a:rPr lang="it-IT" sz="1600" dirty="0" smtClean="0">
                <a:solidFill>
                  <a:prstClr val="black"/>
                </a:solidFill>
              </a:rPr>
              <a:t>, </a:t>
            </a:r>
          </a:p>
          <a:p>
            <a:pPr lvl="0"/>
            <a:r>
              <a:rPr lang="it-IT" sz="1600" dirty="0" smtClean="0">
                <a:solidFill>
                  <a:prstClr val="black"/>
                </a:solidFill>
              </a:rPr>
              <a:t> </a:t>
            </a:r>
            <a:r>
              <a:rPr lang="it-IT" sz="1600" u="sng" dirty="0">
                <a:solidFill>
                  <a:srgbClr val="0000FF"/>
                </a:solidFill>
              </a:rPr>
              <a:t>in   </a:t>
            </a:r>
            <a:r>
              <a:rPr lang="it-IT" sz="1600" u="sng" dirty="0" smtClean="0">
                <a:solidFill>
                  <a:srgbClr val="0000FF"/>
                </a:solidFill>
              </a:rPr>
              <a:t>ambito </a:t>
            </a:r>
            <a:r>
              <a:rPr lang="it-IT" sz="1600" b="1" u="sng" dirty="0" smtClean="0">
                <a:solidFill>
                  <a:srgbClr val="0000FF"/>
                </a:solidFill>
              </a:rPr>
              <a:t>culturale</a:t>
            </a:r>
            <a:r>
              <a:rPr lang="it-IT" sz="1600" u="sng" dirty="0">
                <a:solidFill>
                  <a:srgbClr val="0000FF"/>
                </a:solidFill>
              </a:rPr>
              <a:t>, </a:t>
            </a:r>
            <a:r>
              <a:rPr lang="it-IT" sz="1600" b="1" u="sng" dirty="0">
                <a:solidFill>
                  <a:srgbClr val="0000FF"/>
                </a:solidFill>
              </a:rPr>
              <a:t>sociale</a:t>
            </a:r>
            <a:r>
              <a:rPr lang="it-IT" sz="1600" u="sng" dirty="0">
                <a:solidFill>
                  <a:srgbClr val="0000FF"/>
                </a:solidFill>
              </a:rPr>
              <a:t>, </a:t>
            </a:r>
            <a:r>
              <a:rPr lang="it-IT" sz="1600" b="1" u="sng" dirty="0">
                <a:solidFill>
                  <a:srgbClr val="0000FF"/>
                </a:solidFill>
              </a:rPr>
              <a:t>artistico</a:t>
            </a:r>
            <a:r>
              <a:rPr lang="it-IT" sz="1600" u="sng" dirty="0">
                <a:solidFill>
                  <a:srgbClr val="0000FF"/>
                </a:solidFill>
              </a:rPr>
              <a:t>, </a:t>
            </a:r>
            <a:r>
              <a:rPr lang="it-IT" sz="1600" b="1" u="sng" dirty="0">
                <a:solidFill>
                  <a:srgbClr val="0000FF"/>
                </a:solidFill>
              </a:rPr>
              <a:t>ambientale</a:t>
            </a:r>
            <a:r>
              <a:rPr lang="it-IT" sz="1600" u="sng" dirty="0" smtClean="0">
                <a:solidFill>
                  <a:srgbClr val="0000FF"/>
                </a:solidFill>
              </a:rPr>
              <a:t>,</a:t>
            </a:r>
          </a:p>
          <a:p>
            <a:pPr lvl="0"/>
            <a:r>
              <a:rPr lang="it-IT" sz="1600" u="sng" dirty="0" smtClean="0">
                <a:solidFill>
                  <a:srgbClr val="0000FF"/>
                </a:solidFill>
              </a:rPr>
              <a:t> </a:t>
            </a:r>
            <a:r>
              <a:rPr lang="it-IT" sz="1600" b="1" u="sng" dirty="0">
                <a:solidFill>
                  <a:srgbClr val="0000FF"/>
                </a:solidFill>
              </a:rPr>
              <a:t>formativo</a:t>
            </a:r>
            <a:r>
              <a:rPr lang="it-IT" sz="1600" u="sng" dirty="0">
                <a:solidFill>
                  <a:srgbClr val="0000FF"/>
                </a:solidFill>
              </a:rPr>
              <a:t> e di </a:t>
            </a:r>
            <a:r>
              <a:rPr lang="it-IT" sz="1600" b="1" u="sng" dirty="0">
                <a:solidFill>
                  <a:srgbClr val="0000FF"/>
                </a:solidFill>
              </a:rPr>
              <a:t>tutela  </a:t>
            </a:r>
            <a:r>
              <a:rPr lang="it-IT" sz="1600" b="1" u="sng" dirty="0" smtClean="0">
                <a:solidFill>
                  <a:srgbClr val="0000FF"/>
                </a:solidFill>
              </a:rPr>
              <a:t>dei beni </a:t>
            </a:r>
            <a:r>
              <a:rPr lang="it-IT" sz="1600" b="1" u="sng" dirty="0">
                <a:solidFill>
                  <a:srgbClr val="0000FF"/>
                </a:solidFill>
              </a:rPr>
              <a:t>comuni</a:t>
            </a:r>
            <a:r>
              <a:rPr lang="it-IT" sz="1600" u="sng" dirty="0">
                <a:solidFill>
                  <a:srgbClr val="0000FF"/>
                </a:solidFill>
              </a:rPr>
              <a:t>, da svolgere </a:t>
            </a:r>
            <a:endParaRPr lang="it-IT" sz="1600" u="sng" dirty="0" smtClean="0">
              <a:solidFill>
                <a:srgbClr val="0000FF"/>
              </a:solidFill>
            </a:endParaRPr>
          </a:p>
          <a:p>
            <a:pPr lvl="0"/>
            <a:r>
              <a:rPr lang="it-IT" sz="1600" u="sng" dirty="0" smtClean="0">
                <a:solidFill>
                  <a:srgbClr val="0000FF"/>
                </a:solidFill>
              </a:rPr>
              <a:t>presso  </a:t>
            </a:r>
            <a:r>
              <a:rPr lang="it-IT" sz="1600" u="sng" dirty="0">
                <a:solidFill>
                  <a:srgbClr val="0000FF"/>
                </a:solidFill>
              </a:rPr>
              <a:t>il </a:t>
            </a:r>
            <a:r>
              <a:rPr lang="it-IT" sz="1600" u="sng" dirty="0" smtClean="0">
                <a:solidFill>
                  <a:srgbClr val="0000FF"/>
                </a:solidFill>
              </a:rPr>
              <a:t> medesimo  </a:t>
            </a:r>
            <a:r>
              <a:rPr lang="it-IT" b="1" u="sng" dirty="0">
                <a:solidFill>
                  <a:srgbClr val="0000FF"/>
                </a:solidFill>
              </a:rPr>
              <a:t>comune  di  residenza</a:t>
            </a:r>
            <a:r>
              <a:rPr lang="it-IT" sz="1600" dirty="0" smtClean="0">
                <a:solidFill>
                  <a:prstClr val="black"/>
                </a:solidFill>
              </a:rPr>
              <a:t>,</a:t>
            </a:r>
          </a:p>
          <a:p>
            <a:pPr lvl="0"/>
            <a:r>
              <a:rPr lang="it-IT" sz="1600" dirty="0" smtClean="0">
                <a:solidFill>
                  <a:prstClr val="black"/>
                </a:solidFill>
              </a:rPr>
              <a:t> mettendo </a:t>
            </a:r>
            <a:r>
              <a:rPr lang="it-IT" sz="1600" dirty="0">
                <a:solidFill>
                  <a:prstClr val="black"/>
                </a:solidFill>
              </a:rPr>
              <a:t>a disposizione un numero di ore  compatibile  </a:t>
            </a:r>
            <a:endParaRPr lang="it-IT" sz="1600" dirty="0" smtClean="0">
              <a:solidFill>
                <a:prstClr val="black"/>
              </a:solidFill>
            </a:endParaRPr>
          </a:p>
          <a:p>
            <a:pPr lvl="0"/>
            <a:r>
              <a:rPr lang="it-IT" sz="1600" dirty="0" smtClean="0">
                <a:solidFill>
                  <a:prstClr val="black"/>
                </a:solidFill>
              </a:rPr>
              <a:t>con  </a:t>
            </a:r>
            <a:r>
              <a:rPr lang="it-IT" sz="1600" dirty="0">
                <a:solidFill>
                  <a:prstClr val="black"/>
                </a:solidFill>
              </a:rPr>
              <a:t>le  </a:t>
            </a:r>
            <a:r>
              <a:rPr lang="it-IT" sz="1600" dirty="0" smtClean="0">
                <a:solidFill>
                  <a:prstClr val="black"/>
                </a:solidFill>
              </a:rPr>
              <a:t>altre attività del beneficiario </a:t>
            </a:r>
            <a:r>
              <a:rPr lang="it-IT" sz="1600" dirty="0">
                <a:solidFill>
                  <a:prstClr val="black"/>
                </a:solidFill>
              </a:rPr>
              <a:t>e comunque </a:t>
            </a:r>
            <a:endParaRPr lang="it-IT" sz="1600" dirty="0" smtClean="0">
              <a:solidFill>
                <a:prstClr val="black"/>
              </a:solidFill>
            </a:endParaRPr>
          </a:p>
          <a:p>
            <a:pPr lvl="0"/>
            <a:r>
              <a:rPr lang="it-IT" sz="1600" b="1" i="1" dirty="0" smtClean="0">
                <a:solidFill>
                  <a:prstClr val="black"/>
                </a:solidFill>
              </a:rPr>
              <a:t> </a:t>
            </a:r>
            <a:r>
              <a:rPr lang="it-IT" sz="1600" b="1" i="1" dirty="0">
                <a:solidFill>
                  <a:srgbClr val="FF0000"/>
                </a:solidFill>
              </a:rPr>
              <a:t>non inferiore </a:t>
            </a:r>
            <a:r>
              <a:rPr lang="it-IT" sz="1600" b="1" i="1" dirty="0">
                <a:solidFill>
                  <a:prstClr val="black"/>
                </a:solidFill>
              </a:rPr>
              <a:t>al  numero  </a:t>
            </a:r>
            <a:r>
              <a:rPr lang="it-IT" sz="1600" b="1" i="1" dirty="0" smtClean="0">
                <a:solidFill>
                  <a:prstClr val="black"/>
                </a:solidFill>
              </a:rPr>
              <a:t>di </a:t>
            </a:r>
            <a:r>
              <a:rPr lang="it-IT" sz="1600" b="1" i="1" dirty="0" smtClean="0">
                <a:solidFill>
                  <a:srgbClr val="FF0000"/>
                </a:solidFill>
              </a:rPr>
              <a:t>8 </a:t>
            </a:r>
            <a:r>
              <a:rPr lang="it-IT" sz="1600" b="1" i="1" dirty="0">
                <a:solidFill>
                  <a:srgbClr val="FF0000"/>
                </a:solidFill>
              </a:rPr>
              <a:t>ore settimanali</a:t>
            </a:r>
            <a:r>
              <a:rPr lang="it-IT" sz="1600" b="1" i="1" dirty="0">
                <a:solidFill>
                  <a:prstClr val="black"/>
                </a:solidFill>
              </a:rPr>
              <a:t>, </a:t>
            </a:r>
            <a:endParaRPr lang="it-IT" sz="1600" b="1" i="1" dirty="0" smtClean="0">
              <a:solidFill>
                <a:prstClr val="black"/>
              </a:solidFill>
            </a:endParaRPr>
          </a:p>
          <a:p>
            <a:pPr lvl="0"/>
            <a:r>
              <a:rPr lang="it-IT" sz="1600" b="1" i="1" dirty="0" smtClean="0">
                <a:solidFill>
                  <a:prstClr val="black"/>
                </a:solidFill>
              </a:rPr>
              <a:t>aumentabili </a:t>
            </a:r>
            <a:r>
              <a:rPr lang="it-IT" sz="1600" b="1" i="1" dirty="0">
                <a:solidFill>
                  <a:prstClr val="black"/>
                </a:solidFill>
              </a:rPr>
              <a:t>fino ad un numero </a:t>
            </a:r>
            <a:r>
              <a:rPr lang="it-IT" sz="1600" b="1" i="1" dirty="0">
                <a:solidFill>
                  <a:srgbClr val="FF0000"/>
                </a:solidFill>
              </a:rPr>
              <a:t>massimo</a:t>
            </a:r>
            <a:r>
              <a:rPr lang="it-IT" sz="1600" b="1" i="1" dirty="0">
                <a:solidFill>
                  <a:prstClr val="black"/>
                </a:solidFill>
              </a:rPr>
              <a:t> </a:t>
            </a:r>
            <a:r>
              <a:rPr lang="it-IT" sz="1600" b="1" i="1" dirty="0" smtClean="0">
                <a:solidFill>
                  <a:prstClr val="black"/>
                </a:solidFill>
              </a:rPr>
              <a:t>di </a:t>
            </a:r>
            <a:r>
              <a:rPr lang="it-IT" sz="1600" b="1" i="1" dirty="0" smtClean="0">
                <a:solidFill>
                  <a:srgbClr val="FF0000"/>
                </a:solidFill>
              </a:rPr>
              <a:t>16 </a:t>
            </a:r>
            <a:r>
              <a:rPr lang="it-IT" sz="1600" b="1" i="1" dirty="0" smtClean="0">
                <a:solidFill>
                  <a:srgbClr val="FF0000"/>
                </a:solidFill>
              </a:rPr>
              <a:t>ore </a:t>
            </a:r>
          </a:p>
          <a:p>
            <a:pPr lvl="0"/>
            <a:r>
              <a:rPr lang="it-IT" sz="1600" b="1" i="1" dirty="0" smtClean="0">
                <a:solidFill>
                  <a:prstClr val="black"/>
                </a:solidFill>
              </a:rPr>
              <a:t>Complessive settimanali </a:t>
            </a:r>
            <a:r>
              <a:rPr lang="it-IT" sz="1600" b="1" i="1" dirty="0">
                <a:solidFill>
                  <a:prstClr val="black"/>
                </a:solidFill>
              </a:rPr>
              <a:t>con il consenso di </a:t>
            </a:r>
            <a:r>
              <a:rPr lang="it-IT" sz="1600" b="1" i="1" dirty="0" smtClean="0">
                <a:solidFill>
                  <a:prstClr val="black"/>
                </a:solidFill>
              </a:rPr>
              <a:t>entrambe</a:t>
            </a:r>
          </a:p>
          <a:p>
            <a:pPr lvl="0"/>
            <a:r>
              <a:rPr lang="it-IT" sz="1600" b="1" i="1" dirty="0" smtClean="0">
                <a:solidFill>
                  <a:prstClr val="black"/>
                </a:solidFill>
              </a:rPr>
              <a:t> </a:t>
            </a:r>
            <a:r>
              <a:rPr lang="it-IT" sz="1600" b="1" i="1" dirty="0">
                <a:solidFill>
                  <a:prstClr val="black"/>
                </a:solidFill>
              </a:rPr>
              <a:t>le parti </a:t>
            </a:r>
            <a:r>
              <a:rPr lang="it-IT" sz="1600" dirty="0" smtClean="0">
                <a:solidFill>
                  <a:prstClr val="black"/>
                </a:solidFill>
              </a:rPr>
              <a:t>.</a:t>
            </a:r>
          </a:p>
          <a:p>
            <a:pPr lvl="0"/>
            <a:endParaRPr lang="it-IT" sz="1600" dirty="0" smtClean="0">
              <a:solidFill>
                <a:prstClr val="black"/>
              </a:solidFill>
            </a:endParaRPr>
          </a:p>
          <a:p>
            <a:pPr lvl="0"/>
            <a:r>
              <a:rPr lang="it-IT" sz="1600" dirty="0" smtClean="0">
                <a:solidFill>
                  <a:prstClr val="black"/>
                </a:solidFill>
              </a:rPr>
              <a:t> </a:t>
            </a:r>
            <a:r>
              <a:rPr lang="it-IT" sz="1100" dirty="0" smtClean="0">
                <a:solidFill>
                  <a:prstClr val="black"/>
                </a:solidFill>
              </a:rPr>
              <a:t>La </a:t>
            </a:r>
            <a:r>
              <a:rPr lang="it-IT" sz="1100" dirty="0">
                <a:solidFill>
                  <a:prstClr val="black"/>
                </a:solidFill>
              </a:rPr>
              <a:t>partecipazione ai progetti  </a:t>
            </a:r>
            <a:r>
              <a:rPr lang="it-IT" sz="1100" dirty="0" err="1" smtClean="0">
                <a:solidFill>
                  <a:prstClr val="black"/>
                </a:solidFill>
              </a:rPr>
              <a:t>é</a:t>
            </a:r>
            <a:r>
              <a:rPr lang="it-IT" sz="1100" dirty="0" smtClean="0">
                <a:solidFill>
                  <a:prstClr val="black"/>
                </a:solidFill>
              </a:rPr>
              <a:t>  </a:t>
            </a:r>
            <a:r>
              <a:rPr lang="it-IT" sz="1100" dirty="0">
                <a:solidFill>
                  <a:prstClr val="black"/>
                </a:solidFill>
              </a:rPr>
              <a:t>facoltativa  per  le </a:t>
            </a:r>
            <a:r>
              <a:rPr lang="it-IT" sz="1100" dirty="0" smtClean="0">
                <a:solidFill>
                  <a:prstClr val="black"/>
                </a:solidFill>
              </a:rPr>
              <a:t> persone  non tenute  </a:t>
            </a:r>
            <a:r>
              <a:rPr lang="it-IT" sz="1100" dirty="0">
                <a:solidFill>
                  <a:prstClr val="black"/>
                </a:solidFill>
              </a:rPr>
              <a:t>agli  obblighi  connessi  al  </a:t>
            </a:r>
            <a:r>
              <a:rPr lang="it-IT" sz="1100" dirty="0" err="1">
                <a:solidFill>
                  <a:prstClr val="black"/>
                </a:solidFill>
              </a:rPr>
              <a:t>Rdc</a:t>
            </a:r>
            <a:r>
              <a:rPr lang="it-IT" sz="1100" dirty="0">
                <a:solidFill>
                  <a:prstClr val="black"/>
                </a:solidFill>
              </a:rPr>
              <a:t>.   </a:t>
            </a:r>
            <a:r>
              <a:rPr lang="it-IT" sz="1100" i="1" dirty="0">
                <a:solidFill>
                  <a:prstClr val="black"/>
                </a:solidFill>
              </a:rPr>
              <a:t>((   Le   forme   e   </a:t>
            </a:r>
            <a:r>
              <a:rPr lang="it-IT" sz="1100" i="1" dirty="0" smtClean="0">
                <a:solidFill>
                  <a:prstClr val="black"/>
                </a:solidFill>
              </a:rPr>
              <a:t>le caratteristiche</a:t>
            </a:r>
            <a:r>
              <a:rPr lang="it-IT" sz="1100" i="1" dirty="0">
                <a:solidFill>
                  <a:prstClr val="black"/>
                </a:solidFill>
              </a:rPr>
              <a:t>, </a:t>
            </a:r>
            <a:r>
              <a:rPr lang="it-IT" sz="1100" i="1" dirty="0" smtClean="0">
                <a:solidFill>
                  <a:prstClr val="black"/>
                </a:solidFill>
              </a:rPr>
              <a:t>nonché </a:t>
            </a:r>
            <a:r>
              <a:rPr lang="it-IT" sz="1100" i="1" dirty="0">
                <a:solidFill>
                  <a:prstClr val="black"/>
                </a:solidFill>
              </a:rPr>
              <a:t>le </a:t>
            </a:r>
            <a:r>
              <a:rPr lang="it-IT" sz="1100" i="1" dirty="0" smtClean="0">
                <a:solidFill>
                  <a:prstClr val="black"/>
                </a:solidFill>
              </a:rPr>
              <a:t>modalità </a:t>
            </a:r>
            <a:r>
              <a:rPr lang="it-IT" sz="1100" i="1" dirty="0">
                <a:solidFill>
                  <a:prstClr val="black"/>
                </a:solidFill>
              </a:rPr>
              <a:t>di attuazione dei  progetti  </a:t>
            </a:r>
            <a:r>
              <a:rPr lang="it-IT" sz="1100" i="1" dirty="0" smtClean="0">
                <a:solidFill>
                  <a:prstClr val="black"/>
                </a:solidFill>
              </a:rPr>
              <a:t>di cui </a:t>
            </a:r>
            <a:r>
              <a:rPr lang="it-IT" sz="1100" i="1" dirty="0">
                <a:solidFill>
                  <a:prstClr val="black"/>
                </a:solidFill>
              </a:rPr>
              <a:t>al presente comma sono definite  con  decreto  del  Ministro  </a:t>
            </a:r>
            <a:r>
              <a:rPr lang="it-IT" sz="1100" i="1" dirty="0" smtClean="0">
                <a:solidFill>
                  <a:prstClr val="black"/>
                </a:solidFill>
              </a:rPr>
              <a:t>del lavoro </a:t>
            </a:r>
            <a:r>
              <a:rPr lang="it-IT" sz="1100" i="1" dirty="0">
                <a:solidFill>
                  <a:prstClr val="black"/>
                </a:solidFill>
              </a:rPr>
              <a:t>e delle politiche sociali, previa intesa in sede di </a:t>
            </a:r>
            <a:r>
              <a:rPr lang="it-IT" sz="1100" i="1" dirty="0" smtClean="0">
                <a:solidFill>
                  <a:prstClr val="black"/>
                </a:solidFill>
              </a:rPr>
              <a:t>Conferenza unificata </a:t>
            </a:r>
            <a:r>
              <a:rPr lang="it-IT" sz="1100" i="1" dirty="0">
                <a:solidFill>
                  <a:prstClr val="black"/>
                </a:solidFill>
              </a:rPr>
              <a:t>di cui all'articolo 8 del  decreto  legislativo  28  </a:t>
            </a:r>
            <a:r>
              <a:rPr lang="it-IT" sz="1100" i="1" dirty="0" smtClean="0">
                <a:solidFill>
                  <a:prstClr val="black"/>
                </a:solidFill>
              </a:rPr>
              <a:t>agosto 1997</a:t>
            </a:r>
            <a:r>
              <a:rPr lang="it-IT" sz="1100" i="1" dirty="0">
                <a:solidFill>
                  <a:prstClr val="black"/>
                </a:solidFill>
              </a:rPr>
              <a:t>, n. 281, da adottare </a:t>
            </a:r>
            <a:r>
              <a:rPr lang="it-IT" sz="1100" i="1" dirty="0" smtClean="0">
                <a:solidFill>
                  <a:prstClr val="black"/>
                </a:solidFill>
              </a:rPr>
              <a:t>entro sei </a:t>
            </a:r>
            <a:r>
              <a:rPr lang="it-IT" sz="1100" i="1" dirty="0">
                <a:solidFill>
                  <a:prstClr val="black"/>
                </a:solidFill>
              </a:rPr>
              <a:t>mesi dalla  data  di  entrata  </a:t>
            </a:r>
            <a:r>
              <a:rPr lang="it-IT" sz="1100" i="1" dirty="0" smtClean="0">
                <a:solidFill>
                  <a:prstClr val="black"/>
                </a:solidFill>
              </a:rPr>
              <a:t>in vigore </a:t>
            </a:r>
            <a:r>
              <a:rPr lang="it-IT" sz="1100" i="1" dirty="0">
                <a:solidFill>
                  <a:prstClr val="black"/>
                </a:solidFill>
              </a:rPr>
              <a:t>della legge di conversione del presente decreto. I  comuni  )</a:t>
            </a:r>
            <a:r>
              <a:rPr lang="it-IT" sz="1100" b="1" i="1" dirty="0" smtClean="0">
                <a:solidFill>
                  <a:prstClr val="black"/>
                </a:solidFill>
              </a:rPr>
              <a:t>)</a:t>
            </a:r>
            <a:r>
              <a:rPr lang="it-IT" sz="1100" dirty="0" smtClean="0">
                <a:solidFill>
                  <a:prstClr val="black"/>
                </a:solidFill>
              </a:rPr>
              <a:t> comunicano le informazioni </a:t>
            </a:r>
            <a:r>
              <a:rPr lang="it-IT" sz="1100" dirty="0">
                <a:solidFill>
                  <a:prstClr val="black"/>
                </a:solidFill>
              </a:rPr>
              <a:t>sui progetti ad una apposita sezione </a:t>
            </a:r>
            <a:r>
              <a:rPr lang="it-IT" sz="1100" dirty="0" smtClean="0">
                <a:solidFill>
                  <a:prstClr val="black"/>
                </a:solidFill>
              </a:rPr>
              <a:t>della piattaforma </a:t>
            </a:r>
            <a:r>
              <a:rPr lang="it-IT" sz="1100" dirty="0">
                <a:solidFill>
                  <a:prstClr val="black"/>
                </a:solidFill>
              </a:rPr>
              <a:t>dedicata al programma del </a:t>
            </a:r>
            <a:r>
              <a:rPr lang="it-IT" sz="1100" dirty="0" err="1">
                <a:solidFill>
                  <a:prstClr val="black"/>
                </a:solidFill>
              </a:rPr>
              <a:t>Rdc</a:t>
            </a:r>
            <a:r>
              <a:rPr lang="it-IT" sz="1100" dirty="0">
                <a:solidFill>
                  <a:prstClr val="black"/>
                </a:solidFill>
              </a:rPr>
              <a:t> del Ministero del lavoro  </a:t>
            </a:r>
            <a:r>
              <a:rPr lang="it-IT" sz="1100" dirty="0" smtClean="0">
                <a:solidFill>
                  <a:prstClr val="black"/>
                </a:solidFill>
              </a:rPr>
              <a:t>e delle </a:t>
            </a:r>
            <a:r>
              <a:rPr lang="it-IT" sz="1100" dirty="0">
                <a:solidFill>
                  <a:prstClr val="black"/>
                </a:solidFill>
              </a:rPr>
              <a:t>politiche sociali, di cui all'articolo 6, comma 1. </a:t>
            </a:r>
            <a:r>
              <a:rPr lang="it-IT" sz="1100" dirty="0" smtClean="0">
                <a:solidFill>
                  <a:prstClr val="black"/>
                </a:solidFill>
              </a:rPr>
              <a:t>L'esecuzione delle </a:t>
            </a:r>
            <a:r>
              <a:rPr lang="it-IT" sz="1100" dirty="0" smtClean="0">
                <a:solidFill>
                  <a:prstClr val="black"/>
                </a:solidFill>
              </a:rPr>
              <a:t>attività </a:t>
            </a:r>
            <a:r>
              <a:rPr lang="it-IT" sz="1100" dirty="0">
                <a:solidFill>
                  <a:prstClr val="black"/>
                </a:solidFill>
              </a:rPr>
              <a:t>e l'assolvimento degli obblighi del  beneficiario  </a:t>
            </a:r>
            <a:r>
              <a:rPr lang="it-IT" sz="1100" dirty="0" smtClean="0">
                <a:solidFill>
                  <a:prstClr val="black"/>
                </a:solidFill>
              </a:rPr>
              <a:t>di cui </a:t>
            </a:r>
            <a:r>
              <a:rPr lang="it-IT" sz="1100" dirty="0">
                <a:solidFill>
                  <a:prstClr val="black"/>
                </a:solidFill>
              </a:rPr>
              <a:t>al presente comma sono subordinati all'attivazione dei  progetti.</a:t>
            </a:r>
          </a:p>
          <a:p>
            <a:pPr lvl="0"/>
            <a:r>
              <a:rPr lang="it-IT" sz="1100" dirty="0">
                <a:solidFill>
                  <a:prstClr val="black"/>
                </a:solidFill>
              </a:rPr>
              <a:t>L'avvenuto assolvimento di tali obblighi viene attestato dai  comuni</a:t>
            </a:r>
            <a:r>
              <a:rPr lang="it-IT" sz="1100" dirty="0" smtClean="0">
                <a:solidFill>
                  <a:prstClr val="black"/>
                </a:solidFill>
              </a:rPr>
              <a:t>, tramite </a:t>
            </a:r>
            <a:r>
              <a:rPr lang="it-IT" sz="1100" dirty="0">
                <a:solidFill>
                  <a:prstClr val="black"/>
                </a:solidFill>
              </a:rPr>
              <a:t>l'aggiornamento della piattaforma dedicata.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737" y="2842508"/>
            <a:ext cx="3111737" cy="210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86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379534" y="416842"/>
            <a:ext cx="1438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Altri requisiti</a:t>
            </a:r>
            <a:endParaRPr lang="it-IT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013299" y="172346"/>
            <a:ext cx="703908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Non</a:t>
            </a:r>
            <a:r>
              <a:rPr lang="it-IT" dirty="0" smtClean="0"/>
              <a:t> possesso di autoveicoli o motoveicoli</a:t>
            </a:r>
          </a:p>
          <a:p>
            <a:r>
              <a:rPr lang="it-IT" dirty="0" smtClean="0"/>
              <a:t> immatricolati nei 6 mesi antecedenti la richiesta di </a:t>
            </a:r>
            <a:r>
              <a:rPr lang="it-IT" dirty="0" err="1" smtClean="0"/>
              <a:t>RdC</a:t>
            </a:r>
            <a:endParaRPr lang="it-IT" dirty="0" smtClean="0"/>
          </a:p>
          <a:p>
            <a:r>
              <a:rPr lang="it-IT" dirty="0" smtClean="0"/>
              <a:t>con cilindrata superiore a 1600 cc per auto e 250 cc per moto</a:t>
            </a:r>
          </a:p>
          <a:p>
            <a:r>
              <a:rPr lang="it-IT" b="1" dirty="0" smtClean="0"/>
              <a:t>No</a:t>
            </a:r>
            <a:r>
              <a:rPr lang="it-IT" dirty="0" smtClean="0"/>
              <a:t> navi e imbarcazioni da diporto</a:t>
            </a:r>
          </a:p>
          <a:p>
            <a:r>
              <a:rPr lang="it-IT" b="1" dirty="0" smtClean="0"/>
              <a:t>Non </a:t>
            </a:r>
            <a:r>
              <a:rPr lang="it-IT" dirty="0" smtClean="0"/>
              <a:t>disoccupato per dimissioni volontarie nei 12 mesi prima</a:t>
            </a:r>
          </a:p>
          <a:p>
            <a:r>
              <a:rPr lang="it-IT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Non</a:t>
            </a:r>
            <a:r>
              <a:rPr lang="it-IT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misure cautelari, </a:t>
            </a:r>
            <a:r>
              <a:rPr lang="it-IT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non </a:t>
            </a:r>
            <a:r>
              <a:rPr lang="it-IT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condanne definitive nei dieci anni precedenti</a:t>
            </a:r>
            <a:endParaRPr lang="it-IT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203449" y="2134836"/>
            <a:ext cx="49295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smtClean="0"/>
              <a:t>IL </a:t>
            </a:r>
            <a:r>
              <a:rPr lang="it-IT" sz="2800" b="1" dirty="0" smtClean="0">
                <a:solidFill>
                  <a:srgbClr val="FF0000"/>
                </a:solidFill>
              </a:rPr>
              <a:t>BENEFICIARIO </a:t>
            </a:r>
            <a:r>
              <a:rPr lang="it-IT" sz="2800" b="1" dirty="0" smtClean="0"/>
              <a:t>DELLA MISURA </a:t>
            </a:r>
          </a:p>
          <a:p>
            <a:pPr algn="ctr"/>
            <a:r>
              <a:rPr lang="it-IT" sz="2800" b="1" dirty="0" smtClean="0"/>
              <a:t>NON E’ IL SINGOLO INDIVIDUO </a:t>
            </a:r>
          </a:p>
          <a:p>
            <a:pPr algn="ctr"/>
            <a:r>
              <a:rPr lang="it-IT" sz="2800" b="1" dirty="0" smtClean="0"/>
              <a:t>MA IL </a:t>
            </a:r>
            <a:r>
              <a:rPr lang="it-IT" sz="2800" b="1" dirty="0" smtClean="0">
                <a:solidFill>
                  <a:srgbClr val="FF0000"/>
                </a:solidFill>
              </a:rPr>
              <a:t>NUCLEO FAMILIARE</a:t>
            </a:r>
            <a:endParaRPr lang="it-IT" sz="2800" b="1" dirty="0">
              <a:solidFill>
                <a:srgbClr val="FF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337" y="3799797"/>
            <a:ext cx="5945674" cy="282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1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607812" y="251171"/>
            <a:ext cx="1674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Come si ottiene</a:t>
            </a:r>
            <a:endParaRPr lang="it-IT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966894" y="1486321"/>
            <a:ext cx="6995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Domanda presso </a:t>
            </a:r>
            <a:r>
              <a:rPr lang="it-IT" b="1" dirty="0"/>
              <a:t>U</a:t>
            </a:r>
            <a:r>
              <a:rPr lang="it-IT" b="1" dirty="0" smtClean="0"/>
              <a:t>ffici postali</a:t>
            </a:r>
            <a:r>
              <a:rPr lang="it-IT" dirty="0" smtClean="0"/>
              <a:t>, Piattaforma </a:t>
            </a:r>
            <a:r>
              <a:rPr lang="it-IT" b="1" dirty="0" smtClean="0"/>
              <a:t>on-line di Poste</a:t>
            </a:r>
            <a:r>
              <a:rPr lang="it-IT" dirty="0" smtClean="0"/>
              <a:t>, </a:t>
            </a:r>
            <a:r>
              <a:rPr lang="it-IT" b="1" dirty="0" smtClean="0"/>
              <a:t>CAF</a:t>
            </a:r>
            <a:r>
              <a:rPr lang="it-IT" dirty="0" smtClean="0"/>
              <a:t> , </a:t>
            </a:r>
          </a:p>
          <a:p>
            <a:r>
              <a:rPr lang="it-IT" dirty="0" smtClean="0"/>
              <a:t>istituti di </a:t>
            </a:r>
            <a:r>
              <a:rPr lang="it-IT" b="1" dirty="0" smtClean="0"/>
              <a:t>patronato</a:t>
            </a:r>
            <a:r>
              <a:rPr lang="it-IT" dirty="0" smtClean="0"/>
              <a:t> attraverso cui e domande vengono tramesse all’INPS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111206" y="2395430"/>
            <a:ext cx="6368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L’INPS</a:t>
            </a:r>
            <a:r>
              <a:rPr lang="it-IT" dirty="0" smtClean="0"/>
              <a:t>, valuta entro 5 giorni e se riconosce il possesso dei requisiti </a:t>
            </a:r>
          </a:p>
          <a:p>
            <a:r>
              <a:rPr lang="it-IT" dirty="0" smtClean="0"/>
              <a:t>Invia a  </a:t>
            </a:r>
            <a:r>
              <a:rPr lang="it-IT" dirty="0" smtClean="0">
                <a:solidFill>
                  <a:srgbClr val="FF0000"/>
                </a:solidFill>
              </a:rPr>
              <a:t>Poste Italiane</a:t>
            </a:r>
            <a:r>
              <a:rPr lang="it-IT" dirty="0" smtClean="0"/>
              <a:t> la disposizione di accredito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863827" y="3662480"/>
            <a:ext cx="7680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L’esito è comunicato al cittadino e trasmesso alle </a:t>
            </a:r>
            <a:r>
              <a:rPr lang="it-IT" dirty="0" smtClean="0">
                <a:solidFill>
                  <a:srgbClr val="FF0000"/>
                </a:solidFill>
              </a:rPr>
              <a:t>Piattaforme dell’ANPAL* </a:t>
            </a:r>
          </a:p>
          <a:p>
            <a:r>
              <a:rPr lang="it-IT" dirty="0" smtClean="0"/>
              <a:t>e del Ministro del lavoro e delle politiche sociali,  per la predisposizione dei Patti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488563" y="4403878"/>
            <a:ext cx="610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Il Comune verifica e requisiti di soggiorno e li </a:t>
            </a:r>
            <a:r>
              <a:rPr lang="it-IT" smtClean="0"/>
              <a:t>comunica all’INPS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224164" y="5698081"/>
            <a:ext cx="6737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Poste Italiane invia una lettera di invito al cittadino beneficiario</a:t>
            </a:r>
          </a:p>
          <a:p>
            <a:r>
              <a:rPr lang="it-IT" dirty="0" smtClean="0"/>
              <a:t> che potrà recarsi in qualunque ufficio postale per ritirare la Carta </a:t>
            </a:r>
            <a:r>
              <a:rPr lang="it-IT" dirty="0" err="1" smtClean="0"/>
              <a:t>RdC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488563" y="5019070"/>
            <a:ext cx="6434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Comunicazione delle credenziali per accesso </a:t>
            </a:r>
            <a:r>
              <a:rPr lang="it-IT" dirty="0" smtClean="0"/>
              <a:t>al servizio online INPS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17487" y="6457890"/>
            <a:ext cx="3728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FF0000"/>
                </a:solidFill>
              </a:rPr>
              <a:t>*</a:t>
            </a:r>
            <a:r>
              <a:rPr lang="it-IT" sz="1400" dirty="0" smtClean="0"/>
              <a:t> Agenzia Nazionale Politiche Attive per il Lavoro </a:t>
            </a:r>
            <a:endParaRPr lang="it-IT" sz="14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56674" y="4368085"/>
            <a:ext cx="931888" cy="52926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393" y="3041760"/>
            <a:ext cx="1449101" cy="50506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988" y="1148331"/>
            <a:ext cx="1289134" cy="60799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81" y="949504"/>
            <a:ext cx="1540213" cy="53681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9827" y="2444458"/>
            <a:ext cx="1226407" cy="57841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516" y="2900490"/>
            <a:ext cx="1917738" cy="717521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07142" y="5606411"/>
            <a:ext cx="1262822" cy="440136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9888" y="4469212"/>
            <a:ext cx="1289134" cy="607996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5001" y="802027"/>
            <a:ext cx="538404" cy="684294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8928" y="828864"/>
            <a:ext cx="674208" cy="657457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4987" y="851437"/>
            <a:ext cx="1089292" cy="59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78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13702" y="735945"/>
            <a:ext cx="62458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Il beneficio economico </a:t>
            </a:r>
            <a:r>
              <a:rPr lang="it-IT" dirty="0"/>
              <a:t>[</a:t>
            </a:r>
            <a:r>
              <a:rPr lang="it-IT" dirty="0" smtClean="0"/>
              <a:t>da E. </a:t>
            </a:r>
            <a:r>
              <a:rPr lang="it-IT" dirty="0"/>
              <a:t>480 a 9360 (780 mensili )</a:t>
            </a:r>
            <a:r>
              <a:rPr lang="it-IT" dirty="0" smtClean="0"/>
              <a:t>]</a:t>
            </a:r>
          </a:p>
          <a:p>
            <a:pPr algn="ctr"/>
            <a:r>
              <a:rPr lang="it-IT" dirty="0" smtClean="0"/>
              <a:t>si compone di 2 elementi: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Integrazione al reddito familiare </a:t>
            </a:r>
          </a:p>
          <a:p>
            <a:pPr algn="ctr"/>
            <a:r>
              <a:rPr lang="it-IT" dirty="0" smtClean="0"/>
              <a:t>(sino alla soglia di E. 6000 moltiplicati per la scala di equivalenza )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Quota aggiuntiva per </a:t>
            </a:r>
            <a:r>
              <a:rPr lang="it-IT" dirty="0" smtClean="0"/>
              <a:t>famiglie in </a:t>
            </a:r>
            <a:r>
              <a:rPr lang="it-IT" dirty="0" smtClean="0">
                <a:solidFill>
                  <a:srgbClr val="FF0000"/>
                </a:solidFill>
              </a:rPr>
              <a:t>affitto </a:t>
            </a:r>
            <a:r>
              <a:rPr lang="it-IT" dirty="0" smtClean="0"/>
              <a:t>(fino a E. 3360)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792172" y="2424081"/>
            <a:ext cx="577108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Il beneficio è condizionato alla </a:t>
            </a:r>
            <a:r>
              <a:rPr lang="it-IT" dirty="0" smtClean="0">
                <a:solidFill>
                  <a:srgbClr val="FF0000"/>
                </a:solidFill>
              </a:rPr>
              <a:t>dichiarazione</a:t>
            </a:r>
            <a:endParaRPr lang="it-IT" dirty="0" smtClean="0"/>
          </a:p>
          <a:p>
            <a:pPr algn="ctr"/>
            <a:r>
              <a:rPr lang="it-IT" dirty="0"/>
              <a:t>p</a:t>
            </a:r>
            <a:r>
              <a:rPr lang="it-IT" dirty="0" smtClean="0"/>
              <a:t>resso </a:t>
            </a:r>
            <a:r>
              <a:rPr lang="it-IT" dirty="0"/>
              <a:t>i </a:t>
            </a:r>
            <a:r>
              <a:rPr lang="it-IT" dirty="0" smtClean="0"/>
              <a:t>centri </a:t>
            </a:r>
            <a:r>
              <a:rPr lang="it-IT" dirty="0"/>
              <a:t>per </a:t>
            </a:r>
            <a:r>
              <a:rPr lang="it-IT" dirty="0" smtClean="0"/>
              <a:t>l’impiego </a:t>
            </a:r>
            <a:r>
              <a:rPr lang="it-IT" dirty="0"/>
              <a:t>o su piattaforma digitale </a:t>
            </a:r>
          </a:p>
          <a:p>
            <a:pPr algn="ctr"/>
            <a:r>
              <a:rPr lang="it-IT" dirty="0" smtClean="0"/>
              <a:t>di </a:t>
            </a:r>
            <a:r>
              <a:rPr lang="it-IT" dirty="0" smtClean="0">
                <a:solidFill>
                  <a:srgbClr val="FF0000"/>
                </a:solidFill>
              </a:rPr>
              <a:t>immediata disponibilità al lavoro</a:t>
            </a:r>
          </a:p>
          <a:p>
            <a:pPr algn="ctr"/>
            <a:r>
              <a:rPr lang="it-IT" dirty="0" smtClean="0"/>
              <a:t>da parte dei </a:t>
            </a:r>
            <a:r>
              <a:rPr lang="it-IT" dirty="0" smtClean="0">
                <a:solidFill>
                  <a:srgbClr val="FF0000"/>
                </a:solidFill>
              </a:rPr>
              <a:t>componenti del nucleo</a:t>
            </a:r>
            <a:r>
              <a:rPr lang="it-IT" dirty="0" smtClean="0"/>
              <a:t> familiare</a:t>
            </a:r>
            <a:r>
              <a:rPr lang="it-IT" dirty="0"/>
              <a:t> maggiorenni </a:t>
            </a:r>
            <a:endParaRPr lang="it-IT" dirty="0" smtClean="0"/>
          </a:p>
          <a:p>
            <a:pPr algn="ctr"/>
            <a:r>
              <a:rPr lang="it-IT" dirty="0" smtClean="0"/>
              <a:t>e di adesione al percorso personalizzato </a:t>
            </a:r>
          </a:p>
          <a:p>
            <a:pPr algn="ctr"/>
            <a:r>
              <a:rPr lang="it-IT" dirty="0" smtClean="0"/>
              <a:t>di accompagnamento al </a:t>
            </a:r>
            <a:r>
              <a:rPr lang="it-IT" dirty="0" smtClean="0">
                <a:solidFill>
                  <a:srgbClr val="FF0000"/>
                </a:solidFill>
              </a:rPr>
              <a:t>lavoro </a:t>
            </a:r>
            <a:r>
              <a:rPr lang="it-IT" dirty="0" smtClean="0"/>
              <a:t>o di </a:t>
            </a:r>
            <a:r>
              <a:rPr lang="it-IT" dirty="0" smtClean="0">
                <a:solidFill>
                  <a:srgbClr val="FF0000"/>
                </a:solidFill>
              </a:rPr>
              <a:t>inclusione sociale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275931" y="4502254"/>
            <a:ext cx="729685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Sono esonerati:</a:t>
            </a:r>
          </a:p>
          <a:p>
            <a:pPr algn="ctr"/>
            <a:r>
              <a:rPr lang="it-IT" dirty="0" smtClean="0"/>
              <a:t>frequentanti regolari di corsi </a:t>
            </a:r>
            <a:r>
              <a:rPr lang="it-IT" dirty="0"/>
              <a:t>di studio, </a:t>
            </a:r>
            <a:r>
              <a:rPr lang="it-IT" dirty="0" smtClean="0"/>
              <a:t> </a:t>
            </a:r>
            <a:r>
              <a:rPr lang="it-IT" dirty="0"/>
              <a:t>&gt;65, </a:t>
            </a:r>
            <a:r>
              <a:rPr lang="it-IT" dirty="0" smtClean="0"/>
              <a:t>pensionati</a:t>
            </a:r>
            <a:r>
              <a:rPr lang="it-IT" dirty="0"/>
              <a:t>, </a:t>
            </a:r>
            <a:r>
              <a:rPr lang="it-IT" dirty="0" smtClean="0"/>
              <a:t>disabili,</a:t>
            </a:r>
          </a:p>
          <a:p>
            <a:pPr algn="ctr"/>
            <a:r>
              <a:rPr lang="it-IT" dirty="0"/>
              <a:t>c</a:t>
            </a:r>
            <a:r>
              <a:rPr lang="it-IT" dirty="0" smtClean="0"/>
              <a:t>on carichi di cura di minori di 3 anni o componenti della famiglia </a:t>
            </a:r>
          </a:p>
          <a:p>
            <a:pPr algn="ctr"/>
            <a:r>
              <a:rPr lang="it-IT" dirty="0"/>
              <a:t>c</a:t>
            </a:r>
            <a:r>
              <a:rPr lang="it-IT" dirty="0" smtClean="0"/>
              <a:t>on  disabilità grave o non autosufficienza, frequentanti corsi di formazione, </a:t>
            </a:r>
          </a:p>
          <a:p>
            <a:pPr algn="ctr"/>
            <a:r>
              <a:rPr lang="it-IT" dirty="0" smtClean="0"/>
              <a:t>occupati con redditi sotto la soglia di esenzione fiscale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11389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879165" y="2358506"/>
            <a:ext cx="760546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La Carta consente di:</a:t>
            </a:r>
          </a:p>
          <a:p>
            <a:r>
              <a:rPr lang="it-IT" b="1" dirty="0"/>
              <a:t>effettuare prelievi</a:t>
            </a:r>
            <a:r>
              <a:rPr lang="it-IT" dirty="0"/>
              <a:t> di contante entro un limite mensile di 100 euro per i nuclei familiari composti da un singolo individuo (incrementato in base al numero di componenti il nucleo)</a:t>
            </a:r>
            <a:r>
              <a:rPr lang="it-IT" dirty="0" smtClean="0"/>
              <a:t>;</a:t>
            </a:r>
          </a:p>
          <a:p>
            <a:endParaRPr lang="it-IT" dirty="0"/>
          </a:p>
          <a:p>
            <a:r>
              <a:rPr lang="it-IT" b="1" dirty="0"/>
              <a:t>effettuare un bonifico mensile</a:t>
            </a:r>
            <a:r>
              <a:rPr lang="it-IT" dirty="0"/>
              <a:t> SEPA/Postagiro in Ufficio Postale per pagare la rata dell’affitto, in favore del locatore indicato nel contratto di locazione, o la rata del mutuo all’intermediario che ha concesso il mutuo</a:t>
            </a:r>
            <a:r>
              <a:rPr lang="it-IT" dirty="0" smtClean="0"/>
              <a:t>;</a:t>
            </a:r>
          </a:p>
          <a:p>
            <a:endParaRPr lang="it-IT" dirty="0"/>
          </a:p>
          <a:p>
            <a:r>
              <a:rPr lang="it-IT" b="1" dirty="0"/>
              <a:t>pagare tutte le utenze domestiche</a:t>
            </a:r>
            <a:r>
              <a:rPr lang="it-IT" dirty="0"/>
              <a:t> ed altri servizi quali, a titolo esemplificativo, le mense scolastiche, presso gli Uffici Postali (con bollettini o MAV postali) e presso tutti gli esercizi commerciali abilitati (tabaccai, i supermercati, bar, ecc.)</a:t>
            </a:r>
            <a:r>
              <a:rPr lang="it-IT" dirty="0" smtClean="0"/>
              <a:t>.</a:t>
            </a:r>
          </a:p>
          <a:p>
            <a:endParaRPr lang="it-IT" dirty="0"/>
          </a:p>
          <a:p>
            <a:r>
              <a:rPr lang="it-IT" dirty="0"/>
              <a:t>La carta consente inoltre l’</a:t>
            </a:r>
            <a:r>
              <a:rPr lang="it-IT" b="1" dirty="0"/>
              <a:t>acquisto di ogni genere di beni di consumo e servizi </a:t>
            </a:r>
            <a:r>
              <a:rPr lang="it-IT" b="1" dirty="0">
                <a:solidFill>
                  <a:srgbClr val="FF0000"/>
                </a:solidFill>
              </a:rPr>
              <a:t>ad eccezione di </a:t>
            </a:r>
            <a:r>
              <a:rPr lang="it-IT" b="1" dirty="0"/>
              <a:t>alcune specifiche categorie elencate di seguito</a:t>
            </a:r>
            <a:r>
              <a:rPr lang="it-IT" dirty="0"/>
              <a:t>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00" y="224906"/>
            <a:ext cx="37084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10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806" y="2264503"/>
            <a:ext cx="3289300" cy="21209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20965" y="595613"/>
            <a:ext cx="8711396" cy="6278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È vietato</a:t>
            </a:r>
            <a:r>
              <a:rPr lang="it-IT" dirty="0"/>
              <a:t> l’utilizzo del beneficio per giochi che prevedono vincite in denaro o altre utilità nonché per </a:t>
            </a:r>
            <a:r>
              <a:rPr lang="it-IT" dirty="0">
                <a:solidFill>
                  <a:srgbClr val="FF0000"/>
                </a:solidFill>
              </a:rPr>
              <a:t>l’acquisto dei seguenti beni e servizi</a:t>
            </a:r>
            <a:r>
              <a:rPr lang="it-IT" dirty="0" smtClean="0"/>
              <a:t>:</a:t>
            </a:r>
          </a:p>
          <a:p>
            <a:endParaRPr lang="it-IT" dirty="0"/>
          </a:p>
          <a:p>
            <a:r>
              <a:rPr lang="it-IT" dirty="0"/>
              <a:t>acquisto, noleggio e leasing di navi e imbarcazioni da diporto, nonché servizi portuali;</a:t>
            </a:r>
          </a:p>
          <a:p>
            <a:r>
              <a:rPr lang="it-IT" dirty="0"/>
              <a:t>armi;</a:t>
            </a:r>
          </a:p>
          <a:p>
            <a:r>
              <a:rPr lang="it-IT" dirty="0"/>
              <a:t>materiale pornografico e beni e servizi per adulti;</a:t>
            </a:r>
          </a:p>
          <a:p>
            <a:r>
              <a:rPr lang="it-IT" dirty="0"/>
              <a:t>servizi finanziari e creditizi;</a:t>
            </a:r>
          </a:p>
          <a:p>
            <a:r>
              <a:rPr lang="it-IT" dirty="0"/>
              <a:t>servizi di trasferimento di denaro;</a:t>
            </a:r>
          </a:p>
          <a:p>
            <a:r>
              <a:rPr lang="it-IT" dirty="0"/>
              <a:t>servizi assicurativi;</a:t>
            </a:r>
          </a:p>
          <a:p>
            <a:r>
              <a:rPr lang="it-IT" dirty="0"/>
              <a:t>articoli di gioielleria;</a:t>
            </a:r>
          </a:p>
          <a:p>
            <a:r>
              <a:rPr lang="it-IT" dirty="0"/>
              <a:t>articoli di pellicceria;</a:t>
            </a:r>
          </a:p>
          <a:p>
            <a:r>
              <a:rPr lang="it-IT" dirty="0"/>
              <a:t>acquisti presso gallerie d’arte e affini;</a:t>
            </a:r>
          </a:p>
          <a:p>
            <a:r>
              <a:rPr lang="it-IT" dirty="0"/>
              <a:t>acquisti in club privati</a:t>
            </a:r>
            <a:r>
              <a:rPr lang="it-IT" dirty="0" smtClean="0"/>
              <a:t>.</a:t>
            </a:r>
          </a:p>
          <a:p>
            <a:endParaRPr lang="it-IT" dirty="0"/>
          </a:p>
          <a:p>
            <a:r>
              <a:rPr lang="it-IT" dirty="0"/>
              <a:t>E’ in ogni caso inibito l’uso della Carta </a:t>
            </a:r>
            <a:r>
              <a:rPr lang="it-IT" dirty="0" err="1"/>
              <a:t>Rdc</a:t>
            </a:r>
            <a:r>
              <a:rPr lang="it-IT" dirty="0"/>
              <a:t> in esercizi prevalentemente o significativamente adibiti alla vendita dei beni e servizi sopra elencati, anche per l’eventuale acquisto di beni diversi.</a:t>
            </a:r>
          </a:p>
          <a:p>
            <a:r>
              <a:rPr lang="it-IT" dirty="0"/>
              <a:t>E’ inoltre vietato l’utilizzo della Carta </a:t>
            </a:r>
            <a:r>
              <a:rPr lang="it-IT" dirty="0" err="1"/>
              <a:t>Rdc</a:t>
            </a:r>
            <a:r>
              <a:rPr lang="it-IT" dirty="0"/>
              <a:t> all’estero e per gli acquisti on-line o mediante servizi di </a:t>
            </a:r>
            <a:r>
              <a:rPr lang="it-IT" dirty="0" err="1"/>
              <a:t>direct</a:t>
            </a:r>
            <a:r>
              <a:rPr lang="it-IT" dirty="0"/>
              <a:t>-marketing.</a:t>
            </a:r>
          </a:p>
          <a:p>
            <a:r>
              <a:rPr lang="it-IT" dirty="0"/>
              <a:t>Ai beneficiari della Carta sono estese le agevolazioni relative alle tariffe elettriche e quelle riguardanti la compensazione per la fornitura di gas naturale riconosciute alle </a:t>
            </a:r>
            <a:r>
              <a:rPr lang="it-IT" dirty="0" smtClean="0"/>
              <a:t>famiglie economicamente svantaggiate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4544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843891" y="428073"/>
            <a:ext cx="7507778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/>
              <a:t>Il beneficio</a:t>
            </a:r>
            <a:r>
              <a:rPr lang="it-IT" sz="2400" dirty="0"/>
              <a:t> deve essere </a:t>
            </a:r>
            <a:endParaRPr lang="it-IT" sz="2400" dirty="0" smtClean="0"/>
          </a:p>
          <a:p>
            <a:pPr algn="ctr"/>
            <a:r>
              <a:rPr lang="it-IT" sz="2400" b="1" dirty="0" smtClean="0"/>
              <a:t>fruito </a:t>
            </a:r>
            <a:r>
              <a:rPr lang="it-IT" sz="2400" b="1" dirty="0"/>
              <a:t>entro il mese successivo a quello di erogazione</a:t>
            </a:r>
            <a:r>
              <a:rPr lang="it-IT" sz="2400" dirty="0" smtClean="0"/>
              <a:t>.</a:t>
            </a:r>
          </a:p>
          <a:p>
            <a:pPr algn="ctr"/>
            <a:endParaRPr lang="it-IT" sz="2400" dirty="0"/>
          </a:p>
          <a:p>
            <a:pPr algn="ctr"/>
            <a:endParaRPr lang="it-IT" sz="2400" dirty="0" smtClean="0"/>
          </a:p>
          <a:p>
            <a:pPr algn="ctr"/>
            <a:endParaRPr lang="it-IT" sz="2400" dirty="0" smtClean="0"/>
          </a:p>
          <a:p>
            <a:pPr algn="ctr"/>
            <a:endParaRPr lang="it-IT" sz="2400" dirty="0" smtClean="0"/>
          </a:p>
          <a:p>
            <a:endParaRPr lang="it-IT" dirty="0"/>
          </a:p>
          <a:p>
            <a:r>
              <a:rPr lang="it-IT" dirty="0" smtClean="0"/>
              <a:t>L’importo </a:t>
            </a:r>
            <a:r>
              <a:rPr lang="it-IT" dirty="0"/>
              <a:t>non speso o non prelevato viene sottratto nella mensilità successiva, nei limiti del 20% del beneficio erogato. 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Fanno </a:t>
            </a:r>
            <a:r>
              <a:rPr lang="it-IT" dirty="0"/>
              <a:t>eccezione gli importi ricevuti a titolo di arretrati. </a:t>
            </a:r>
            <a:endParaRPr lang="it-IT" dirty="0" smtClean="0"/>
          </a:p>
          <a:p>
            <a:r>
              <a:rPr lang="it-IT" dirty="0" smtClean="0"/>
              <a:t>È </a:t>
            </a:r>
            <a:r>
              <a:rPr lang="it-IT" dirty="0"/>
              <a:t>prevista inoltre la </a:t>
            </a:r>
            <a:r>
              <a:rPr lang="it-IT" dirty="0">
                <a:solidFill>
                  <a:srgbClr val="FF0000"/>
                </a:solidFill>
              </a:rPr>
              <a:t>decurtazione</a:t>
            </a:r>
            <a:r>
              <a:rPr lang="it-IT" dirty="0"/>
              <a:t> dalla Carta degli </a:t>
            </a:r>
            <a:r>
              <a:rPr lang="it-IT" dirty="0">
                <a:solidFill>
                  <a:srgbClr val="FF0000"/>
                </a:solidFill>
              </a:rPr>
              <a:t>importi </a:t>
            </a:r>
            <a:r>
              <a:rPr lang="it-IT" dirty="0"/>
              <a:t>complessivamente </a:t>
            </a:r>
            <a:r>
              <a:rPr lang="it-IT" dirty="0">
                <a:solidFill>
                  <a:srgbClr val="FF0000"/>
                </a:solidFill>
              </a:rPr>
              <a:t>non spesi o non prelevati nei sei mesi precedenti</a:t>
            </a:r>
            <a:r>
              <a:rPr lang="it-IT" dirty="0"/>
              <a:t>, ad eccezione di una mensilità. Le modalità di monitoraggio e verifica della fruizione del beneficio e delle eventuali decurtazioni saranno definite con un decreto del Ministro del lavoro e delle politiche sociali di concerto con il Ministro dell’economia e delle finanze.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00" y="1299813"/>
            <a:ext cx="1930400" cy="1651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522160" y="5783386"/>
            <a:ext cx="60693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/>
              <a:t>Se la condizione non è migliorata </a:t>
            </a:r>
          </a:p>
          <a:p>
            <a:pPr algn="ctr"/>
            <a:r>
              <a:rPr lang="it-IT" sz="2400" dirty="0"/>
              <a:t>d</a:t>
            </a:r>
            <a:r>
              <a:rPr lang="it-IT" sz="2400" dirty="0" smtClean="0"/>
              <a:t>opo 18 mesi, rinnovo con la pausa di un mese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45927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02379" y="385193"/>
            <a:ext cx="8317167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Si prevede la </a:t>
            </a:r>
            <a:r>
              <a:rPr lang="it-IT" sz="2400" b="1" dirty="0"/>
              <a:t>decadenza dal Reddito di cittadinanza</a:t>
            </a:r>
            <a:r>
              <a:rPr lang="it-IT" sz="2400" dirty="0"/>
              <a:t> quando </a:t>
            </a:r>
            <a:r>
              <a:rPr lang="it-IT" sz="2400" b="1" dirty="0">
                <a:solidFill>
                  <a:srgbClr val="FF0000"/>
                </a:solidFill>
              </a:rPr>
              <a:t>uno </a:t>
            </a:r>
            <a:r>
              <a:rPr lang="it-IT" sz="2400" dirty="0"/>
              <a:t>dei componenti il nucleo familiare</a:t>
            </a:r>
            <a:r>
              <a:rPr lang="it-IT" sz="2400" dirty="0" smtClean="0"/>
              <a:t>:</a:t>
            </a:r>
          </a:p>
          <a:p>
            <a:endParaRPr lang="it-IT" sz="2400" dirty="0"/>
          </a:p>
          <a:p>
            <a:r>
              <a:rPr lang="it-IT" dirty="0">
                <a:solidFill>
                  <a:srgbClr val="FF0000"/>
                </a:solidFill>
              </a:rPr>
              <a:t>non</a:t>
            </a:r>
            <a:r>
              <a:rPr lang="it-IT" dirty="0"/>
              <a:t> effettua la dichiarazione di immediata disponibilità al lavoro;</a:t>
            </a:r>
          </a:p>
          <a:p>
            <a:r>
              <a:rPr lang="it-IT" dirty="0">
                <a:solidFill>
                  <a:srgbClr val="FF0000"/>
                </a:solidFill>
              </a:rPr>
              <a:t>non</a:t>
            </a:r>
            <a:r>
              <a:rPr lang="it-IT" dirty="0"/>
              <a:t> sottoscrive il Patto per il lavoro ovvero il Patto per l’inclusione sociale;</a:t>
            </a:r>
          </a:p>
          <a:p>
            <a:r>
              <a:rPr lang="it-IT" dirty="0">
                <a:solidFill>
                  <a:srgbClr val="FF0000"/>
                </a:solidFill>
              </a:rPr>
              <a:t>non</a:t>
            </a:r>
            <a:r>
              <a:rPr lang="it-IT" dirty="0"/>
              <a:t> partecipa, in assenza di giustificato motivo, alle iniziative di carattere formativo o di riqualificazione o ad altra iniziativa di politica attiva o di attivazione;</a:t>
            </a:r>
          </a:p>
          <a:p>
            <a:r>
              <a:rPr lang="it-IT" dirty="0">
                <a:solidFill>
                  <a:srgbClr val="FF0000"/>
                </a:solidFill>
              </a:rPr>
              <a:t>non</a:t>
            </a:r>
            <a:r>
              <a:rPr lang="it-IT" dirty="0"/>
              <a:t> aderisce ai </a:t>
            </a:r>
            <a:r>
              <a:rPr lang="it-IT" b="1" dirty="0"/>
              <a:t>progetti utili alla </a:t>
            </a:r>
            <a:r>
              <a:rPr lang="it-IT" b="1" dirty="0" smtClean="0"/>
              <a:t>collettività (PUC)</a:t>
            </a:r>
            <a:r>
              <a:rPr lang="it-IT" dirty="0" smtClean="0"/>
              <a:t>, </a:t>
            </a:r>
            <a:r>
              <a:rPr lang="it-IT" dirty="0"/>
              <a:t>nel caso in cui il </a:t>
            </a:r>
            <a:r>
              <a:rPr lang="it-IT" b="1" dirty="0"/>
              <a:t>comune di residenza </a:t>
            </a:r>
            <a:r>
              <a:rPr lang="it-IT" dirty="0"/>
              <a:t>li abbia istituiti;</a:t>
            </a:r>
          </a:p>
          <a:p>
            <a:r>
              <a:rPr lang="it-IT" dirty="0">
                <a:solidFill>
                  <a:srgbClr val="FF0000"/>
                </a:solidFill>
              </a:rPr>
              <a:t>non</a:t>
            </a:r>
            <a:r>
              <a:rPr lang="it-IT" dirty="0"/>
              <a:t> accetta almeno una di tre offerte di lavoro congrue oppure, in caso di rinnovo, non accetta la prima offerta di lavoro congrua;</a:t>
            </a:r>
          </a:p>
          <a:p>
            <a:r>
              <a:rPr lang="it-IT" dirty="0">
                <a:solidFill>
                  <a:srgbClr val="FF0000"/>
                </a:solidFill>
              </a:rPr>
              <a:t>non</a:t>
            </a:r>
            <a:r>
              <a:rPr lang="it-IT" dirty="0"/>
              <a:t> comunica l’eventuale variazione della condizione occupazionale oppure effettua comunicazioni mendaci producendo un beneficio economico del Reddito di cittadinanza maggiore;</a:t>
            </a:r>
          </a:p>
          <a:p>
            <a:r>
              <a:rPr lang="it-IT" dirty="0">
                <a:solidFill>
                  <a:srgbClr val="FF0000"/>
                </a:solidFill>
              </a:rPr>
              <a:t>non</a:t>
            </a:r>
            <a:r>
              <a:rPr lang="it-IT" dirty="0"/>
              <a:t> presenta una </a:t>
            </a:r>
            <a:r>
              <a:rPr lang="it-IT" dirty="0" smtClean="0"/>
              <a:t>DSU (dichiarazione all’INPS</a:t>
            </a:r>
            <a:r>
              <a:rPr lang="it-IT" dirty="0" smtClean="0"/>
              <a:t>)* </a:t>
            </a:r>
            <a:r>
              <a:rPr lang="it-IT" dirty="0" smtClean="0"/>
              <a:t>aggiornata </a:t>
            </a:r>
            <a:r>
              <a:rPr lang="it-IT" dirty="0"/>
              <a:t>in caso di variazione del nucleo familiare;</a:t>
            </a:r>
          </a:p>
          <a:p>
            <a:r>
              <a:rPr lang="it-IT" dirty="0">
                <a:solidFill>
                  <a:srgbClr val="FF0000"/>
                </a:solidFill>
              </a:rPr>
              <a:t>venga trovato</a:t>
            </a:r>
            <a:r>
              <a:rPr lang="it-IT" dirty="0"/>
              <a:t>, nel corso delle attività ispettive svolte dalle competenti autorità, intento a svolgere </a:t>
            </a:r>
            <a:r>
              <a:rPr lang="it-IT" dirty="0">
                <a:solidFill>
                  <a:srgbClr val="FF0000"/>
                </a:solidFill>
              </a:rPr>
              <a:t>attività di lavoro dipendente</a:t>
            </a:r>
            <a:r>
              <a:rPr lang="it-IT" dirty="0"/>
              <a:t>, ovvero attività di lavoro </a:t>
            </a:r>
            <a:r>
              <a:rPr lang="it-IT" dirty="0">
                <a:solidFill>
                  <a:srgbClr val="FF0000"/>
                </a:solidFill>
              </a:rPr>
              <a:t>autonomo </a:t>
            </a:r>
            <a:r>
              <a:rPr lang="it-IT" dirty="0"/>
              <a:t>o di </a:t>
            </a:r>
            <a:r>
              <a:rPr lang="it-IT" dirty="0">
                <a:solidFill>
                  <a:srgbClr val="FF0000"/>
                </a:solidFill>
              </a:rPr>
              <a:t>impresa</a:t>
            </a:r>
            <a:r>
              <a:rPr lang="it-IT" dirty="0"/>
              <a:t>, </a:t>
            </a:r>
            <a:r>
              <a:rPr lang="it-IT" dirty="0">
                <a:solidFill>
                  <a:srgbClr val="FF0000"/>
                </a:solidFill>
              </a:rPr>
              <a:t>senza averlo comunicato</a:t>
            </a:r>
            <a:r>
              <a:rPr lang="it-IT" dirty="0"/>
              <a:t>.</a:t>
            </a:r>
          </a:p>
        </p:txBody>
      </p:sp>
      <p:sp>
        <p:nvSpPr>
          <p:cNvPr id="3" name="Rettangolo 2"/>
          <p:cNvSpPr/>
          <p:nvPr/>
        </p:nvSpPr>
        <p:spPr>
          <a:xfrm>
            <a:off x="502379" y="6281665"/>
            <a:ext cx="83171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900" dirty="0" smtClean="0"/>
              <a:t>* LA </a:t>
            </a:r>
            <a:r>
              <a:rPr lang="it-IT" sz="900" dirty="0"/>
              <a:t>DICHIARAZIONE SOSTITUVA UNICA (</a:t>
            </a:r>
            <a:r>
              <a:rPr lang="it-IT" sz="900" b="1" dirty="0"/>
              <a:t>DSU</a:t>
            </a:r>
            <a:r>
              <a:rPr lang="it-IT" sz="900" dirty="0"/>
              <a:t>) è un documento che contiene le informazioni di carattere anagrafico, reddituale e patrimoniale necessarie a descrivere la situazione economica del nucleo familiare con la quale si ottiene l'indicatore ISEE per la richiesta di prestazioni sociali agevolate.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4058660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4F81BD"/>
          </a:solidFill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2382</Words>
  <Application>Microsoft Macintosh PowerPoint</Application>
  <PresentationFormat>Presentazione su schermo (4:3)</PresentationFormat>
  <Paragraphs>227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L’équipe multidimensionale è composta da:  assistente sociale, altri operatori della rete dei servizi, identificati sulla base dell’analisi preliminare.  All’interno è individuato un CASE MANAGER (CM) (“responsabile della famiglia” più che “del caso”) Può distinguersi la figura del coordinatore dell’équipe dal CM</vt:lpstr>
      <vt:lpstr>EM “a geometria variabile”  assistente sociale operatori dei servizi sulla base dei bisogni  “opportunità di tessitura” interprofessionale  </vt:lpstr>
      <vt:lpstr> dopo l’analisi preliminare un quadro d’analisi su 2 aree principali</vt:lpstr>
      <vt:lpstr>Il patto per l’inclusione sociale  “micro progettazione” su bisogni concreti</vt:lpstr>
      <vt:lpstr>Presentazione di PowerPoint</vt:lpstr>
      <vt:lpstr>PUC progetti di utilità collettiva</vt:lpstr>
    </vt:vector>
  </TitlesOfParts>
  <Company>units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Famiglia gui</dc:creator>
  <cp:lastModifiedBy>Famiglia gui</cp:lastModifiedBy>
  <cp:revision>50</cp:revision>
  <dcterms:created xsi:type="dcterms:W3CDTF">2020-04-01T15:42:26Z</dcterms:created>
  <dcterms:modified xsi:type="dcterms:W3CDTF">2020-04-21T07:04:31Z</dcterms:modified>
</cp:coreProperties>
</file>