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1CB8F-FD3A-4604-B458-C09D7FFEBC82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1602F-27A3-4B37-8469-583B70923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3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0D77D-5637-405C-82DC-E2A9CD3B254A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0D77D-5637-405C-82DC-E2A9CD3B254A}" type="slidenum">
              <a:rPr lang="it-IT" smtClean="0">
                <a:solidFill>
                  <a:prstClr val="black"/>
                </a:solidFill>
              </a:rPr>
              <a:pPr/>
              <a:t>6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8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508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05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807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942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35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699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908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73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214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19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65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137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475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223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37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842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95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8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24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88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7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98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77A87-E557-4879-B00F-D9B8CAEBF52A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F23BA-CBC2-4C21-A5D6-1D362EC61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11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816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346914"/>
          </a:xfrm>
        </p:spPr>
        <p:txBody>
          <a:bodyPr>
            <a:normAutofit fontScale="90000"/>
          </a:bodyPr>
          <a:lstStyle/>
          <a:p>
            <a:r>
              <a:rPr lang="it-IT" sz="2400" dirty="0" smtClean="0"/>
              <a:t>Educare alla salute, una prerogativa del professionista sanitario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357158" y="2428868"/>
            <a:ext cx="814393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prstClr val="black"/>
                </a:solidFill>
              </a:rPr>
              <a:t>Regolamento concernente la individuazione della figura e relativo profilo professionale dell'IGIENISTA DENTALE 15/03/1999Decreto Ministeriale 15 marzo 1999, n.137 sostituisce il </a:t>
            </a:r>
            <a:r>
              <a:rPr lang="it-IT" sz="1600" dirty="0" err="1">
                <a:solidFill>
                  <a:prstClr val="black"/>
                </a:solidFill>
              </a:rPr>
              <a:t>D.M</a:t>
            </a:r>
            <a:r>
              <a:rPr lang="it-IT" sz="1600" dirty="0">
                <a:solidFill>
                  <a:prstClr val="black"/>
                </a:solidFill>
              </a:rPr>
              <a:t> 14 settembre 1999</a:t>
            </a:r>
          </a:p>
          <a:p>
            <a:endParaRPr lang="it-IT" b="1" dirty="0">
              <a:solidFill>
                <a:prstClr val="black"/>
              </a:solidFill>
            </a:endParaRPr>
          </a:p>
          <a:p>
            <a:r>
              <a:rPr lang="it-IT" b="1" dirty="0">
                <a:solidFill>
                  <a:prstClr val="black"/>
                </a:solidFill>
              </a:rPr>
              <a:t>Articolo 2</a:t>
            </a:r>
          </a:p>
          <a:p>
            <a:r>
              <a:rPr lang="it-IT" sz="1600" dirty="0">
                <a:solidFill>
                  <a:prstClr val="black"/>
                </a:solidFill>
              </a:rPr>
              <a:t>L'igienista dentale svolge attività di educazione sanitaria dentale e partecipa a progetti di prevenzione primaria, nell'ambito del sistema sanitario pubblico.</a:t>
            </a:r>
          </a:p>
          <a:p>
            <a:r>
              <a:rPr lang="it-IT" sz="1600" dirty="0">
                <a:solidFill>
                  <a:prstClr val="black"/>
                </a:solidFill>
              </a:rPr>
              <a:t/>
            </a:r>
            <a:br>
              <a:rPr lang="it-IT" sz="1600" dirty="0">
                <a:solidFill>
                  <a:prstClr val="black"/>
                </a:solidFill>
              </a:rPr>
            </a:br>
            <a:endParaRPr lang="it-IT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4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332656"/>
            <a:ext cx="8229600" cy="590306"/>
          </a:xfrm>
        </p:spPr>
        <p:txBody>
          <a:bodyPr>
            <a:normAutofit/>
          </a:bodyPr>
          <a:lstStyle/>
          <a:p>
            <a:r>
              <a:rPr lang="it-IT" sz="2200" dirty="0" smtClean="0"/>
              <a:t>Educare alla salute, una prerogativa del professionista sanitario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367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1600" dirty="0" smtClean="0"/>
              <a:t>Della salute abbiamo cercato in precedenza di dare una definizione anche soggettiva</a:t>
            </a:r>
          </a:p>
          <a:p>
            <a:pPr>
              <a:buNone/>
            </a:pPr>
            <a:r>
              <a:rPr lang="it-IT" sz="1600" dirty="0" smtClean="0"/>
              <a:t>Sull’educazione le cose </a:t>
            </a:r>
            <a:r>
              <a:rPr lang="it-IT" sz="1600" i="1" dirty="0" smtClean="0"/>
              <a:t>sembrano</a:t>
            </a:r>
            <a:r>
              <a:rPr lang="it-IT" sz="1600" dirty="0" smtClean="0"/>
              <a:t> essere un po’ più semplici</a:t>
            </a:r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r>
              <a:rPr lang="it-IT" sz="1600" b="1" dirty="0" smtClean="0"/>
              <a:t>Educazione: </a:t>
            </a:r>
          </a:p>
          <a:p>
            <a:pPr>
              <a:buNone/>
            </a:pPr>
            <a:r>
              <a:rPr lang="it-IT" sz="1600" dirty="0" smtClean="0"/>
              <a:t>      -Insieme dei processi e degli strumenti attraverso cui una società trasmette da una generazione  all’altra il patrimonio di conoscenze,valori,tradizioni e comportamenti che la caratterizzano.  </a:t>
            </a:r>
          </a:p>
          <a:p>
            <a:pPr>
              <a:buNone/>
            </a:pPr>
            <a:r>
              <a:rPr lang="it-IT" sz="1600" dirty="0" smtClean="0"/>
              <a:t>     -Trasmissione di valori morali e culturali da una generazione all'altra. </a:t>
            </a:r>
          </a:p>
          <a:p>
            <a:pPr>
              <a:buNone/>
            </a:pPr>
            <a:r>
              <a:rPr lang="it-IT" sz="1600" dirty="0" smtClean="0"/>
              <a:t>     - Processo di acquisizione di nozioni e di abilità in particolari campi del sapere. </a:t>
            </a:r>
          </a:p>
          <a:p>
            <a:pPr>
              <a:buNone/>
            </a:pPr>
            <a:r>
              <a:rPr lang="it-IT" sz="1600" dirty="0" smtClean="0"/>
              <a:t>     - Capacità di comportarsi correttamente con le altre persone</a:t>
            </a:r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r>
              <a:rPr lang="it-IT" sz="1600" b="1" dirty="0" smtClean="0"/>
              <a:t>Istruzione - informazione</a:t>
            </a:r>
            <a:r>
              <a:rPr lang="it-IT" sz="1600" dirty="0" smtClean="0"/>
              <a:t>: processo di trasmissione di conoscenze da parte di un docente e l’acquisizione di esse da parte del ricevente.</a:t>
            </a:r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r>
              <a:rPr lang="it-IT" sz="1600" b="1" dirty="0" smtClean="0"/>
              <a:t>Formazione</a:t>
            </a:r>
            <a:r>
              <a:rPr lang="it-IT" sz="1600" dirty="0" smtClean="0"/>
              <a:t>: è il connubio tra la dimensione socio-affettiva dell’educazione e la dimensione cognitivo intellettuale dell’istruzione. </a:t>
            </a:r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r>
              <a:rPr lang="it-IT" sz="1600" b="1" dirty="0" smtClean="0"/>
              <a:t>Pedagogia</a:t>
            </a:r>
            <a:r>
              <a:rPr lang="it-IT" sz="1600" dirty="0" smtClean="0"/>
              <a:t>: riflessione critica sulla finalità dell’educazione. Disciplina che studia i processi dell’educazione e della formazione umana. </a:t>
            </a:r>
          </a:p>
          <a:p>
            <a:pPr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4582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18352"/>
          </a:xfrm>
        </p:spPr>
        <p:txBody>
          <a:bodyPr>
            <a:normAutofit/>
          </a:bodyPr>
          <a:lstStyle/>
          <a:p>
            <a:r>
              <a:rPr lang="it-IT" sz="2400" dirty="0" smtClean="0"/>
              <a:t>Educare alla salute, una prerogativa del professionista sanitario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922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600" b="1" dirty="0" smtClean="0"/>
              <a:t>      Secondo la definizione  dell’OMS</a:t>
            </a:r>
          </a:p>
          <a:p>
            <a:endParaRPr lang="it-IT" sz="1600" b="1" dirty="0" smtClean="0"/>
          </a:p>
          <a:p>
            <a:pPr>
              <a:buNone/>
            </a:pPr>
            <a:r>
              <a:rPr lang="it-IT" sz="1600" dirty="0" smtClean="0"/>
              <a:t>      l’educazione alla salute è l’insieme delle opportunità di apprendimento</a:t>
            </a:r>
            <a:br>
              <a:rPr lang="it-IT" sz="1600" dirty="0" smtClean="0"/>
            </a:br>
            <a:r>
              <a:rPr lang="it-IT" sz="1600" b="1" dirty="0" smtClean="0"/>
              <a:t>consapevolmente</a:t>
            </a:r>
            <a:r>
              <a:rPr lang="it-IT" sz="1600" dirty="0" smtClean="0"/>
              <a:t> </a:t>
            </a:r>
            <a:r>
              <a:rPr lang="it-IT" sz="1600" i="1" dirty="0" smtClean="0"/>
              <a:t>(e non occasionalmente) </a:t>
            </a:r>
            <a:r>
              <a:rPr lang="it-IT" sz="1600" dirty="0" smtClean="0"/>
              <a:t>costruite, che comprendono alcune forme di comunicazione finalizzate a migliorare </a:t>
            </a:r>
            <a:r>
              <a:rPr lang="it-IT" sz="1600" b="1" dirty="0" smtClean="0"/>
              <a:t>l’</a:t>
            </a:r>
            <a:r>
              <a:rPr lang="it-IT" sz="1600" b="1" i="1" dirty="0" smtClean="0"/>
              <a:t>alfabetizzazione alla salute</a:t>
            </a:r>
            <a:r>
              <a:rPr lang="it-IT" sz="1600" i="1" dirty="0" smtClean="0"/>
              <a:t>, </a:t>
            </a:r>
            <a:r>
              <a:rPr lang="it-IT" sz="1600" dirty="0" smtClean="0"/>
              <a:t>ivi compreso l’aumento delle conoscenze e a sviluppare </a:t>
            </a:r>
            <a:r>
              <a:rPr lang="it-IT" sz="1600" i="1" dirty="0" smtClean="0"/>
              <a:t>le </a:t>
            </a:r>
            <a:r>
              <a:rPr lang="it-IT" sz="1600" b="1" i="1" dirty="0" smtClean="0"/>
              <a:t>competenze</a:t>
            </a:r>
            <a:r>
              <a:rPr lang="it-IT" sz="1600" i="1" dirty="0" smtClean="0"/>
              <a:t> </a:t>
            </a:r>
            <a:r>
              <a:rPr lang="it-IT" sz="1600" dirty="0" smtClean="0"/>
              <a:t>che contribuiscano alla </a:t>
            </a:r>
            <a:r>
              <a:rPr lang="it-IT" sz="1600" i="1" dirty="0" smtClean="0"/>
              <a:t>salute </a:t>
            </a:r>
            <a:r>
              <a:rPr lang="it-IT" sz="1600" dirty="0" smtClean="0"/>
              <a:t>del singolo e </a:t>
            </a:r>
            <a:r>
              <a:rPr lang="it-IT" sz="1600" i="1" dirty="0" smtClean="0"/>
              <a:t>della comunità</a:t>
            </a:r>
            <a:r>
              <a:rPr lang="it-IT" sz="1600" dirty="0" smtClean="0"/>
              <a:t>. </a:t>
            </a:r>
          </a:p>
          <a:p>
            <a:endParaRPr lang="it-IT" sz="1400" dirty="0" smtClean="0"/>
          </a:p>
          <a:p>
            <a:r>
              <a:rPr lang="it-IT" sz="1400" dirty="0" smtClean="0"/>
              <a:t>Non è solo passaggio di informazioni, ma anche fornire le motivazioni, le abilità e la fiducia (auto-efficacia) necessarie per intraprendere azioni volte a migliorare la </a:t>
            </a:r>
            <a:r>
              <a:rPr lang="it-IT" sz="1400" i="1" dirty="0" smtClean="0"/>
              <a:t>salute.</a:t>
            </a:r>
          </a:p>
          <a:p>
            <a:r>
              <a:rPr lang="it-IT" sz="1400" dirty="0" smtClean="0"/>
              <a:t>E più in generale le condizioni sociali, economiche ed ambientali, così come i </a:t>
            </a:r>
            <a:r>
              <a:rPr lang="it-IT" sz="1400" i="1" dirty="0" smtClean="0"/>
              <a:t>fattori  </a:t>
            </a:r>
            <a:r>
              <a:rPr lang="it-IT" sz="1400" dirty="0" smtClean="0"/>
              <a:t>ed i </a:t>
            </a:r>
            <a:r>
              <a:rPr lang="it-IT" sz="1400" i="1" dirty="0" smtClean="0"/>
              <a:t>comportamenti a rischio</a:t>
            </a:r>
            <a:r>
              <a:rPr lang="it-IT" sz="1400" dirty="0" smtClean="0"/>
              <a:t>, nonché l’utilizzo del sistema sanitario, lo sviluppo di abilità che garantiscano la fattibilità politica e le possibilità organizzative delle diverse tipologie di interventi che agiscono sui </a:t>
            </a:r>
            <a:r>
              <a:rPr lang="it-IT" sz="1400" i="1" dirty="0" smtClean="0"/>
              <a:t>determinanti di salute </a:t>
            </a:r>
            <a:r>
              <a:rPr lang="it-IT" sz="1400" dirty="0" smtClean="0"/>
              <a:t>sociali, economici e ambientali </a:t>
            </a:r>
            <a:br>
              <a:rPr lang="it-IT" sz="1400" dirty="0" smtClean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100" dirty="0" smtClean="0"/>
              <a:t>https://www.dors.it/documentazione/testo/201303/OMS_Glossario%201998_Italiano.pdf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75346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Educare alla salute, una prerogativa del professionista sanitario …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1600" dirty="0" smtClean="0"/>
              <a:t>che implica</a:t>
            </a:r>
          </a:p>
          <a:p>
            <a:r>
              <a:rPr lang="it-IT" sz="1600" dirty="0" smtClean="0"/>
              <a:t>una diagnosi e analisi del fabbisogno educativo</a:t>
            </a:r>
          </a:p>
          <a:p>
            <a:r>
              <a:rPr lang="it-IT" sz="1600" dirty="0" smtClean="0"/>
              <a:t>una scelta di obiettivi e la formulazione del contratto educativo</a:t>
            </a:r>
          </a:p>
          <a:p>
            <a:r>
              <a:rPr lang="it-IT" sz="1600" dirty="0" smtClean="0"/>
              <a:t>l’applicazione di tecniche di insegnamento o metodi formativi</a:t>
            </a:r>
          </a:p>
          <a:p>
            <a:r>
              <a:rPr lang="it-IT" sz="1600" dirty="0" smtClean="0"/>
              <a:t>una valutazione pertinente e permanente</a:t>
            </a:r>
          </a:p>
          <a:p>
            <a:endParaRPr lang="it-IT" sz="1600" dirty="0" smtClean="0"/>
          </a:p>
          <a:p>
            <a:r>
              <a:rPr lang="it-IT" sz="1600" dirty="0" smtClean="0"/>
              <a:t>Il progetto educativo  deve creare le condizioni affinché si possano </a:t>
            </a:r>
          </a:p>
          <a:p>
            <a:r>
              <a:rPr lang="it-IT" sz="1600" dirty="0" smtClean="0"/>
              <a:t>Conoscere le </a:t>
            </a:r>
            <a:r>
              <a:rPr lang="it-IT" sz="1600" b="1" dirty="0" smtClean="0"/>
              <a:t>potenzialità</a:t>
            </a:r>
            <a:r>
              <a:rPr lang="it-IT" sz="1600" dirty="0" smtClean="0"/>
              <a:t> di salute (</a:t>
            </a:r>
            <a:r>
              <a:rPr lang="it-IT" sz="1600" b="1" dirty="0" smtClean="0"/>
              <a:t>educazione alla salute</a:t>
            </a:r>
            <a:r>
              <a:rPr lang="it-IT" sz="1600" dirty="0" smtClean="0"/>
              <a:t>)</a:t>
            </a:r>
          </a:p>
          <a:p>
            <a:r>
              <a:rPr lang="it-IT" sz="1600" dirty="0" smtClean="0"/>
              <a:t>Conoscere i </a:t>
            </a:r>
            <a:r>
              <a:rPr lang="it-IT" sz="1600" b="1" dirty="0" smtClean="0"/>
              <a:t>problemi</a:t>
            </a:r>
            <a:r>
              <a:rPr lang="it-IT" sz="1600" dirty="0" smtClean="0"/>
              <a:t> riferiti alla propria salute o malattia (</a:t>
            </a:r>
            <a:r>
              <a:rPr lang="it-IT" sz="1600" b="1" dirty="0" smtClean="0"/>
              <a:t>educazione terapeutica</a:t>
            </a:r>
            <a:r>
              <a:rPr lang="it-IT" sz="1600" dirty="0" smtClean="0"/>
              <a:t>)</a:t>
            </a:r>
          </a:p>
          <a:p>
            <a:r>
              <a:rPr lang="it-IT" sz="1600" dirty="0" smtClean="0"/>
              <a:t>Adottare </a:t>
            </a:r>
            <a:r>
              <a:rPr lang="it-IT" sz="1600" b="1" dirty="0" smtClean="0"/>
              <a:t>comportamenti</a:t>
            </a:r>
            <a:r>
              <a:rPr lang="it-IT" sz="1600" dirty="0" smtClean="0"/>
              <a:t> finalizzati al raggiungimento della salute (</a:t>
            </a:r>
            <a:r>
              <a:rPr lang="it-IT" sz="1600" b="1" dirty="0" smtClean="0"/>
              <a:t>promozione</a:t>
            </a:r>
            <a:r>
              <a:rPr lang="it-IT" sz="1600" dirty="0" smtClean="0"/>
              <a:t>)</a:t>
            </a:r>
          </a:p>
          <a:p>
            <a:r>
              <a:rPr lang="it-IT" sz="1600" dirty="0" smtClean="0"/>
              <a:t>Gestire i </a:t>
            </a:r>
            <a:r>
              <a:rPr lang="it-IT" sz="1600" b="1" dirty="0" smtClean="0"/>
              <a:t>programmi</a:t>
            </a:r>
            <a:r>
              <a:rPr lang="it-IT" sz="1600" dirty="0" smtClean="0"/>
              <a:t> proposti per il trattamento di una patologia in modo competente</a:t>
            </a:r>
          </a:p>
          <a:p>
            <a:r>
              <a:rPr lang="it-IT" sz="1600" dirty="0" smtClean="0"/>
              <a:t>Prevenire o evitare le </a:t>
            </a:r>
            <a:r>
              <a:rPr lang="it-IT" sz="1600" b="1" dirty="0" smtClean="0"/>
              <a:t>complicanze</a:t>
            </a:r>
          </a:p>
          <a:p>
            <a:pPr>
              <a:buNone/>
            </a:pPr>
            <a:endParaRPr lang="it-IT" sz="1600" dirty="0" smtClean="0"/>
          </a:p>
          <a:p>
            <a:pPr algn="ctr">
              <a:buNone/>
            </a:pPr>
            <a:r>
              <a:rPr lang="it-IT" sz="1600" dirty="0" smtClean="0"/>
              <a:t>I destinatari dei progetti educativi devono sempre esserne gli agenti attivi </a:t>
            </a:r>
          </a:p>
          <a:p>
            <a:pPr algn="ctr">
              <a:buNone/>
            </a:pPr>
            <a:r>
              <a:rPr lang="it-IT" sz="1600" b="1" dirty="0" smtClean="0"/>
              <a:t>(educazione vs informazione)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441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Educare alla salute, una prerogativa del professionista sanitario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1800" b="1" dirty="0" smtClean="0"/>
              <a:t>     Educazione alla salute: </a:t>
            </a:r>
            <a:r>
              <a:rPr lang="it-IT" sz="1800" dirty="0" smtClean="0"/>
              <a:t>rivolta alle persone sane o in buona salute al fine di mantenerla o promuoverla ulteriormente. Viene intesa come tensione verso il benessere, sulla base di una autoresponsabilizzazione del singolo e della popolazione.</a:t>
            </a:r>
          </a:p>
          <a:p>
            <a:endParaRPr lang="it-IT" sz="1800" dirty="0" smtClean="0"/>
          </a:p>
          <a:p>
            <a:pPr>
              <a:buNone/>
            </a:pPr>
            <a:r>
              <a:rPr lang="it-IT" sz="1800" b="1" dirty="0" smtClean="0"/>
              <a:t>     Educazione terapeutica</a:t>
            </a:r>
            <a:r>
              <a:rPr lang="it-IT" sz="1800" dirty="0" smtClean="0"/>
              <a:t>: rivolta a persone con problemi di salute o in situazione di malattia, in modo particolare per il cambiamento dello scenario epidemiologico e culturale: </a:t>
            </a:r>
          </a:p>
          <a:p>
            <a:r>
              <a:rPr lang="it-IT" sz="1800" dirty="0" smtClean="0"/>
              <a:t> aumento delle malattie croniche,</a:t>
            </a:r>
          </a:p>
          <a:p>
            <a:r>
              <a:rPr lang="it-IT" sz="1800" dirty="0" smtClean="0"/>
              <a:t> complessità delle procedure diagnostico terapeutiche,</a:t>
            </a:r>
          </a:p>
          <a:p>
            <a:r>
              <a:rPr lang="it-IT" sz="1800" dirty="0" smtClean="0"/>
              <a:t> riconoscimento dei diritti alla salute,</a:t>
            </a:r>
          </a:p>
          <a:p>
            <a:r>
              <a:rPr lang="it-IT" sz="1800" dirty="0" smtClean="0"/>
              <a:t>esigenza di qualità ed efficacia nei servizi sanitari.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08176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Educare alla salute, una prerogativa del professionista sanitario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143536"/>
          </a:xfrm>
        </p:spPr>
        <p:txBody>
          <a:bodyPr/>
          <a:lstStyle/>
          <a:p>
            <a:pPr>
              <a:buNone/>
            </a:pPr>
            <a:r>
              <a:rPr lang="it-IT" sz="2000" dirty="0" smtClean="0"/>
              <a:t>    Educazione terapeutica</a:t>
            </a:r>
          </a:p>
          <a:p>
            <a:pPr>
              <a:buNone/>
            </a:pPr>
            <a:r>
              <a:rPr lang="it-IT" sz="2000" dirty="0" smtClean="0"/>
              <a:t>    </a:t>
            </a:r>
            <a:r>
              <a:rPr lang="it-IT" sz="1800" dirty="0" smtClean="0"/>
              <a:t>Nella cronicità possiamo considerare la salute come uno stato di equilibrio e la malattia come una situazione di crisi o di ricaduta, nella quale il professionista riconduce la propria azione nella direzione di un accompagnamento, che si protrae a volte molto a lungo.</a:t>
            </a:r>
          </a:p>
          <a:p>
            <a:pPr>
              <a:buNone/>
            </a:pPr>
            <a:r>
              <a:rPr lang="it-IT" sz="1800" dirty="0" smtClean="0"/>
              <a:t>                             </a:t>
            </a:r>
          </a:p>
          <a:p>
            <a:pPr>
              <a:buNone/>
            </a:pPr>
            <a:r>
              <a:rPr lang="it-IT" sz="1800" dirty="0" smtClean="0"/>
              <a:t>                                 Diventa fondamentale in questi casi parlare di </a:t>
            </a:r>
          </a:p>
          <a:p>
            <a:pPr algn="ctr">
              <a:buNone/>
            </a:pPr>
            <a:r>
              <a:rPr lang="it-IT" sz="2800" dirty="0" smtClean="0"/>
              <a:t>alleanza terapeutica</a:t>
            </a:r>
          </a:p>
          <a:p>
            <a:pPr algn="ctr">
              <a:buNone/>
            </a:pPr>
            <a:r>
              <a:rPr lang="it-IT" sz="1800" dirty="0" smtClean="0"/>
              <a:t>Come di un </a:t>
            </a:r>
            <a:r>
              <a:rPr lang="it-IT" sz="1800" b="1" dirty="0" smtClean="0"/>
              <a:t>luogo</a:t>
            </a:r>
            <a:r>
              <a:rPr lang="it-IT" sz="1800" dirty="0" smtClean="0"/>
              <a:t> di incontro tra persone e di una strategia intesa come sviluppo di consapevolezza, responsabilità e abilità riferite al trattamento della malattia, con lo scopo di facilitare la partecipazione dell’utente a progetti di cura e assistenza</a:t>
            </a:r>
          </a:p>
          <a:p>
            <a:pPr algn="ctr">
              <a:buNone/>
            </a:pP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60164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48979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Educare alla salute, una prerogativa del professionista sanitario</a:t>
            </a:r>
            <a:endParaRPr lang="it-IT" sz="2400" dirty="0"/>
          </a:p>
        </p:txBody>
      </p:sp>
      <p:pic>
        <p:nvPicPr>
          <p:cNvPr id="1026" name="Picture 2" descr="Risultati immagini per educazione terapeu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8"/>
            <a:ext cx="2786082" cy="2135997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21094" t="34722" r="21093" b="24305"/>
          <a:stretch>
            <a:fillRect/>
          </a:stretch>
        </p:blipFill>
        <p:spPr bwMode="auto">
          <a:xfrm>
            <a:off x="2928894" y="4380356"/>
            <a:ext cx="6215106" cy="2477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 descr="Immagine correlat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285860"/>
            <a:ext cx="2143140" cy="2619375"/>
          </a:xfrm>
          <a:prstGeom prst="rect">
            <a:avLst/>
          </a:prstGeom>
          <a:noFill/>
        </p:spPr>
      </p:pic>
      <p:sp>
        <p:nvSpPr>
          <p:cNvPr id="7" name="Rettangolo 6"/>
          <p:cNvSpPr/>
          <p:nvPr/>
        </p:nvSpPr>
        <p:spPr>
          <a:xfrm>
            <a:off x="2714612" y="1357298"/>
            <a:ext cx="60007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>
                <a:solidFill>
                  <a:prstClr val="black"/>
                </a:solidFill>
              </a:rPr>
              <a:t>http://www.euro.who.int/__data/</a:t>
            </a:r>
            <a:r>
              <a:rPr lang="it-IT" sz="1050" dirty="0" err="1">
                <a:solidFill>
                  <a:prstClr val="black"/>
                </a:solidFill>
              </a:rPr>
              <a:t>assets</a:t>
            </a:r>
            <a:r>
              <a:rPr lang="it-IT" sz="1050" dirty="0">
                <a:solidFill>
                  <a:prstClr val="black"/>
                </a:solidFill>
              </a:rPr>
              <a:t>/</a:t>
            </a:r>
            <a:r>
              <a:rPr lang="it-IT" sz="1050" dirty="0" err="1">
                <a:solidFill>
                  <a:prstClr val="black"/>
                </a:solidFill>
              </a:rPr>
              <a:t>pdf_file</a:t>
            </a:r>
            <a:r>
              <a:rPr lang="it-IT" sz="1050" dirty="0">
                <a:solidFill>
                  <a:prstClr val="black"/>
                </a:solidFill>
              </a:rPr>
              <a:t>/0007/145294/E63674.pdf</a:t>
            </a:r>
            <a:endParaRPr lang="it-IT" sz="1050" dirty="0">
              <a:solidFill>
                <a:prstClr val="black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714612" y="1571612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prstClr val="black"/>
                </a:solidFill>
              </a:rPr>
              <a:t>Therapeutic</a:t>
            </a:r>
            <a:r>
              <a:rPr lang="it-IT" sz="1200" dirty="0">
                <a:solidFill>
                  <a:prstClr val="black"/>
                </a:solidFill>
              </a:rPr>
              <a:t> </a:t>
            </a:r>
            <a:r>
              <a:rPr lang="it-IT" sz="1200" dirty="0" err="1">
                <a:solidFill>
                  <a:prstClr val="black"/>
                </a:solidFill>
              </a:rPr>
              <a:t>patient</a:t>
            </a:r>
            <a:r>
              <a:rPr lang="it-IT" sz="1200" dirty="0">
                <a:solidFill>
                  <a:prstClr val="black"/>
                </a:solidFill>
              </a:rPr>
              <a:t> </a:t>
            </a:r>
            <a:r>
              <a:rPr lang="it-IT" sz="1200" dirty="0" err="1">
                <a:solidFill>
                  <a:prstClr val="black"/>
                </a:solidFill>
              </a:rPr>
              <a:t>education</a:t>
            </a:r>
            <a:r>
              <a:rPr lang="it-IT" sz="1200" dirty="0">
                <a:solidFill>
                  <a:prstClr val="black"/>
                </a:solidFill>
              </a:rPr>
              <a:t> . </a:t>
            </a:r>
            <a:r>
              <a:rPr lang="en-US" sz="1200" dirty="0">
                <a:solidFill>
                  <a:prstClr val="black"/>
                </a:solidFill>
              </a:rPr>
              <a:t>Continuing Education </a:t>
            </a:r>
            <a:r>
              <a:rPr lang="en-US" sz="1200" dirty="0" err="1">
                <a:solidFill>
                  <a:prstClr val="black"/>
                </a:solidFill>
              </a:rPr>
              <a:t>Programmes</a:t>
            </a:r>
            <a:r>
              <a:rPr lang="en-US" sz="1200" dirty="0">
                <a:solidFill>
                  <a:prstClr val="black"/>
                </a:solidFill>
              </a:rPr>
              <a:t> for Health Care Providers in the Field of  Prevention of Chronic Diseases, WHO 1998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00298" y="2285992"/>
            <a:ext cx="65008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prstClr val="black"/>
                </a:solidFill>
              </a:rPr>
              <a:t>L’educazione terapeutica</a:t>
            </a:r>
          </a:p>
          <a:p>
            <a:r>
              <a:rPr lang="it-IT" sz="1200" dirty="0">
                <a:solidFill>
                  <a:prstClr val="black"/>
                </a:solidFill>
              </a:rPr>
              <a:t>“..dovrebbe permettere al paziente di acquisire e mantenere le capacità e le competenze che lo aiutano a vivere in maniera ottimale con la sua malattia.... finalizzata ad aiutare il paziente e la sua famiglia a comprendere la natura della malattia e dei trattamenti, a collaborare attivamente alla realizzazione del percorso terapeutico e a prendersi cura del proprio stato di salute, per mantenere e migliorare la propria qualità di vita”</a:t>
            </a:r>
          </a:p>
          <a:p>
            <a:endParaRPr lang="it-IT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6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nozi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691</Words>
  <Application>Microsoft Office PowerPoint</Application>
  <PresentationFormat>Presentazione su schermo (4:3)</PresentationFormat>
  <Paragraphs>66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Tema di Office</vt:lpstr>
      <vt:lpstr>Equinozio</vt:lpstr>
      <vt:lpstr>Educare alla salute, una prerogativa del professionista sanitario</vt:lpstr>
      <vt:lpstr>Educare alla salute, una prerogativa del professionista sanitario</vt:lpstr>
      <vt:lpstr>Educare alla salute, una prerogativa del professionista sanitario</vt:lpstr>
      <vt:lpstr>Educare alla salute, una prerogativa del professionista sanitario …</vt:lpstr>
      <vt:lpstr>Educare alla salute, una prerogativa del professionista sanitario</vt:lpstr>
      <vt:lpstr>Educare alla salute, una prerogativa del professionista sanitario</vt:lpstr>
      <vt:lpstr>Educare alla salute, una prerogativa del professionista sanitario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Educare alla salute, una prerogativa del professionista sanitario</dc:title>
  <dc:creator>Staffetta</dc:creator>
  <cp:lastModifiedBy>Staffetta</cp:lastModifiedBy>
  <cp:revision>1</cp:revision>
  <dcterms:created xsi:type="dcterms:W3CDTF">2020-04-15T13:21:48Z</dcterms:created>
  <dcterms:modified xsi:type="dcterms:W3CDTF">2020-04-15T13:22:12Z</dcterms:modified>
</cp:coreProperties>
</file>