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DD0F1D-E3E1-46BF-8484-A576F6750A2D}" type="datetimeFigureOut">
              <a:rPr lang="it-IT" smtClean="0"/>
              <a:t>15/04/2020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A0844F-2F1B-4383-BBE1-BF4E78410D85}" type="slidenum">
              <a:rPr lang="it-IT" smtClean="0"/>
              <a:t>‹N›</a:t>
            </a:fld>
            <a:endParaRPr lang="it-IT"/>
          </a:p>
        </p:txBody>
      </p:sp>
    </p:spTree>
    <p:extLst>
      <p:ext uri="{BB962C8B-B14F-4D97-AF65-F5344CB8AC3E}">
        <p14:creationId xmlns:p14="http://schemas.microsoft.com/office/powerpoint/2010/main" val="527021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24C4D475-4CCE-48CF-80C8-54CB63198400}" type="slidenum">
              <a:rPr lang="it-IT" smtClean="0">
                <a:solidFill>
                  <a:prstClr val="black"/>
                </a:solidFill>
              </a:rPr>
              <a:pPr/>
              <a:t>3</a:t>
            </a:fld>
            <a:endParaRPr lang="it-IT">
              <a:solidFill>
                <a:prstClr val="black"/>
              </a:solidFill>
            </a:endParaRPr>
          </a:p>
        </p:txBody>
      </p:sp>
    </p:spTree>
    <p:extLst>
      <p:ext uri="{BB962C8B-B14F-4D97-AF65-F5344CB8AC3E}">
        <p14:creationId xmlns:p14="http://schemas.microsoft.com/office/powerpoint/2010/main" val="141398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BAC4CD8-E5E0-4178-914E-F53B7CC4D5AB}" type="datetimeFigureOut">
              <a:rPr lang="it-IT" smtClean="0"/>
              <a:t>15/04/2020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3175458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AC4CD8-E5E0-4178-914E-F53B7CC4D5AB}" type="datetimeFigureOut">
              <a:rPr lang="it-IT" smtClean="0"/>
              <a:t>15/04/2020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1975816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AC4CD8-E5E0-4178-914E-F53B7CC4D5AB}" type="datetimeFigureOut">
              <a:rPr lang="it-IT" smtClean="0"/>
              <a:t>15/04/2020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623656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19" name="Segnaposto piè di pagina 18"/>
          <p:cNvSpPr>
            <a:spLocks noGrp="1"/>
          </p:cNvSpPr>
          <p:nvPr>
            <p:ph type="ftr" sz="quarter" idx="11"/>
          </p:nvPr>
        </p:nvSpPr>
        <p:spPr/>
        <p:txBody>
          <a:bodyPr/>
          <a:lstStyle/>
          <a:p>
            <a:endParaRPr lang="it-IT">
              <a:solidFill>
                <a:srgbClr val="212745">
                  <a:shade val="90000"/>
                </a:srgbClr>
              </a:solidFill>
            </a:endParaRPr>
          </a:p>
        </p:txBody>
      </p:sp>
      <p:sp>
        <p:nvSpPr>
          <p:cNvPr id="27" name="Segnaposto numero diapositiva 26"/>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4289969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5" name="Segnaposto piè di pagina 4"/>
          <p:cNvSpPr>
            <a:spLocks noGrp="1"/>
          </p:cNvSpPr>
          <p:nvPr>
            <p:ph type="ftr" sz="quarter" idx="11"/>
          </p:nvPr>
        </p:nvSpPr>
        <p:spPr/>
        <p:txBody>
          <a:bodyPr/>
          <a:lstStyle/>
          <a:p>
            <a:endParaRPr lang="it-IT">
              <a:solidFill>
                <a:srgbClr val="212745">
                  <a:shade val="90000"/>
                </a:srgbClr>
              </a:solidFill>
            </a:endParaRPr>
          </a:p>
        </p:txBody>
      </p:sp>
      <p:sp>
        <p:nvSpPr>
          <p:cNvPr id="6" name="Segnaposto numero diapositiva 5"/>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418269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5" name="Segnaposto piè di pagina 4"/>
          <p:cNvSpPr>
            <a:spLocks noGrp="1"/>
          </p:cNvSpPr>
          <p:nvPr>
            <p:ph type="ftr" sz="quarter" idx="11"/>
          </p:nvPr>
        </p:nvSpPr>
        <p:spPr/>
        <p:txBody>
          <a:bodyPr/>
          <a:lstStyle/>
          <a:p>
            <a:endParaRPr lang="it-IT">
              <a:solidFill>
                <a:srgbClr val="212745">
                  <a:shade val="90000"/>
                </a:srgbClr>
              </a:solidFill>
            </a:endParaRPr>
          </a:p>
        </p:txBody>
      </p:sp>
      <p:sp>
        <p:nvSpPr>
          <p:cNvPr id="6" name="Segnaposto numero diapositiva 5"/>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1788210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6" name="Segnaposto piè di pagina 5"/>
          <p:cNvSpPr>
            <a:spLocks noGrp="1"/>
          </p:cNvSpPr>
          <p:nvPr>
            <p:ph type="ftr" sz="quarter" idx="11"/>
          </p:nvPr>
        </p:nvSpPr>
        <p:spPr/>
        <p:txBody>
          <a:bodyPr/>
          <a:lstStyle/>
          <a:p>
            <a:endParaRPr lang="it-IT">
              <a:solidFill>
                <a:srgbClr val="212745">
                  <a:shade val="90000"/>
                </a:srgbClr>
              </a:solidFill>
            </a:endParaRPr>
          </a:p>
        </p:txBody>
      </p:sp>
      <p:sp>
        <p:nvSpPr>
          <p:cNvPr id="7" name="Segnaposto numero diapositiva 6"/>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2683054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8" name="Segnaposto piè di pagina 7"/>
          <p:cNvSpPr>
            <a:spLocks noGrp="1"/>
          </p:cNvSpPr>
          <p:nvPr>
            <p:ph type="ftr" sz="quarter" idx="11"/>
          </p:nvPr>
        </p:nvSpPr>
        <p:spPr/>
        <p:txBody>
          <a:bodyPr/>
          <a:lstStyle/>
          <a:p>
            <a:endParaRPr lang="it-IT">
              <a:solidFill>
                <a:srgbClr val="212745">
                  <a:shade val="90000"/>
                </a:srgbClr>
              </a:solidFill>
            </a:endParaRPr>
          </a:p>
        </p:txBody>
      </p:sp>
      <p:sp>
        <p:nvSpPr>
          <p:cNvPr id="9" name="Segnaposto numero diapositiva 8"/>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7986854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4" name="Segnaposto piè di pagina 3"/>
          <p:cNvSpPr>
            <a:spLocks noGrp="1"/>
          </p:cNvSpPr>
          <p:nvPr>
            <p:ph type="ftr" sz="quarter" idx="11"/>
          </p:nvPr>
        </p:nvSpPr>
        <p:spPr/>
        <p:txBody>
          <a:bodyPr/>
          <a:lstStyle/>
          <a:p>
            <a:endParaRPr lang="it-IT">
              <a:solidFill>
                <a:srgbClr val="212745">
                  <a:shade val="90000"/>
                </a:srgbClr>
              </a:solidFill>
            </a:endParaRPr>
          </a:p>
        </p:txBody>
      </p:sp>
      <p:sp>
        <p:nvSpPr>
          <p:cNvPr id="5" name="Segnaposto numero diapositiva 4"/>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7314184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3" name="Segnaposto piè di pagina 2"/>
          <p:cNvSpPr>
            <a:spLocks noGrp="1"/>
          </p:cNvSpPr>
          <p:nvPr>
            <p:ph type="ftr" sz="quarter" idx="11"/>
          </p:nvPr>
        </p:nvSpPr>
        <p:spPr/>
        <p:txBody>
          <a:bodyPr/>
          <a:lstStyle/>
          <a:p>
            <a:endParaRPr lang="it-IT">
              <a:solidFill>
                <a:srgbClr val="212745">
                  <a:shade val="90000"/>
                </a:srgbClr>
              </a:solidFill>
            </a:endParaRPr>
          </a:p>
        </p:txBody>
      </p:sp>
      <p:sp>
        <p:nvSpPr>
          <p:cNvPr id="4" name="Segnaposto numero diapositiva 3"/>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4292385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6" name="Segnaposto piè di pagina 5"/>
          <p:cNvSpPr>
            <a:spLocks noGrp="1"/>
          </p:cNvSpPr>
          <p:nvPr>
            <p:ph type="ftr" sz="quarter" idx="11"/>
          </p:nvPr>
        </p:nvSpPr>
        <p:spPr/>
        <p:txBody>
          <a:bodyPr/>
          <a:lstStyle/>
          <a:p>
            <a:endParaRPr lang="it-IT">
              <a:solidFill>
                <a:srgbClr val="212745">
                  <a:shade val="90000"/>
                </a:srgbClr>
              </a:solidFill>
            </a:endParaRPr>
          </a:p>
        </p:txBody>
      </p:sp>
      <p:sp>
        <p:nvSpPr>
          <p:cNvPr id="7" name="Segnaposto numero diapositiva 6"/>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710813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AC4CD8-E5E0-4178-914E-F53B7CC4D5AB}" type="datetimeFigureOut">
              <a:rPr lang="it-IT" smtClean="0"/>
              <a:t>15/04/2020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2713203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6" name="Segnaposto piè di pagina 5"/>
          <p:cNvSpPr>
            <a:spLocks noGrp="1"/>
          </p:cNvSpPr>
          <p:nvPr>
            <p:ph type="ftr" sz="quarter" idx="11"/>
          </p:nvPr>
        </p:nvSpPr>
        <p:spPr/>
        <p:txBody>
          <a:bodyPr/>
          <a:lstStyle/>
          <a:p>
            <a:endParaRPr lang="it-IT">
              <a:solidFill>
                <a:srgbClr val="212745">
                  <a:shade val="90000"/>
                </a:srgbClr>
              </a:solidFill>
            </a:endParaRPr>
          </a:p>
        </p:txBody>
      </p:sp>
      <p:sp>
        <p:nvSpPr>
          <p:cNvPr id="7" name="Segnaposto numero diapositiva 6"/>
          <p:cNvSpPr>
            <a:spLocks noGrp="1"/>
          </p:cNvSpPr>
          <p:nvPr>
            <p:ph type="sldNum" sz="quarter" idx="12"/>
          </p:nvPr>
        </p:nvSpPr>
        <p:spPr>
          <a:xfrm>
            <a:off x="8077200" y="6356350"/>
            <a:ext cx="609600" cy="365125"/>
          </a:xfrm>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863002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5" name="Segnaposto piè di pagina 4"/>
          <p:cNvSpPr>
            <a:spLocks noGrp="1"/>
          </p:cNvSpPr>
          <p:nvPr>
            <p:ph type="ftr" sz="quarter" idx="11"/>
          </p:nvPr>
        </p:nvSpPr>
        <p:spPr/>
        <p:txBody>
          <a:bodyPr/>
          <a:lstStyle/>
          <a:p>
            <a:endParaRPr lang="it-IT">
              <a:solidFill>
                <a:srgbClr val="212745">
                  <a:shade val="90000"/>
                </a:srgbClr>
              </a:solidFill>
            </a:endParaRPr>
          </a:p>
        </p:txBody>
      </p:sp>
      <p:sp>
        <p:nvSpPr>
          <p:cNvPr id="6" name="Segnaposto numero diapositiva 5"/>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1241080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5" name="Segnaposto piè di pagina 4"/>
          <p:cNvSpPr>
            <a:spLocks noGrp="1"/>
          </p:cNvSpPr>
          <p:nvPr>
            <p:ph type="ftr" sz="quarter" idx="11"/>
          </p:nvPr>
        </p:nvSpPr>
        <p:spPr/>
        <p:txBody>
          <a:bodyPr/>
          <a:lstStyle/>
          <a:p>
            <a:endParaRPr lang="it-IT">
              <a:solidFill>
                <a:srgbClr val="212745">
                  <a:shade val="90000"/>
                </a:srgbClr>
              </a:solidFill>
            </a:endParaRPr>
          </a:p>
        </p:txBody>
      </p:sp>
      <p:sp>
        <p:nvSpPr>
          <p:cNvPr id="6" name="Segnaposto numero diapositiva 5"/>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220296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BAC4CD8-E5E0-4178-914E-F53B7CC4D5AB}" type="datetimeFigureOut">
              <a:rPr lang="it-IT" smtClean="0"/>
              <a:t>15/04/2020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3584690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BAC4CD8-E5E0-4178-914E-F53B7CC4D5AB}" type="datetimeFigureOut">
              <a:rPr lang="it-IT" smtClean="0"/>
              <a:t>15/04/2020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305605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BAC4CD8-E5E0-4178-914E-F53B7CC4D5AB}" type="datetimeFigureOut">
              <a:rPr lang="it-IT" smtClean="0"/>
              <a:t>15/04/2020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943635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BAC4CD8-E5E0-4178-914E-F53B7CC4D5AB}" type="datetimeFigureOut">
              <a:rPr lang="it-IT" smtClean="0"/>
              <a:t>15/04/2020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186902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BAC4CD8-E5E0-4178-914E-F53B7CC4D5AB}" type="datetimeFigureOut">
              <a:rPr lang="it-IT" smtClean="0"/>
              <a:t>15/04/2020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225137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BAC4CD8-E5E0-4178-914E-F53B7CC4D5AB}" type="datetimeFigureOut">
              <a:rPr lang="it-IT" smtClean="0"/>
              <a:t>15/04/2020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2206578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BAC4CD8-E5E0-4178-914E-F53B7CC4D5AB}" type="datetimeFigureOut">
              <a:rPr lang="it-IT" smtClean="0"/>
              <a:t>15/04/2020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1635185-FA3D-49FD-A606-5C16CE930BF9}" type="slidenum">
              <a:rPr lang="it-IT" smtClean="0"/>
              <a:t>‹N›</a:t>
            </a:fld>
            <a:endParaRPr lang="it-IT"/>
          </a:p>
        </p:txBody>
      </p:sp>
    </p:spTree>
    <p:extLst>
      <p:ext uri="{BB962C8B-B14F-4D97-AF65-F5344CB8AC3E}">
        <p14:creationId xmlns:p14="http://schemas.microsoft.com/office/powerpoint/2010/main" val="275233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AC4CD8-E5E0-4178-914E-F53B7CC4D5AB}" type="datetimeFigureOut">
              <a:rPr lang="it-IT" smtClean="0"/>
              <a:t>15/04/2020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35185-FA3D-49FD-A606-5C16CE930BF9}" type="slidenum">
              <a:rPr lang="it-IT" smtClean="0"/>
              <a:t>‹N›</a:t>
            </a:fld>
            <a:endParaRPr lang="it-IT"/>
          </a:p>
        </p:txBody>
      </p:sp>
    </p:spTree>
    <p:extLst>
      <p:ext uri="{BB962C8B-B14F-4D97-AF65-F5344CB8AC3E}">
        <p14:creationId xmlns:p14="http://schemas.microsoft.com/office/powerpoint/2010/main" val="1285952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solidFill>
                <a:srgbClr val="212745">
                  <a:shade val="90000"/>
                </a:srgbClr>
              </a:solidFill>
            </a:endParaRPr>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26823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Educare alla salute, una prerogativa del professionista sanitario</a:t>
            </a:r>
            <a:endParaRPr lang="it-IT" sz="2400" dirty="0"/>
          </a:p>
        </p:txBody>
      </p:sp>
      <p:sp>
        <p:nvSpPr>
          <p:cNvPr id="4" name="CasellaDiTesto 3"/>
          <p:cNvSpPr txBox="1"/>
          <p:nvPr/>
        </p:nvSpPr>
        <p:spPr>
          <a:xfrm>
            <a:off x="642910" y="2357430"/>
            <a:ext cx="2786082" cy="2585323"/>
          </a:xfrm>
          <a:prstGeom prst="rect">
            <a:avLst/>
          </a:prstGeom>
          <a:noFill/>
        </p:spPr>
        <p:txBody>
          <a:bodyPr wrap="square" rtlCol="0">
            <a:spAutoFit/>
          </a:bodyPr>
          <a:lstStyle/>
          <a:p>
            <a:r>
              <a:rPr lang="it-IT" dirty="0">
                <a:solidFill>
                  <a:prstClr val="black"/>
                </a:solidFill>
              </a:rPr>
              <a:t>  Educazione terapeutica</a:t>
            </a:r>
          </a:p>
          <a:p>
            <a:endParaRPr lang="it-IT" dirty="0">
              <a:solidFill>
                <a:prstClr val="black"/>
              </a:solidFill>
            </a:endParaRPr>
          </a:p>
          <a:p>
            <a:endParaRPr lang="it-IT" dirty="0">
              <a:solidFill>
                <a:prstClr val="black"/>
              </a:solidFill>
            </a:endParaRPr>
          </a:p>
          <a:p>
            <a:pPr algn="ctr"/>
            <a:r>
              <a:rPr lang="it-IT" dirty="0">
                <a:solidFill>
                  <a:prstClr val="black"/>
                </a:solidFill>
              </a:rPr>
              <a:t>        contenuti complessi</a:t>
            </a:r>
          </a:p>
          <a:p>
            <a:pPr algn="ctr"/>
            <a:r>
              <a:rPr lang="it-IT" dirty="0">
                <a:solidFill>
                  <a:prstClr val="black"/>
                </a:solidFill>
              </a:rPr>
              <a:t>       si rivolge al paziente e      ai familiari</a:t>
            </a:r>
          </a:p>
          <a:p>
            <a:pPr algn="ctr"/>
            <a:r>
              <a:rPr lang="it-IT" dirty="0">
                <a:solidFill>
                  <a:prstClr val="black"/>
                </a:solidFill>
              </a:rPr>
              <a:t>prevenzione secondaria e terziaria</a:t>
            </a:r>
          </a:p>
          <a:p>
            <a:r>
              <a:rPr lang="it-IT" dirty="0">
                <a:solidFill>
                  <a:prstClr val="black"/>
                </a:solidFill>
              </a:rPr>
              <a:t>      </a:t>
            </a:r>
            <a:endParaRPr lang="it-IT" dirty="0">
              <a:solidFill>
                <a:prstClr val="black"/>
              </a:solidFill>
            </a:endParaRPr>
          </a:p>
        </p:txBody>
      </p:sp>
      <p:sp>
        <p:nvSpPr>
          <p:cNvPr id="5" name="Freccia in giù 4"/>
          <p:cNvSpPr/>
          <p:nvPr/>
        </p:nvSpPr>
        <p:spPr>
          <a:xfrm>
            <a:off x="1857356" y="2714620"/>
            <a:ext cx="28575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7" name="Freccia a destra 6"/>
          <p:cNvSpPr/>
          <p:nvPr/>
        </p:nvSpPr>
        <p:spPr>
          <a:xfrm>
            <a:off x="4572000" y="3214686"/>
            <a:ext cx="1000132"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prstClr val="white"/>
                </a:solidFill>
              </a:rPr>
              <a:t>VS</a:t>
            </a:r>
            <a:endParaRPr lang="it-IT" dirty="0">
              <a:solidFill>
                <a:prstClr val="white"/>
              </a:solidFill>
            </a:endParaRPr>
          </a:p>
        </p:txBody>
      </p:sp>
      <p:sp>
        <p:nvSpPr>
          <p:cNvPr id="9" name="Freccia a destra 8"/>
          <p:cNvSpPr/>
          <p:nvPr/>
        </p:nvSpPr>
        <p:spPr>
          <a:xfrm rot="10800000">
            <a:off x="4143372" y="3214686"/>
            <a:ext cx="714380"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prstClr val="white"/>
              </a:solidFill>
            </a:endParaRPr>
          </a:p>
        </p:txBody>
      </p:sp>
      <p:sp>
        <p:nvSpPr>
          <p:cNvPr id="10" name="CasellaDiTesto 9"/>
          <p:cNvSpPr txBox="1"/>
          <p:nvPr/>
        </p:nvSpPr>
        <p:spPr>
          <a:xfrm>
            <a:off x="6143636" y="2428868"/>
            <a:ext cx="2571768" cy="2031325"/>
          </a:xfrm>
          <a:prstGeom prst="rect">
            <a:avLst/>
          </a:prstGeom>
          <a:noFill/>
        </p:spPr>
        <p:txBody>
          <a:bodyPr wrap="square" rtlCol="0">
            <a:spAutoFit/>
          </a:bodyPr>
          <a:lstStyle/>
          <a:p>
            <a:r>
              <a:rPr lang="it-IT" dirty="0">
                <a:solidFill>
                  <a:prstClr val="black"/>
                </a:solidFill>
              </a:rPr>
              <a:t>Educazione alla salute</a:t>
            </a:r>
          </a:p>
          <a:p>
            <a:endParaRPr lang="it-IT" dirty="0">
              <a:solidFill>
                <a:prstClr val="black"/>
              </a:solidFill>
            </a:endParaRPr>
          </a:p>
          <a:p>
            <a:r>
              <a:rPr lang="it-IT" dirty="0">
                <a:solidFill>
                  <a:prstClr val="black"/>
                </a:solidFill>
              </a:rPr>
              <a:t>                      </a:t>
            </a:r>
          </a:p>
          <a:p>
            <a:pPr algn="ctr"/>
            <a:r>
              <a:rPr lang="it-IT" dirty="0">
                <a:solidFill>
                  <a:prstClr val="black"/>
                </a:solidFill>
              </a:rPr>
              <a:t>     contenuti semplici</a:t>
            </a:r>
          </a:p>
          <a:p>
            <a:pPr algn="ctr"/>
            <a:r>
              <a:rPr lang="it-IT" dirty="0">
                <a:solidFill>
                  <a:prstClr val="black"/>
                </a:solidFill>
              </a:rPr>
              <a:t> si rivolge alla popolazione</a:t>
            </a:r>
          </a:p>
          <a:p>
            <a:pPr algn="ctr"/>
            <a:r>
              <a:rPr lang="it-IT" dirty="0">
                <a:solidFill>
                  <a:prstClr val="black"/>
                </a:solidFill>
              </a:rPr>
              <a:t>prevenzione primaria</a:t>
            </a:r>
            <a:endParaRPr lang="it-IT" dirty="0">
              <a:solidFill>
                <a:prstClr val="black"/>
              </a:solidFill>
            </a:endParaRPr>
          </a:p>
        </p:txBody>
      </p:sp>
      <p:sp>
        <p:nvSpPr>
          <p:cNvPr id="11" name="Freccia in giù 10"/>
          <p:cNvSpPr/>
          <p:nvPr/>
        </p:nvSpPr>
        <p:spPr>
          <a:xfrm>
            <a:off x="7286644" y="2786058"/>
            <a:ext cx="28575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Tree>
    <p:extLst>
      <p:ext uri="{BB962C8B-B14F-4D97-AF65-F5344CB8AC3E}">
        <p14:creationId xmlns:p14="http://schemas.microsoft.com/office/powerpoint/2010/main" val="2364024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Risultati immagini per questionario"/>
          <p:cNvPicPr>
            <a:picLocks noChangeAspect="1" noChangeArrowheads="1"/>
          </p:cNvPicPr>
          <p:nvPr/>
        </p:nvPicPr>
        <p:blipFill>
          <a:blip r:embed="rId2">
            <a:lum bright="40000"/>
          </a:blip>
          <a:srcRect/>
          <a:stretch>
            <a:fillRect/>
          </a:stretch>
        </p:blipFill>
        <p:spPr bwMode="auto">
          <a:xfrm>
            <a:off x="5857875" y="2928934"/>
            <a:ext cx="3286125" cy="3724276"/>
          </a:xfrm>
          <a:prstGeom prst="rect">
            <a:avLst/>
          </a:prstGeom>
          <a:noFill/>
        </p:spPr>
      </p:pic>
      <p:sp>
        <p:nvSpPr>
          <p:cNvPr id="2" name="Titolo 1"/>
          <p:cNvSpPr>
            <a:spLocks noGrp="1"/>
          </p:cNvSpPr>
          <p:nvPr>
            <p:ph type="title"/>
          </p:nvPr>
        </p:nvSpPr>
        <p:spPr>
          <a:xfrm>
            <a:off x="2428860" y="642918"/>
            <a:ext cx="4329114" cy="438896"/>
          </a:xfrm>
        </p:spPr>
        <p:txBody>
          <a:bodyPr>
            <a:normAutofit/>
          </a:bodyPr>
          <a:lstStyle/>
          <a:p>
            <a:r>
              <a:rPr lang="it-IT" sz="2500" dirty="0" smtClean="0"/>
              <a:t>Analisi del bisogno educativo</a:t>
            </a:r>
          </a:p>
        </p:txBody>
      </p:sp>
      <p:sp>
        <p:nvSpPr>
          <p:cNvPr id="3" name="Segnaposto contenuto 2"/>
          <p:cNvSpPr>
            <a:spLocks noGrp="1"/>
          </p:cNvSpPr>
          <p:nvPr>
            <p:ph idx="1"/>
          </p:nvPr>
        </p:nvSpPr>
        <p:spPr>
          <a:xfrm>
            <a:off x="457200" y="1285860"/>
            <a:ext cx="8229600" cy="2500330"/>
          </a:xfrm>
        </p:spPr>
        <p:txBody>
          <a:bodyPr/>
          <a:lstStyle/>
          <a:p>
            <a:pPr>
              <a:buNone/>
            </a:pPr>
            <a:r>
              <a:rPr lang="it-IT" dirty="0" smtClean="0"/>
              <a:t>                                   Questionario</a:t>
            </a:r>
          </a:p>
          <a:p>
            <a:pPr>
              <a:buNone/>
            </a:pPr>
            <a:endParaRPr lang="it-IT" sz="1600" b="1" dirty="0" smtClean="0"/>
          </a:p>
          <a:p>
            <a:pPr>
              <a:buNone/>
            </a:pPr>
            <a:r>
              <a:rPr lang="it-IT" sz="1600" b="1" dirty="0" smtClean="0"/>
              <a:t>Caratteristiche</a:t>
            </a:r>
            <a:r>
              <a:rPr lang="it-IT" sz="1600" dirty="0" smtClean="0"/>
              <a:t>:   rapidità di utilizzo - ampio campione -richiede poche risorse</a:t>
            </a:r>
          </a:p>
          <a:p>
            <a:pPr>
              <a:buNone/>
            </a:pPr>
            <a:endParaRPr lang="it-IT" sz="1600" dirty="0" smtClean="0"/>
          </a:p>
          <a:p>
            <a:pPr>
              <a:buNone/>
            </a:pPr>
            <a:r>
              <a:rPr lang="it-IT" sz="1600" dirty="0" smtClean="0"/>
              <a:t>Elementi essenziali per l’attendibilità delle informazioni sono</a:t>
            </a:r>
          </a:p>
          <a:p>
            <a:pPr>
              <a:buFontTx/>
              <a:buChar char="-"/>
            </a:pPr>
            <a:r>
              <a:rPr lang="it-IT" sz="1400" dirty="0" smtClean="0"/>
              <a:t>Il contesto di riferimento</a:t>
            </a:r>
          </a:p>
          <a:p>
            <a:pPr>
              <a:buFontTx/>
              <a:buChar char="-"/>
            </a:pPr>
            <a:r>
              <a:rPr lang="it-IT" sz="1400" dirty="0" smtClean="0"/>
              <a:t>Le aspettative e il comportamento del ricercatore</a:t>
            </a:r>
          </a:p>
          <a:p>
            <a:pPr>
              <a:buFontTx/>
              <a:buChar char="-"/>
            </a:pPr>
            <a:r>
              <a:rPr lang="it-IT" sz="1400" dirty="0" smtClean="0"/>
              <a:t>La desiderabilità sociale delle risposte</a:t>
            </a:r>
          </a:p>
          <a:p>
            <a:pPr>
              <a:buFontTx/>
              <a:buChar char="-"/>
            </a:pPr>
            <a:endParaRPr lang="it-IT" sz="1600" dirty="0" smtClean="0"/>
          </a:p>
          <a:p>
            <a:pPr>
              <a:buFontTx/>
              <a:buChar char="-"/>
            </a:pPr>
            <a:endParaRPr lang="it-IT" sz="1600" dirty="0"/>
          </a:p>
        </p:txBody>
      </p:sp>
      <p:sp>
        <p:nvSpPr>
          <p:cNvPr id="5" name="CasellaDiTesto 4"/>
          <p:cNvSpPr txBox="1"/>
          <p:nvPr/>
        </p:nvSpPr>
        <p:spPr>
          <a:xfrm>
            <a:off x="0" y="3929066"/>
            <a:ext cx="6000760" cy="2000548"/>
          </a:xfrm>
          <a:prstGeom prst="rect">
            <a:avLst/>
          </a:prstGeom>
          <a:noFill/>
        </p:spPr>
        <p:txBody>
          <a:bodyPr wrap="square" rtlCol="0">
            <a:spAutoFit/>
          </a:bodyPr>
          <a:lstStyle/>
          <a:p>
            <a:r>
              <a:rPr lang="it-IT" sz="2000" dirty="0">
                <a:solidFill>
                  <a:prstClr val="black"/>
                </a:solidFill>
              </a:rPr>
              <a:t>  </a:t>
            </a:r>
            <a:r>
              <a:rPr lang="it-IT" sz="1600" dirty="0">
                <a:solidFill>
                  <a:prstClr val="black"/>
                </a:solidFill>
              </a:rPr>
              <a:t>Criteri per la formulazione del questionario</a:t>
            </a:r>
          </a:p>
          <a:p>
            <a:endParaRPr lang="it-IT" sz="1600" dirty="0">
              <a:solidFill>
                <a:prstClr val="black"/>
              </a:solidFill>
            </a:endParaRPr>
          </a:p>
          <a:p>
            <a:pPr>
              <a:buFontTx/>
              <a:buChar char="-"/>
            </a:pPr>
            <a:r>
              <a:rPr lang="it-IT" sz="1400" dirty="0">
                <a:solidFill>
                  <a:prstClr val="black"/>
                </a:solidFill>
              </a:rPr>
              <a:t>   Istruzioni (anche relativamente alla privacy e all’utilizzo delle risposte)</a:t>
            </a:r>
          </a:p>
          <a:p>
            <a:endParaRPr lang="it-IT" sz="1400" dirty="0">
              <a:solidFill>
                <a:prstClr val="black"/>
              </a:solidFill>
            </a:endParaRPr>
          </a:p>
          <a:p>
            <a:pPr>
              <a:buFontTx/>
              <a:buChar char="-"/>
            </a:pPr>
            <a:r>
              <a:rPr lang="it-IT" sz="1400" dirty="0">
                <a:solidFill>
                  <a:prstClr val="black"/>
                </a:solidFill>
              </a:rPr>
              <a:t>  Struttura grafica, organizzazione ed essenzialità delle domande (criterio   logico, argomenti omogenei, con risposta unica non ambigua,linguaggio chiaro e semplice) </a:t>
            </a:r>
          </a:p>
          <a:p>
            <a:endParaRPr lang="it-IT" dirty="0">
              <a:solidFill>
                <a:prstClr val="black"/>
              </a:solidFill>
            </a:endParaRPr>
          </a:p>
        </p:txBody>
      </p:sp>
    </p:spTree>
    <p:extLst>
      <p:ext uri="{BB962C8B-B14F-4D97-AF65-F5344CB8AC3E}">
        <p14:creationId xmlns:p14="http://schemas.microsoft.com/office/powerpoint/2010/main" val="2809083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00298" y="260648"/>
            <a:ext cx="4114800" cy="581772"/>
          </a:xfrm>
        </p:spPr>
        <p:txBody>
          <a:bodyPr>
            <a:normAutofit/>
          </a:bodyPr>
          <a:lstStyle/>
          <a:p>
            <a:r>
              <a:rPr lang="it-IT" sz="2500" dirty="0" smtClean="0"/>
              <a:t>Analisi del bisogno educativo</a:t>
            </a:r>
          </a:p>
        </p:txBody>
      </p:sp>
      <p:sp>
        <p:nvSpPr>
          <p:cNvPr id="3" name="Segnaposto contenuto 2"/>
          <p:cNvSpPr>
            <a:spLocks noGrp="1"/>
          </p:cNvSpPr>
          <p:nvPr>
            <p:ph idx="1"/>
          </p:nvPr>
        </p:nvSpPr>
        <p:spPr>
          <a:xfrm>
            <a:off x="457200" y="908720"/>
            <a:ext cx="8229600" cy="2643206"/>
          </a:xfrm>
        </p:spPr>
        <p:txBody>
          <a:bodyPr>
            <a:normAutofit fontScale="92500"/>
          </a:bodyPr>
          <a:lstStyle/>
          <a:p>
            <a:pPr algn="ctr">
              <a:buNone/>
            </a:pPr>
            <a:r>
              <a:rPr lang="it-IT" dirty="0" smtClean="0"/>
              <a:t> Focus group</a:t>
            </a:r>
          </a:p>
          <a:p>
            <a:pPr>
              <a:buNone/>
            </a:pPr>
            <a:r>
              <a:rPr lang="it-IT" sz="1600" b="1" dirty="0" smtClean="0"/>
              <a:t>      Caratteristiche</a:t>
            </a:r>
            <a:r>
              <a:rPr lang="it-IT" sz="1600" dirty="0" smtClean="0"/>
              <a:t>: confronto – approfondimento autentico – risoluzione dei conflitti</a:t>
            </a:r>
          </a:p>
          <a:p>
            <a:endParaRPr lang="it-IT" sz="1600" dirty="0" smtClean="0"/>
          </a:p>
          <a:p>
            <a:r>
              <a:rPr lang="it-IT" sz="1400" b="1" dirty="0" smtClean="0"/>
              <a:t>Quando utilizzarlo</a:t>
            </a:r>
            <a:r>
              <a:rPr lang="it-IT" sz="1400" dirty="0" smtClean="0"/>
              <a:t>: quando è necessario ottenere informazioni da persone esperte e coinvolte nei processi (es.  </a:t>
            </a:r>
            <a:r>
              <a:rPr lang="it-IT" sz="1400" dirty="0" err="1" smtClean="0"/>
              <a:t>consensus</a:t>
            </a:r>
            <a:r>
              <a:rPr lang="it-IT" sz="1400" dirty="0" smtClean="0"/>
              <a:t> conference)– oppure per analizzare le loro dinamiche interne e le loro logiche di lavoro</a:t>
            </a:r>
          </a:p>
          <a:p>
            <a:pPr>
              <a:buNone/>
            </a:pPr>
            <a:endParaRPr lang="it-IT" sz="1400" dirty="0" smtClean="0"/>
          </a:p>
          <a:p>
            <a:r>
              <a:rPr lang="it-IT" sz="1400" b="1" dirty="0" smtClean="0"/>
              <a:t>Quando non utilizzarlo: </a:t>
            </a:r>
            <a:r>
              <a:rPr lang="it-IT" sz="1400" dirty="0" smtClean="0"/>
              <a:t>situazioni conflittuali non risolte o di difficile risoluzione se non gestite da una terza parte – in caso di forti disparità di ruolo o potere o in situazioni colpevolizzanti – se il tema riguarda aspetti troppo personali o privati.</a:t>
            </a:r>
          </a:p>
          <a:p>
            <a:pPr marL="0" indent="0">
              <a:buNone/>
            </a:pPr>
            <a:r>
              <a:rPr lang="it-IT" sz="1400" dirty="0" smtClean="0"/>
              <a:t>       </a:t>
            </a:r>
            <a:r>
              <a:rPr lang="it-IT" sz="1000" dirty="0" smtClean="0"/>
              <a:t>http</a:t>
            </a:r>
            <a:r>
              <a:rPr lang="it-IT" sz="1000" dirty="0"/>
              <a:t>://www.salute.gov.it/imgs/C_17_pubblicazioni_583_allegato.pdf</a:t>
            </a:r>
          </a:p>
        </p:txBody>
      </p:sp>
      <p:pic>
        <p:nvPicPr>
          <p:cNvPr id="57346" name="Picture 2" descr="Risultati immagini per focus group"/>
          <p:cNvPicPr>
            <a:picLocks noChangeAspect="1" noChangeArrowheads="1"/>
          </p:cNvPicPr>
          <p:nvPr/>
        </p:nvPicPr>
        <p:blipFill>
          <a:blip r:embed="rId2"/>
          <a:srcRect/>
          <a:stretch>
            <a:fillRect/>
          </a:stretch>
        </p:blipFill>
        <p:spPr bwMode="auto">
          <a:xfrm>
            <a:off x="0" y="3929066"/>
            <a:ext cx="9144000" cy="2928934"/>
          </a:xfrm>
          <a:prstGeom prst="rect">
            <a:avLst/>
          </a:prstGeom>
          <a:noFill/>
        </p:spPr>
      </p:pic>
    </p:spTree>
    <p:extLst>
      <p:ext uri="{BB962C8B-B14F-4D97-AF65-F5344CB8AC3E}">
        <p14:creationId xmlns:p14="http://schemas.microsoft.com/office/powerpoint/2010/main" val="819993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28604"/>
            <a:ext cx="8229600" cy="489790"/>
          </a:xfrm>
        </p:spPr>
        <p:txBody>
          <a:bodyPr>
            <a:normAutofit/>
          </a:bodyPr>
          <a:lstStyle/>
          <a:p>
            <a:r>
              <a:rPr lang="it-IT" sz="2400" dirty="0" smtClean="0"/>
              <a:t>Educare alla salute, una prerogativa del professionista sanitario</a:t>
            </a:r>
            <a:endParaRPr lang="it-IT" sz="2400" dirty="0"/>
          </a:p>
        </p:txBody>
      </p:sp>
      <p:sp>
        <p:nvSpPr>
          <p:cNvPr id="3" name="Segnaposto contenuto 2"/>
          <p:cNvSpPr>
            <a:spLocks noGrp="1"/>
          </p:cNvSpPr>
          <p:nvPr>
            <p:ph idx="1"/>
          </p:nvPr>
        </p:nvSpPr>
        <p:spPr>
          <a:xfrm>
            <a:off x="457200" y="1214422"/>
            <a:ext cx="8229600" cy="5110178"/>
          </a:xfrm>
        </p:spPr>
        <p:txBody>
          <a:bodyPr>
            <a:normAutofit fontScale="92500"/>
          </a:bodyPr>
          <a:lstStyle/>
          <a:p>
            <a:pPr>
              <a:buFontTx/>
              <a:buChar char="-"/>
            </a:pPr>
            <a:endParaRPr lang="it-IT" sz="1800" dirty="0" smtClean="0"/>
          </a:p>
          <a:p>
            <a:pPr>
              <a:buNone/>
            </a:pPr>
            <a:r>
              <a:rPr lang="it-IT" sz="1800" dirty="0" smtClean="0"/>
              <a:t>     Qualche risultato</a:t>
            </a:r>
          </a:p>
          <a:p>
            <a:pPr>
              <a:buFontTx/>
              <a:buChar char="-"/>
            </a:pPr>
            <a:endParaRPr lang="it-IT" sz="1800" dirty="0" smtClean="0"/>
          </a:p>
          <a:p>
            <a:r>
              <a:rPr lang="it-IT" sz="1300" dirty="0" smtClean="0"/>
              <a:t>Singh A, Bassi S, Nazar GP, Saluja K, Park M, </a:t>
            </a:r>
            <a:r>
              <a:rPr lang="it-IT" sz="1300" dirty="0" err="1" smtClean="0"/>
              <a:t>Kinra</a:t>
            </a:r>
            <a:r>
              <a:rPr lang="it-IT" sz="1300" dirty="0" smtClean="0"/>
              <a:t> S, </a:t>
            </a:r>
            <a:r>
              <a:rPr lang="it-IT" sz="1300" dirty="0" err="1" smtClean="0"/>
              <a:t>Arora</a:t>
            </a:r>
            <a:r>
              <a:rPr lang="it-IT" sz="1300" dirty="0" smtClean="0"/>
              <a:t> M. Impact </a:t>
            </a:r>
            <a:r>
              <a:rPr lang="it-IT" sz="1300" dirty="0" err="1" smtClean="0"/>
              <a:t>of</a:t>
            </a:r>
            <a:r>
              <a:rPr lang="it-IT" sz="1300" dirty="0" smtClean="0"/>
              <a:t> </a:t>
            </a:r>
            <a:r>
              <a:rPr lang="it-IT" sz="1300" dirty="0" err="1" smtClean="0"/>
              <a:t>school</a:t>
            </a:r>
            <a:r>
              <a:rPr lang="it-IT" sz="1300" dirty="0" smtClean="0"/>
              <a:t> </a:t>
            </a:r>
            <a:r>
              <a:rPr lang="it-IT" sz="1300" dirty="0" err="1" smtClean="0"/>
              <a:t>policies</a:t>
            </a:r>
            <a:r>
              <a:rPr lang="it-IT" sz="1300" dirty="0" smtClean="0"/>
              <a:t> on </a:t>
            </a:r>
            <a:r>
              <a:rPr lang="it-IT" sz="1300" dirty="0" err="1" smtClean="0"/>
              <a:t>non-communicable</a:t>
            </a:r>
            <a:r>
              <a:rPr lang="it-IT" sz="1300" dirty="0" smtClean="0"/>
              <a:t> </a:t>
            </a:r>
            <a:r>
              <a:rPr lang="it-IT" sz="1300" dirty="0" err="1" smtClean="0"/>
              <a:t>disease</a:t>
            </a:r>
            <a:r>
              <a:rPr lang="it-IT" sz="1300" dirty="0" smtClean="0"/>
              <a:t> </a:t>
            </a:r>
            <a:r>
              <a:rPr lang="it-IT" sz="1300" dirty="0" err="1" smtClean="0"/>
              <a:t>risk</a:t>
            </a:r>
            <a:r>
              <a:rPr lang="it-IT" sz="1300" dirty="0" smtClean="0"/>
              <a:t> </a:t>
            </a:r>
            <a:r>
              <a:rPr lang="it-IT" sz="1300" dirty="0" err="1" smtClean="0"/>
              <a:t>factors</a:t>
            </a:r>
            <a:r>
              <a:rPr lang="it-IT" sz="1300" dirty="0" smtClean="0"/>
              <a:t> - a </a:t>
            </a:r>
            <a:r>
              <a:rPr lang="it-IT" sz="1300" dirty="0" err="1" smtClean="0"/>
              <a:t>systematic</a:t>
            </a:r>
            <a:r>
              <a:rPr lang="it-IT" sz="1300" dirty="0" smtClean="0"/>
              <a:t> </a:t>
            </a:r>
            <a:r>
              <a:rPr lang="it-IT" sz="1300" dirty="0" err="1" smtClean="0"/>
              <a:t>review</a:t>
            </a:r>
            <a:r>
              <a:rPr lang="it-IT" sz="1300" dirty="0" smtClean="0"/>
              <a:t>. BMC Public </a:t>
            </a:r>
            <a:r>
              <a:rPr lang="it-IT" sz="1300" dirty="0" err="1" smtClean="0"/>
              <a:t>Health</a:t>
            </a:r>
            <a:r>
              <a:rPr lang="it-IT" sz="1300" dirty="0" smtClean="0"/>
              <a:t>. 2017 </a:t>
            </a:r>
            <a:r>
              <a:rPr lang="it-IT" sz="1300" dirty="0" err="1" smtClean="0"/>
              <a:t>Apr</a:t>
            </a:r>
            <a:r>
              <a:rPr lang="it-IT" sz="1300" dirty="0" smtClean="0"/>
              <a:t> 4;17(1):292. </a:t>
            </a:r>
          </a:p>
          <a:p>
            <a:endParaRPr lang="it-IT" sz="1300" dirty="0" smtClean="0"/>
          </a:p>
          <a:p>
            <a:r>
              <a:rPr lang="it-IT" sz="1300" dirty="0" err="1" smtClean="0"/>
              <a:t>Mühlig</a:t>
            </a:r>
            <a:r>
              <a:rPr lang="it-IT" sz="1300" dirty="0" smtClean="0"/>
              <a:t> Y, </a:t>
            </a:r>
            <a:r>
              <a:rPr lang="it-IT" sz="1300" dirty="0" err="1" smtClean="0"/>
              <a:t>Wabitsch</a:t>
            </a:r>
            <a:r>
              <a:rPr lang="it-IT" sz="1300" dirty="0" smtClean="0"/>
              <a:t> M, Moss A, </a:t>
            </a:r>
            <a:r>
              <a:rPr lang="it-IT" sz="1300" dirty="0" err="1" smtClean="0"/>
              <a:t>Hebebrand</a:t>
            </a:r>
            <a:r>
              <a:rPr lang="it-IT" sz="1300" dirty="0" smtClean="0"/>
              <a:t> J. </a:t>
            </a:r>
            <a:r>
              <a:rPr lang="it-IT" sz="1300" dirty="0" err="1" smtClean="0"/>
              <a:t>Weight</a:t>
            </a:r>
            <a:r>
              <a:rPr lang="it-IT" sz="1300" dirty="0" smtClean="0"/>
              <a:t> loss in </a:t>
            </a:r>
            <a:r>
              <a:rPr lang="it-IT" sz="1300" dirty="0" err="1" smtClean="0"/>
              <a:t>children</a:t>
            </a:r>
            <a:r>
              <a:rPr lang="it-IT" sz="1300" dirty="0" smtClean="0"/>
              <a:t> and </a:t>
            </a:r>
            <a:r>
              <a:rPr lang="it-IT" sz="1300" dirty="0" err="1" smtClean="0"/>
              <a:t>adolescents</a:t>
            </a:r>
            <a:r>
              <a:rPr lang="it-IT" sz="1300" dirty="0" smtClean="0"/>
              <a:t>. </a:t>
            </a:r>
            <a:r>
              <a:rPr lang="it-IT" sz="1300" dirty="0" err="1" smtClean="0"/>
              <a:t>Dtsch</a:t>
            </a:r>
            <a:r>
              <a:rPr lang="it-IT" sz="1300" dirty="0" smtClean="0"/>
              <a:t> </a:t>
            </a:r>
            <a:r>
              <a:rPr lang="it-IT" sz="1300" dirty="0" err="1" smtClean="0"/>
              <a:t>Arztebl</a:t>
            </a:r>
            <a:r>
              <a:rPr lang="it-IT" sz="1300" dirty="0" smtClean="0"/>
              <a:t> Int. 2014 </a:t>
            </a:r>
            <a:r>
              <a:rPr lang="it-IT" sz="1300" dirty="0" err="1" smtClean="0"/>
              <a:t>Nov</a:t>
            </a:r>
            <a:r>
              <a:rPr lang="it-IT" sz="1300" dirty="0" smtClean="0"/>
              <a:t> 28;111(48):818-24. </a:t>
            </a:r>
            <a:r>
              <a:rPr lang="it-IT" sz="1300" dirty="0" err="1" smtClean="0"/>
              <a:t>doi</a:t>
            </a:r>
            <a:r>
              <a:rPr lang="it-IT" sz="1300" dirty="0" smtClean="0"/>
              <a:t>: 10.3238/</a:t>
            </a:r>
            <a:r>
              <a:rPr lang="it-IT" sz="1300" dirty="0" err="1" smtClean="0"/>
              <a:t>arztebl</a:t>
            </a:r>
            <a:r>
              <a:rPr lang="it-IT" sz="1300" dirty="0" smtClean="0"/>
              <a:t>.2014.0818. </a:t>
            </a:r>
            <a:r>
              <a:rPr lang="it-IT" sz="1300" dirty="0" err="1" smtClean="0"/>
              <a:t>Review</a:t>
            </a:r>
            <a:r>
              <a:rPr lang="it-IT" sz="1300" dirty="0" smtClean="0"/>
              <a:t>.</a:t>
            </a:r>
          </a:p>
          <a:p>
            <a:endParaRPr lang="it-IT" sz="1300" dirty="0" smtClean="0"/>
          </a:p>
          <a:p>
            <a:r>
              <a:rPr lang="it-IT" sz="1300" dirty="0" smtClean="0"/>
              <a:t>Comino EJ, </a:t>
            </a:r>
            <a:r>
              <a:rPr lang="it-IT" sz="1300" dirty="0" err="1" smtClean="0"/>
              <a:t>Davies</a:t>
            </a:r>
            <a:r>
              <a:rPr lang="it-IT" sz="1300" dirty="0" smtClean="0"/>
              <a:t> GP, </a:t>
            </a:r>
            <a:r>
              <a:rPr lang="it-IT" sz="1300" dirty="0" err="1" smtClean="0"/>
              <a:t>Krastev</a:t>
            </a:r>
            <a:r>
              <a:rPr lang="it-IT" sz="1300" dirty="0" smtClean="0"/>
              <a:t> Y, </a:t>
            </a:r>
            <a:r>
              <a:rPr lang="it-IT" sz="1300" dirty="0" err="1" smtClean="0"/>
              <a:t>Haas</a:t>
            </a:r>
            <a:r>
              <a:rPr lang="it-IT" sz="1300" dirty="0" smtClean="0"/>
              <a:t> M, </a:t>
            </a:r>
            <a:r>
              <a:rPr lang="it-IT" sz="1300" dirty="0" err="1" smtClean="0"/>
              <a:t>Christl</a:t>
            </a:r>
            <a:r>
              <a:rPr lang="it-IT" sz="1300" dirty="0" smtClean="0"/>
              <a:t> B, </a:t>
            </a:r>
            <a:r>
              <a:rPr lang="it-IT" sz="1300" dirty="0" err="1" smtClean="0"/>
              <a:t>Furler</a:t>
            </a:r>
            <a:r>
              <a:rPr lang="it-IT" sz="1300" dirty="0" smtClean="0"/>
              <a:t> J, </a:t>
            </a:r>
            <a:r>
              <a:rPr lang="it-IT" sz="1300" dirty="0" err="1" smtClean="0"/>
              <a:t>Raymont</a:t>
            </a:r>
            <a:r>
              <a:rPr lang="it-IT" sz="1300" dirty="0" smtClean="0"/>
              <a:t> A, Harris MF. A </a:t>
            </a:r>
            <a:r>
              <a:rPr lang="it-IT" sz="1300" dirty="0" err="1" smtClean="0"/>
              <a:t>systematic</a:t>
            </a:r>
            <a:r>
              <a:rPr lang="it-IT" sz="1300" dirty="0" smtClean="0"/>
              <a:t> </a:t>
            </a:r>
            <a:r>
              <a:rPr lang="it-IT" sz="1300" dirty="0" err="1" smtClean="0"/>
              <a:t>review</a:t>
            </a:r>
            <a:r>
              <a:rPr lang="it-IT" sz="1300" dirty="0" smtClean="0"/>
              <a:t> </a:t>
            </a:r>
            <a:r>
              <a:rPr lang="it-IT" sz="1300" dirty="0" err="1" smtClean="0"/>
              <a:t>of</a:t>
            </a:r>
            <a:r>
              <a:rPr lang="it-IT" sz="1300" dirty="0" smtClean="0"/>
              <a:t> </a:t>
            </a:r>
            <a:r>
              <a:rPr lang="it-IT" sz="1300" dirty="0" err="1" smtClean="0"/>
              <a:t>interventions</a:t>
            </a:r>
            <a:r>
              <a:rPr lang="it-IT" sz="1300" dirty="0" smtClean="0"/>
              <a:t> </a:t>
            </a:r>
            <a:r>
              <a:rPr lang="it-IT" sz="1300" dirty="0" err="1" smtClean="0"/>
              <a:t>to</a:t>
            </a:r>
            <a:r>
              <a:rPr lang="it-IT" sz="1300" dirty="0" smtClean="0"/>
              <a:t> </a:t>
            </a:r>
            <a:r>
              <a:rPr lang="it-IT" sz="1300" dirty="0" err="1" smtClean="0"/>
              <a:t>enhance</a:t>
            </a:r>
            <a:r>
              <a:rPr lang="it-IT" sz="1300" dirty="0" smtClean="0"/>
              <a:t> </a:t>
            </a:r>
            <a:r>
              <a:rPr lang="it-IT" sz="1300" dirty="0" err="1" smtClean="0"/>
              <a:t>access</a:t>
            </a:r>
            <a:r>
              <a:rPr lang="it-IT" sz="1300" dirty="0" smtClean="0"/>
              <a:t> </a:t>
            </a:r>
            <a:r>
              <a:rPr lang="it-IT" sz="1300" dirty="0" err="1" smtClean="0"/>
              <a:t>to</a:t>
            </a:r>
            <a:r>
              <a:rPr lang="it-IT" sz="1300" dirty="0" smtClean="0"/>
              <a:t> best </a:t>
            </a:r>
            <a:r>
              <a:rPr lang="it-IT" sz="1300" dirty="0" err="1" smtClean="0"/>
              <a:t>practice</a:t>
            </a:r>
            <a:r>
              <a:rPr lang="it-IT" sz="1300" dirty="0" smtClean="0"/>
              <a:t> </a:t>
            </a:r>
            <a:r>
              <a:rPr lang="it-IT" sz="1300" dirty="0" err="1" smtClean="0"/>
              <a:t>primary</a:t>
            </a:r>
            <a:r>
              <a:rPr lang="it-IT" sz="1300" dirty="0" smtClean="0"/>
              <a:t> </a:t>
            </a:r>
            <a:r>
              <a:rPr lang="it-IT" sz="1300" dirty="0" err="1" smtClean="0"/>
              <a:t>health</a:t>
            </a:r>
            <a:r>
              <a:rPr lang="it-IT" sz="1300" dirty="0" smtClean="0"/>
              <a:t> care </a:t>
            </a:r>
            <a:r>
              <a:rPr lang="it-IT" sz="1300" dirty="0" err="1" smtClean="0"/>
              <a:t>for</a:t>
            </a:r>
            <a:r>
              <a:rPr lang="it-IT" sz="1300" dirty="0" smtClean="0"/>
              <a:t> </a:t>
            </a:r>
            <a:r>
              <a:rPr lang="it-IT" sz="1300" dirty="0" err="1" smtClean="0"/>
              <a:t>chronic</a:t>
            </a:r>
            <a:r>
              <a:rPr lang="it-IT" sz="1300" dirty="0" smtClean="0"/>
              <a:t> </a:t>
            </a:r>
            <a:r>
              <a:rPr lang="it-IT" sz="1300" dirty="0" err="1" smtClean="0"/>
              <a:t>disease</a:t>
            </a:r>
            <a:r>
              <a:rPr lang="it-IT" sz="1300" dirty="0" smtClean="0"/>
              <a:t> management, </a:t>
            </a:r>
            <a:r>
              <a:rPr lang="it-IT" sz="1300" dirty="0" err="1" smtClean="0"/>
              <a:t>prevention</a:t>
            </a:r>
            <a:r>
              <a:rPr lang="it-IT" sz="1300" dirty="0" smtClean="0"/>
              <a:t> and </a:t>
            </a:r>
            <a:r>
              <a:rPr lang="it-IT" sz="1300" dirty="0" err="1" smtClean="0"/>
              <a:t>episodic</a:t>
            </a:r>
            <a:r>
              <a:rPr lang="it-IT" sz="1300" dirty="0" smtClean="0"/>
              <a:t> care. BMC </a:t>
            </a:r>
            <a:r>
              <a:rPr lang="it-IT" sz="1300" dirty="0" err="1" smtClean="0"/>
              <a:t>Health</a:t>
            </a:r>
            <a:r>
              <a:rPr lang="it-IT" sz="1300" dirty="0" smtClean="0"/>
              <a:t> </a:t>
            </a:r>
            <a:r>
              <a:rPr lang="it-IT" sz="1300" dirty="0" err="1" smtClean="0"/>
              <a:t>Serv</a:t>
            </a:r>
            <a:r>
              <a:rPr lang="it-IT" sz="1300" dirty="0" smtClean="0"/>
              <a:t> </a:t>
            </a:r>
            <a:r>
              <a:rPr lang="it-IT" sz="1300" dirty="0" err="1" smtClean="0"/>
              <a:t>Res</a:t>
            </a:r>
            <a:r>
              <a:rPr lang="it-IT" sz="1300" dirty="0" smtClean="0"/>
              <a:t>. 2012 </a:t>
            </a:r>
            <a:r>
              <a:rPr lang="it-IT" sz="1300" dirty="0" err="1" smtClean="0"/>
              <a:t>Nov</a:t>
            </a:r>
            <a:r>
              <a:rPr lang="it-IT" sz="1300" dirty="0" smtClean="0"/>
              <a:t> 21;12:415.      </a:t>
            </a:r>
          </a:p>
          <a:p>
            <a:pPr>
              <a:buNone/>
            </a:pPr>
            <a:r>
              <a:rPr lang="it-IT" sz="1000" dirty="0" smtClean="0"/>
              <a:t>                                         </a:t>
            </a:r>
          </a:p>
          <a:p>
            <a:pPr>
              <a:buNone/>
            </a:pPr>
            <a:r>
              <a:rPr lang="it-IT" sz="1300" dirty="0" smtClean="0"/>
              <a:t>       N'</a:t>
            </a:r>
            <a:r>
              <a:rPr lang="it-IT" sz="1300" dirty="0" err="1" smtClean="0"/>
              <a:t>Goran</a:t>
            </a:r>
            <a:r>
              <a:rPr lang="it-IT" sz="1300" dirty="0" smtClean="0"/>
              <a:t> AA, </a:t>
            </a:r>
            <a:r>
              <a:rPr lang="it-IT" sz="1300" dirty="0" err="1" smtClean="0"/>
              <a:t>Pasquier</a:t>
            </a:r>
            <a:r>
              <a:rPr lang="it-IT" sz="1300" dirty="0" smtClean="0"/>
              <a:t> J, </a:t>
            </a:r>
            <a:r>
              <a:rPr lang="it-IT" sz="1300" dirty="0" err="1" smtClean="0"/>
              <a:t>Deruaz-Luyet</a:t>
            </a:r>
            <a:r>
              <a:rPr lang="it-IT" sz="1300" dirty="0" smtClean="0"/>
              <a:t> A, </a:t>
            </a:r>
            <a:r>
              <a:rPr lang="it-IT" sz="1300" dirty="0" err="1" smtClean="0"/>
              <a:t>Burnand</a:t>
            </a:r>
            <a:r>
              <a:rPr lang="it-IT" sz="1300" dirty="0" smtClean="0"/>
              <a:t> B, </a:t>
            </a:r>
            <a:r>
              <a:rPr lang="it-IT" sz="1300" dirty="0" err="1" smtClean="0"/>
              <a:t>Haller</a:t>
            </a:r>
            <a:r>
              <a:rPr lang="it-IT" sz="1300" dirty="0" smtClean="0"/>
              <a:t> DM, </a:t>
            </a:r>
            <a:r>
              <a:rPr lang="it-IT" sz="1300" dirty="0" err="1" smtClean="0"/>
              <a:t>Neuner-Jehle</a:t>
            </a:r>
            <a:r>
              <a:rPr lang="it-IT" sz="1300" dirty="0" smtClean="0"/>
              <a:t> S, </a:t>
            </a:r>
            <a:r>
              <a:rPr lang="it-IT" sz="1300" dirty="0" err="1" smtClean="0"/>
              <a:t>Zeller</a:t>
            </a:r>
            <a:r>
              <a:rPr lang="it-IT" sz="1300" dirty="0" smtClean="0"/>
              <a:t> A, </a:t>
            </a:r>
            <a:r>
              <a:rPr lang="it-IT" sz="1300" dirty="0" err="1" smtClean="0"/>
              <a:t>Streit</a:t>
            </a:r>
            <a:r>
              <a:rPr lang="it-IT" sz="1300" dirty="0" smtClean="0"/>
              <a:t> S, </a:t>
            </a:r>
            <a:r>
              <a:rPr lang="it-IT" sz="1300" dirty="0" err="1" smtClean="0"/>
              <a:t>Herzig</a:t>
            </a:r>
            <a:r>
              <a:rPr lang="it-IT" sz="1300" dirty="0" smtClean="0"/>
              <a:t> L, </a:t>
            </a:r>
            <a:r>
              <a:rPr lang="it-IT" sz="1300" dirty="0" err="1" smtClean="0"/>
              <a:t>Bodenmann</a:t>
            </a:r>
            <a:r>
              <a:rPr lang="it-IT" sz="1300" dirty="0" smtClean="0"/>
              <a:t> P. </a:t>
            </a:r>
            <a:r>
              <a:rPr lang="it-IT" sz="1300" dirty="0" err="1" smtClean="0"/>
              <a:t>Factors</a:t>
            </a:r>
            <a:r>
              <a:rPr lang="it-IT" sz="1300" dirty="0" smtClean="0"/>
              <a:t> </a:t>
            </a:r>
            <a:r>
              <a:rPr lang="it-IT" sz="1300" dirty="0" err="1" smtClean="0"/>
              <a:t>associated</a:t>
            </a:r>
            <a:r>
              <a:rPr lang="it-IT" sz="1300" dirty="0" smtClean="0"/>
              <a:t> </a:t>
            </a:r>
            <a:r>
              <a:rPr lang="it-IT" sz="1300" dirty="0" err="1" smtClean="0"/>
              <a:t>with</a:t>
            </a:r>
            <a:r>
              <a:rPr lang="it-IT" sz="1300" dirty="0" smtClean="0"/>
              <a:t> </a:t>
            </a:r>
            <a:r>
              <a:rPr lang="it-IT" sz="1300" dirty="0" err="1" smtClean="0"/>
              <a:t>health</a:t>
            </a:r>
            <a:r>
              <a:rPr lang="it-IT" sz="1300" dirty="0" smtClean="0"/>
              <a:t> </a:t>
            </a:r>
            <a:r>
              <a:rPr lang="it-IT" sz="1300" dirty="0" err="1" smtClean="0"/>
              <a:t>literacy</a:t>
            </a:r>
            <a:r>
              <a:rPr lang="it-IT" sz="1300" dirty="0" smtClean="0"/>
              <a:t> in </a:t>
            </a:r>
            <a:r>
              <a:rPr lang="it-IT" sz="1300" dirty="0" err="1" smtClean="0"/>
              <a:t>multimorbid</a:t>
            </a:r>
            <a:r>
              <a:rPr lang="it-IT" sz="1300" dirty="0" smtClean="0"/>
              <a:t> </a:t>
            </a:r>
            <a:r>
              <a:rPr lang="it-IT" sz="1300" dirty="0" err="1" smtClean="0"/>
              <a:t>patients</a:t>
            </a:r>
            <a:r>
              <a:rPr lang="it-IT" sz="1300" dirty="0" smtClean="0"/>
              <a:t> in </a:t>
            </a:r>
            <a:r>
              <a:rPr lang="it-IT" sz="1300" dirty="0" err="1" smtClean="0"/>
              <a:t>primary</a:t>
            </a:r>
            <a:r>
              <a:rPr lang="it-IT" sz="1300" dirty="0" smtClean="0"/>
              <a:t> care: a </a:t>
            </a:r>
            <a:r>
              <a:rPr lang="it-IT" sz="1300" dirty="0" err="1" smtClean="0"/>
              <a:t>cross-sectional</a:t>
            </a:r>
            <a:r>
              <a:rPr lang="it-IT" sz="1300" dirty="0" smtClean="0"/>
              <a:t> </a:t>
            </a:r>
            <a:r>
              <a:rPr lang="it-IT" sz="1300" dirty="0" err="1" smtClean="0"/>
              <a:t>study</a:t>
            </a:r>
            <a:r>
              <a:rPr lang="it-IT" sz="1300" dirty="0" smtClean="0"/>
              <a:t> in </a:t>
            </a:r>
            <a:r>
              <a:rPr lang="it-IT" sz="1300" dirty="0" err="1" smtClean="0"/>
              <a:t>Switzerland</a:t>
            </a:r>
            <a:r>
              <a:rPr lang="it-IT" sz="1300" dirty="0" smtClean="0"/>
              <a:t>. BMJ Open. 2018 </a:t>
            </a:r>
            <a:r>
              <a:rPr lang="it-IT" sz="1300" dirty="0" err="1" smtClean="0"/>
              <a:t>Feb</a:t>
            </a:r>
            <a:r>
              <a:rPr lang="it-IT" sz="1300" dirty="0" smtClean="0"/>
              <a:t> 13;8(2)</a:t>
            </a:r>
          </a:p>
          <a:p>
            <a:pPr>
              <a:buNone/>
            </a:pPr>
            <a:r>
              <a:rPr lang="it-IT" sz="1300" dirty="0" smtClean="0"/>
              <a:t>    </a:t>
            </a:r>
          </a:p>
          <a:p>
            <a:pPr>
              <a:buNone/>
            </a:pPr>
            <a:endParaRPr lang="it-IT" sz="1000" dirty="0" smtClean="0"/>
          </a:p>
          <a:p>
            <a:pPr>
              <a:buNone/>
            </a:pPr>
            <a:r>
              <a:rPr lang="it-IT" sz="1000" dirty="0" smtClean="0"/>
              <a:t>                                        </a:t>
            </a:r>
            <a:r>
              <a:rPr lang="it-IT" sz="1000" dirty="0" err="1" smtClean="0"/>
              <a:t>Pubmed</a:t>
            </a:r>
            <a:r>
              <a:rPr lang="it-IT" sz="1000" dirty="0" smtClean="0"/>
              <a:t> </a:t>
            </a:r>
            <a:r>
              <a:rPr lang="it-IT" sz="1000" dirty="0" err="1" smtClean="0"/>
              <a:t>search</a:t>
            </a:r>
            <a:r>
              <a:rPr lang="it-IT" sz="1000" dirty="0" smtClean="0"/>
              <a:t> </a:t>
            </a:r>
            <a:r>
              <a:rPr lang="en-US" sz="1000" dirty="0" smtClean="0"/>
              <a:t>"Chronic Disease"[Mesh] AND "Health Education/statistics and numerical data"[Mesh] AND limit:5 years</a:t>
            </a:r>
            <a:endParaRPr lang="it-IT" sz="1000" dirty="0" smtClean="0"/>
          </a:p>
          <a:p>
            <a:pPr>
              <a:buNone/>
            </a:pPr>
            <a:r>
              <a:rPr lang="it-IT" sz="1800" dirty="0" smtClean="0"/>
              <a:t>      </a:t>
            </a:r>
          </a:p>
          <a:p>
            <a:pPr>
              <a:buNone/>
            </a:pPr>
            <a:r>
              <a:rPr lang="it-IT" sz="1800" b="1" dirty="0" smtClean="0"/>
              <a:t>        Molti studi segnalano infine, che l’educazione terapeutica è più efficace quando è assicurata da personale che ha ricevuto una formazione specifica.</a:t>
            </a:r>
          </a:p>
          <a:p>
            <a:pPr>
              <a:buFontTx/>
              <a:buChar char="-"/>
            </a:pPr>
            <a:endParaRPr lang="it-IT" sz="1800" dirty="0" smtClean="0"/>
          </a:p>
          <a:p>
            <a:endParaRPr lang="it-IT" dirty="0"/>
          </a:p>
        </p:txBody>
      </p:sp>
    </p:spTree>
    <p:extLst>
      <p:ext uri="{BB962C8B-B14F-4D97-AF65-F5344CB8AC3E}">
        <p14:creationId xmlns:p14="http://schemas.microsoft.com/office/powerpoint/2010/main" val="3839318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08" y="704088"/>
            <a:ext cx="6543692" cy="653210"/>
          </a:xfrm>
        </p:spPr>
        <p:txBody>
          <a:bodyPr>
            <a:normAutofit/>
          </a:bodyPr>
          <a:lstStyle/>
          <a:p>
            <a:r>
              <a:rPr lang="it-IT" sz="2800" dirty="0" smtClean="0"/>
              <a:t>Le fasi del processo educativo</a:t>
            </a:r>
            <a:endParaRPr lang="it-IT" sz="2800" dirty="0"/>
          </a:p>
        </p:txBody>
      </p:sp>
      <p:sp>
        <p:nvSpPr>
          <p:cNvPr id="3" name="Segnaposto contenuto 2"/>
          <p:cNvSpPr>
            <a:spLocks noGrp="1"/>
          </p:cNvSpPr>
          <p:nvPr>
            <p:ph idx="1"/>
          </p:nvPr>
        </p:nvSpPr>
        <p:spPr>
          <a:xfrm>
            <a:off x="142844" y="2649860"/>
            <a:ext cx="9001156" cy="2207900"/>
          </a:xfrm>
        </p:spPr>
        <p:txBody>
          <a:bodyPr>
            <a:normAutofit fontScale="92500" lnSpcReduction="10000"/>
          </a:bodyPr>
          <a:lstStyle/>
          <a:p>
            <a:r>
              <a:rPr lang="it-IT" sz="2000" b="1" dirty="0" smtClean="0"/>
              <a:t>Analisi dei bisogni </a:t>
            </a:r>
            <a:r>
              <a:rPr lang="it-IT" sz="2000" dirty="0" smtClean="0"/>
              <a:t>– </a:t>
            </a:r>
            <a:r>
              <a:rPr lang="it-IT" sz="1500" dirty="0" smtClean="0"/>
              <a:t>complessità sia per la definizione concettuale che per gli strumenti operativi</a:t>
            </a:r>
          </a:p>
          <a:p>
            <a:r>
              <a:rPr lang="it-IT" sz="2000" b="1" dirty="0" smtClean="0"/>
              <a:t>Progettazione</a:t>
            </a:r>
            <a:r>
              <a:rPr lang="it-IT" sz="2000" dirty="0" smtClean="0"/>
              <a:t> – </a:t>
            </a:r>
            <a:r>
              <a:rPr lang="it-IT" sz="1500" dirty="0" smtClean="0"/>
              <a:t>definizione di contenuti,metodologie e aspetti logistico organizzativi</a:t>
            </a:r>
          </a:p>
          <a:p>
            <a:r>
              <a:rPr lang="it-IT" sz="2000" b="1" dirty="0" smtClean="0"/>
              <a:t>Attuazione  - </a:t>
            </a:r>
            <a:r>
              <a:rPr lang="it-IT" sz="1500" dirty="0" smtClean="0"/>
              <a:t>caratteristiche degli interventi in singolo, in partecipata, come addestramento o </a:t>
            </a:r>
            <a:r>
              <a:rPr lang="it-IT" sz="1500" dirty="0" err="1" smtClean="0"/>
              <a:t>counseling</a:t>
            </a:r>
            <a:endParaRPr lang="it-IT" sz="1500" dirty="0" smtClean="0"/>
          </a:p>
          <a:p>
            <a:r>
              <a:rPr lang="it-IT" sz="2000" b="1" dirty="0" smtClean="0"/>
              <a:t>Valutazione </a:t>
            </a:r>
            <a:r>
              <a:rPr lang="it-IT" sz="2000" dirty="0" smtClean="0"/>
              <a:t>– </a:t>
            </a:r>
            <a:r>
              <a:rPr lang="it-IT" sz="1500" dirty="0" smtClean="0"/>
              <a:t>riguarda l’area di indagine, il gradimento e gli indicatori di risultato</a:t>
            </a:r>
          </a:p>
          <a:p>
            <a:endParaRPr lang="it-IT" sz="2000" dirty="0" smtClean="0"/>
          </a:p>
          <a:p>
            <a:pPr algn="ctr">
              <a:buNone/>
            </a:pPr>
            <a:r>
              <a:rPr lang="it-IT" sz="2000" dirty="0" smtClean="0"/>
              <a:t>Progettualità significa possedere un metodo la cui applicazione rigorosa garantisce l’efficacia dell’intervento</a:t>
            </a:r>
            <a:endParaRPr lang="it-IT" sz="2000" dirty="0"/>
          </a:p>
        </p:txBody>
      </p:sp>
    </p:spTree>
    <p:extLst>
      <p:ext uri="{BB962C8B-B14F-4D97-AF65-F5344CB8AC3E}">
        <p14:creationId xmlns:p14="http://schemas.microsoft.com/office/powerpoint/2010/main" val="3535330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653210"/>
          </a:xfrm>
        </p:spPr>
        <p:txBody>
          <a:bodyPr>
            <a:normAutofit/>
          </a:bodyPr>
          <a:lstStyle/>
          <a:p>
            <a:r>
              <a:rPr lang="it-IT" sz="2800" dirty="0" smtClean="0"/>
              <a:t>                     Analisi del bisogno educativo</a:t>
            </a:r>
          </a:p>
        </p:txBody>
      </p:sp>
      <p:sp>
        <p:nvSpPr>
          <p:cNvPr id="3" name="Segnaposto contenuto 2"/>
          <p:cNvSpPr>
            <a:spLocks noGrp="1"/>
          </p:cNvSpPr>
          <p:nvPr>
            <p:ph idx="1"/>
          </p:nvPr>
        </p:nvSpPr>
        <p:spPr>
          <a:xfrm>
            <a:off x="457200" y="2655560"/>
            <a:ext cx="8229600" cy="3005688"/>
          </a:xfrm>
        </p:spPr>
        <p:txBody>
          <a:bodyPr>
            <a:normAutofit/>
          </a:bodyPr>
          <a:lstStyle/>
          <a:p>
            <a:r>
              <a:rPr lang="it-IT" sz="1600" dirty="0" smtClean="0"/>
              <a:t>Rappresenta il momento di rilevazione delle necessità educative e propedeutico alle successive fasi del processo</a:t>
            </a:r>
          </a:p>
          <a:p>
            <a:pPr marL="0" indent="0">
              <a:buNone/>
            </a:pPr>
            <a:endParaRPr lang="it-IT" sz="1600" dirty="0" smtClean="0"/>
          </a:p>
          <a:p>
            <a:r>
              <a:rPr lang="it-IT" sz="1600" dirty="0" smtClean="0"/>
              <a:t>Domanda ed offerta devono essere congruenti</a:t>
            </a:r>
          </a:p>
          <a:p>
            <a:pPr marL="0" indent="0">
              <a:buNone/>
            </a:pPr>
            <a:endParaRPr lang="it-IT" sz="1600" dirty="0" smtClean="0"/>
          </a:p>
          <a:p>
            <a:r>
              <a:rPr lang="it-IT" sz="1600" dirty="0" smtClean="0"/>
              <a:t>L’individuo deve essere il centro d’interesse di un processo complesso e multidimensionale e il risultato dell’analisi un lavoro di confronto e negoziazione continua, non solo per quanto riguarda le </a:t>
            </a:r>
            <a:r>
              <a:rPr lang="it-IT" sz="1600" b="1" dirty="0" smtClean="0"/>
              <a:t>necessità</a:t>
            </a:r>
            <a:r>
              <a:rPr lang="it-IT" sz="1600" dirty="0" smtClean="0"/>
              <a:t> ma anche per quanto riguarda lo sviluppo delle </a:t>
            </a:r>
            <a:r>
              <a:rPr lang="it-IT" sz="1600" b="1" dirty="0" smtClean="0"/>
              <a:t>potenzialità</a:t>
            </a:r>
            <a:r>
              <a:rPr lang="it-IT" sz="1600" dirty="0" smtClean="0"/>
              <a:t>: fiducia nelle proprie capacità, desiderio di recuperare l’autonomia, strategie di </a:t>
            </a:r>
            <a:r>
              <a:rPr lang="it-IT" sz="1600" dirty="0" err="1" smtClean="0"/>
              <a:t>coping</a:t>
            </a:r>
            <a:r>
              <a:rPr lang="it-IT" sz="1600" dirty="0" smtClean="0"/>
              <a:t> adeguate, nella direzione di una modifica del comportamento</a:t>
            </a:r>
          </a:p>
          <a:p>
            <a:endParaRPr lang="it-IT" sz="1600" dirty="0" smtClean="0"/>
          </a:p>
        </p:txBody>
      </p:sp>
    </p:spTree>
    <p:extLst>
      <p:ext uri="{BB962C8B-B14F-4D97-AF65-F5344CB8AC3E}">
        <p14:creationId xmlns:p14="http://schemas.microsoft.com/office/powerpoint/2010/main" val="2559052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08" y="428604"/>
            <a:ext cx="4872046" cy="561228"/>
          </a:xfrm>
        </p:spPr>
        <p:txBody>
          <a:bodyPr>
            <a:normAutofit/>
          </a:bodyPr>
          <a:lstStyle/>
          <a:p>
            <a:r>
              <a:rPr lang="it-IT" sz="2800" dirty="0" smtClean="0"/>
              <a:t>Analisi del bisogno educativo</a:t>
            </a:r>
          </a:p>
        </p:txBody>
      </p:sp>
      <p:sp>
        <p:nvSpPr>
          <p:cNvPr id="3" name="Segnaposto contenuto 2"/>
          <p:cNvSpPr>
            <a:spLocks noGrp="1"/>
          </p:cNvSpPr>
          <p:nvPr>
            <p:ph idx="1"/>
          </p:nvPr>
        </p:nvSpPr>
        <p:spPr>
          <a:xfrm>
            <a:off x="457200" y="1357298"/>
            <a:ext cx="8229600" cy="4967302"/>
          </a:xfrm>
        </p:spPr>
        <p:txBody>
          <a:bodyPr>
            <a:normAutofit fontScale="92500" lnSpcReduction="10000"/>
          </a:bodyPr>
          <a:lstStyle/>
          <a:p>
            <a:pPr algn="ctr">
              <a:buNone/>
            </a:pPr>
            <a:r>
              <a:rPr lang="it-IT" dirty="0" smtClean="0"/>
              <a:t> Tecniche di indagine </a:t>
            </a:r>
          </a:p>
          <a:p>
            <a:pPr>
              <a:buNone/>
            </a:pPr>
            <a:endParaRPr lang="it-IT" dirty="0" smtClean="0"/>
          </a:p>
          <a:p>
            <a:pPr>
              <a:buNone/>
            </a:pPr>
            <a:r>
              <a:rPr lang="it-IT" dirty="0" smtClean="0"/>
              <a:t>   Singolo: </a:t>
            </a:r>
          </a:p>
          <a:p>
            <a:pPr>
              <a:buNone/>
            </a:pPr>
            <a:r>
              <a:rPr lang="it-IT" dirty="0" smtClean="0"/>
              <a:t>                   osservazione partecipante</a:t>
            </a:r>
          </a:p>
          <a:p>
            <a:pPr>
              <a:buNone/>
            </a:pPr>
            <a:r>
              <a:rPr lang="it-IT" dirty="0" smtClean="0"/>
              <a:t>                   intervista</a:t>
            </a:r>
          </a:p>
          <a:p>
            <a:pPr>
              <a:buNone/>
            </a:pPr>
            <a:r>
              <a:rPr lang="it-IT" dirty="0" smtClean="0"/>
              <a:t>                   consultazioni con testimoni</a:t>
            </a:r>
          </a:p>
          <a:p>
            <a:pPr>
              <a:buNone/>
            </a:pPr>
            <a:r>
              <a:rPr lang="it-IT" dirty="0" smtClean="0"/>
              <a:t>                  </a:t>
            </a:r>
          </a:p>
          <a:p>
            <a:endParaRPr lang="it-IT" dirty="0" smtClean="0"/>
          </a:p>
          <a:p>
            <a:pPr>
              <a:buNone/>
            </a:pPr>
            <a:r>
              <a:rPr lang="it-IT" dirty="0" smtClean="0"/>
              <a:t> Popolazione o gruppo:</a:t>
            </a:r>
          </a:p>
          <a:p>
            <a:pPr>
              <a:buNone/>
            </a:pPr>
            <a:r>
              <a:rPr lang="it-IT" dirty="0" smtClean="0"/>
              <a:t>                   questionario</a:t>
            </a:r>
          </a:p>
          <a:p>
            <a:pPr>
              <a:buNone/>
            </a:pPr>
            <a:r>
              <a:rPr lang="it-IT" dirty="0" smtClean="0"/>
              <a:t>                   focus group</a:t>
            </a:r>
          </a:p>
          <a:p>
            <a:pPr>
              <a:buNone/>
            </a:pPr>
            <a:r>
              <a:rPr lang="it-IT" dirty="0" smtClean="0"/>
              <a:t>    </a:t>
            </a:r>
            <a:endParaRPr lang="it-IT" dirty="0"/>
          </a:p>
        </p:txBody>
      </p:sp>
    </p:spTree>
    <p:extLst>
      <p:ext uri="{BB962C8B-B14F-4D97-AF65-F5344CB8AC3E}">
        <p14:creationId xmlns:p14="http://schemas.microsoft.com/office/powerpoint/2010/main" val="1064884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85794"/>
            <a:ext cx="8229600" cy="632666"/>
          </a:xfrm>
        </p:spPr>
        <p:txBody>
          <a:bodyPr>
            <a:normAutofit/>
          </a:bodyPr>
          <a:lstStyle/>
          <a:p>
            <a:r>
              <a:rPr lang="it-IT" sz="2800" dirty="0" smtClean="0"/>
              <a:t>Analisi del bisogno educativo</a:t>
            </a:r>
          </a:p>
        </p:txBody>
      </p:sp>
      <p:sp>
        <p:nvSpPr>
          <p:cNvPr id="3" name="Segnaposto contenuto 2"/>
          <p:cNvSpPr>
            <a:spLocks noGrp="1"/>
          </p:cNvSpPr>
          <p:nvPr>
            <p:ph idx="1"/>
          </p:nvPr>
        </p:nvSpPr>
        <p:spPr>
          <a:xfrm>
            <a:off x="457200" y="1643050"/>
            <a:ext cx="8229600" cy="4681550"/>
          </a:xfrm>
        </p:spPr>
        <p:txBody>
          <a:bodyPr/>
          <a:lstStyle/>
          <a:p>
            <a:pPr>
              <a:buNone/>
            </a:pPr>
            <a:r>
              <a:rPr lang="it-IT" dirty="0" smtClean="0"/>
              <a:t>                      Osservazione partecipante </a:t>
            </a:r>
          </a:p>
          <a:p>
            <a:r>
              <a:rPr lang="it-IT" dirty="0" smtClean="0"/>
              <a:t>Dati oggettivi  </a:t>
            </a:r>
            <a:r>
              <a:rPr lang="it-IT" sz="2000" dirty="0" smtClean="0"/>
              <a:t>(pressione,peso, alimentazione)</a:t>
            </a:r>
          </a:p>
          <a:p>
            <a:r>
              <a:rPr lang="it-IT" dirty="0" smtClean="0"/>
              <a:t>Dati soggettivi </a:t>
            </a:r>
            <a:r>
              <a:rPr lang="it-IT" sz="2000" dirty="0" smtClean="0"/>
              <a:t>(vissuti,emozioni, umore, convinzioni e credenze)</a:t>
            </a:r>
          </a:p>
          <a:p>
            <a:pPr>
              <a:buNone/>
            </a:pPr>
            <a:r>
              <a:rPr lang="it-IT" sz="2400" dirty="0" smtClean="0"/>
              <a:t>         </a:t>
            </a:r>
            <a:r>
              <a:rPr lang="it-IT" sz="2000" dirty="0" smtClean="0"/>
              <a:t>In ogni caso esige il coinvolgimento diretto dell’operatore</a:t>
            </a:r>
            <a:endParaRPr lang="it-IT" sz="2000" dirty="0"/>
          </a:p>
        </p:txBody>
      </p:sp>
      <p:pic>
        <p:nvPicPr>
          <p:cNvPr id="1026" name="Picture 2" descr="Risultati immagini per osservazione partecipante antropologia"/>
          <p:cNvPicPr>
            <a:picLocks noChangeAspect="1" noChangeArrowheads="1"/>
          </p:cNvPicPr>
          <p:nvPr/>
        </p:nvPicPr>
        <p:blipFill>
          <a:blip r:embed="rId2"/>
          <a:srcRect/>
          <a:stretch>
            <a:fillRect/>
          </a:stretch>
        </p:blipFill>
        <p:spPr bwMode="auto">
          <a:xfrm>
            <a:off x="71406" y="3786190"/>
            <a:ext cx="5715040" cy="2857500"/>
          </a:xfrm>
          <a:prstGeom prst="rect">
            <a:avLst/>
          </a:prstGeom>
          <a:noFill/>
        </p:spPr>
      </p:pic>
      <p:sp>
        <p:nvSpPr>
          <p:cNvPr id="5" name="CasellaDiTesto 4"/>
          <p:cNvSpPr txBox="1"/>
          <p:nvPr/>
        </p:nvSpPr>
        <p:spPr>
          <a:xfrm>
            <a:off x="5429256" y="4122201"/>
            <a:ext cx="3500462" cy="2554545"/>
          </a:xfrm>
          <a:prstGeom prst="rect">
            <a:avLst/>
          </a:prstGeom>
          <a:noFill/>
        </p:spPr>
        <p:txBody>
          <a:bodyPr wrap="square" rtlCol="0">
            <a:spAutoFit/>
          </a:bodyPr>
          <a:lstStyle/>
          <a:p>
            <a:r>
              <a:rPr lang="it-IT" sz="1000" b="1" dirty="0">
                <a:solidFill>
                  <a:prstClr val="black"/>
                </a:solidFill>
              </a:rPr>
              <a:t>Malinowski (1922)</a:t>
            </a:r>
            <a:r>
              <a:rPr lang="it-IT" sz="1000" dirty="0">
                <a:solidFill>
                  <a:prstClr val="black"/>
                </a:solidFill>
              </a:rPr>
              <a:t> inaugura quella che sarà chiamata “osservazione partecipante”, secondo la quale non va (solo) intrapreso lo studio di tutta la mitologia mondiale comparando le fonti, ma va analizzato un singolo popolo in mezzo al quale vivere mischiandosi come se </a:t>
            </a:r>
            <a:r>
              <a:rPr lang="it-IT" sz="1000" dirty="0" err="1">
                <a:solidFill>
                  <a:prstClr val="black"/>
                </a:solidFill>
              </a:rPr>
              <a:t>se</a:t>
            </a:r>
            <a:r>
              <a:rPr lang="it-IT" sz="1000" dirty="0">
                <a:solidFill>
                  <a:prstClr val="black"/>
                </a:solidFill>
              </a:rPr>
              <a:t> ne fosse un membro.</a:t>
            </a:r>
          </a:p>
          <a:p>
            <a:r>
              <a:rPr lang="it-IT" sz="1000" dirty="0">
                <a:solidFill>
                  <a:prstClr val="black"/>
                </a:solidFill>
              </a:rPr>
              <a:t>L’innovazione dell’antropologo polacco, teorizzata in </a:t>
            </a:r>
            <a:r>
              <a:rPr lang="it-IT" sz="1000" i="1" dirty="0">
                <a:solidFill>
                  <a:prstClr val="black"/>
                </a:solidFill>
              </a:rPr>
              <a:t>Argonauti del Pacifico</a:t>
            </a:r>
            <a:r>
              <a:rPr lang="it-IT" sz="1000" dirty="0">
                <a:solidFill>
                  <a:prstClr val="black"/>
                </a:solidFill>
              </a:rPr>
              <a:t>, è quella di entrare a far parte della quotidianità dei popoli studiati, di viverci insieme, di avere con essi una intimità diretta e quotidiana.</a:t>
            </a:r>
          </a:p>
          <a:p>
            <a:endParaRPr lang="it-IT" sz="1000" dirty="0">
              <a:solidFill>
                <a:prstClr val="black"/>
              </a:solidFill>
            </a:endParaRPr>
          </a:p>
          <a:p>
            <a:r>
              <a:rPr lang="it-IT" sz="1000" dirty="0">
                <a:solidFill>
                  <a:prstClr val="black"/>
                </a:solidFill>
              </a:rPr>
              <a:t>Come si direbbe oggi mettersi nei panni del nativo, afferrarne il punto di vista, il rapporto con la vita, per rendersi conto della sua visione del mondo”.</a:t>
            </a:r>
          </a:p>
          <a:p>
            <a:endParaRPr lang="it-IT" sz="1000" dirty="0">
              <a:solidFill>
                <a:prstClr val="black"/>
              </a:solidFill>
            </a:endParaRPr>
          </a:p>
          <a:p>
            <a:r>
              <a:rPr lang="it-IT" sz="1000" dirty="0" err="1">
                <a:solidFill>
                  <a:prstClr val="black"/>
                </a:solidFill>
              </a:rPr>
              <a:t>Salgado</a:t>
            </a:r>
            <a:r>
              <a:rPr lang="it-IT" sz="1000" dirty="0">
                <a:solidFill>
                  <a:prstClr val="black"/>
                </a:solidFill>
              </a:rPr>
              <a:t>   Il sale della terra</a:t>
            </a:r>
            <a:endParaRPr lang="it-IT" sz="1000" dirty="0">
              <a:solidFill>
                <a:prstClr val="black"/>
              </a:solidFill>
            </a:endParaRPr>
          </a:p>
        </p:txBody>
      </p:sp>
    </p:spTree>
    <p:extLst>
      <p:ext uri="{BB962C8B-B14F-4D97-AF65-F5344CB8AC3E}">
        <p14:creationId xmlns:p14="http://schemas.microsoft.com/office/powerpoint/2010/main" val="2538136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00232" y="571480"/>
            <a:ext cx="5186370" cy="561228"/>
          </a:xfrm>
        </p:spPr>
        <p:txBody>
          <a:bodyPr>
            <a:normAutofit/>
          </a:bodyPr>
          <a:lstStyle/>
          <a:p>
            <a:r>
              <a:rPr lang="it-IT" sz="2800" dirty="0" smtClean="0"/>
              <a:t>Analisi del bisogno educativo</a:t>
            </a:r>
          </a:p>
        </p:txBody>
      </p:sp>
      <p:sp>
        <p:nvSpPr>
          <p:cNvPr id="3" name="Segnaposto contenuto 2"/>
          <p:cNvSpPr>
            <a:spLocks noGrp="1"/>
          </p:cNvSpPr>
          <p:nvPr>
            <p:ph idx="1"/>
          </p:nvPr>
        </p:nvSpPr>
        <p:spPr>
          <a:xfrm>
            <a:off x="457200" y="1214422"/>
            <a:ext cx="8229600" cy="5110178"/>
          </a:xfrm>
        </p:spPr>
        <p:txBody>
          <a:bodyPr/>
          <a:lstStyle/>
          <a:p>
            <a:pPr>
              <a:buNone/>
            </a:pPr>
            <a:r>
              <a:rPr lang="it-IT" dirty="0" smtClean="0"/>
              <a:t>  </a:t>
            </a:r>
          </a:p>
          <a:p>
            <a:pPr>
              <a:buNone/>
            </a:pPr>
            <a:r>
              <a:rPr lang="it-IT" dirty="0" smtClean="0"/>
              <a:t>                   Osservazione partecipante</a:t>
            </a:r>
          </a:p>
          <a:p>
            <a:pPr>
              <a:buNone/>
            </a:pPr>
            <a:r>
              <a:rPr lang="it-IT" dirty="0" smtClean="0"/>
              <a:t>   </a:t>
            </a:r>
            <a:r>
              <a:rPr lang="it-IT" sz="2000" dirty="0" smtClean="0"/>
              <a:t>Nell’osservazione partecipante </a:t>
            </a:r>
            <a:r>
              <a:rPr lang="it-IT" sz="2000" b="1" dirty="0" smtClean="0"/>
              <a:t>l’operatore</a:t>
            </a:r>
            <a:r>
              <a:rPr lang="it-IT" sz="2000" dirty="0" smtClean="0"/>
              <a:t> è lo strumento di ricerca, attraverso i suoi sensi, la sua cultura, i suoi valori e la sua capacità empatica.</a:t>
            </a:r>
          </a:p>
          <a:p>
            <a:pPr>
              <a:buNone/>
            </a:pPr>
            <a:r>
              <a:rPr lang="it-IT" sz="2000" dirty="0" smtClean="0"/>
              <a:t>    Trovano spazio pertanto, nella definizione del risultato due componenti fondamentali: </a:t>
            </a:r>
          </a:p>
          <a:p>
            <a:pPr>
              <a:buNone/>
            </a:pPr>
            <a:r>
              <a:rPr lang="it-IT" sz="2000" b="1" dirty="0" smtClean="0"/>
              <a:t>                                                 </a:t>
            </a:r>
          </a:p>
          <a:p>
            <a:pPr>
              <a:buNone/>
            </a:pPr>
            <a:r>
              <a:rPr lang="it-IT" sz="2000" b="1" dirty="0" smtClean="0"/>
              <a:t>                                                      le proprie competenze</a:t>
            </a:r>
          </a:p>
          <a:p>
            <a:pPr>
              <a:buNone/>
            </a:pPr>
            <a:r>
              <a:rPr lang="it-IT" sz="2000" dirty="0" smtClean="0"/>
              <a:t>                                                    </a:t>
            </a:r>
            <a:r>
              <a:rPr lang="it-IT" sz="2000" b="1" dirty="0" smtClean="0"/>
              <a:t>le reazioni emotive </a:t>
            </a:r>
            <a:endParaRPr lang="it-IT" sz="2000" b="1" dirty="0"/>
          </a:p>
        </p:txBody>
      </p:sp>
      <p:pic>
        <p:nvPicPr>
          <p:cNvPr id="52228" name="Picture 4" descr="Risultati immagini per osservazione partecipante antropologia"/>
          <p:cNvPicPr>
            <a:picLocks noChangeAspect="1" noChangeArrowheads="1"/>
          </p:cNvPicPr>
          <p:nvPr/>
        </p:nvPicPr>
        <p:blipFill>
          <a:blip r:embed="rId2"/>
          <a:srcRect/>
          <a:stretch>
            <a:fillRect/>
          </a:stretch>
        </p:blipFill>
        <p:spPr bwMode="auto">
          <a:xfrm>
            <a:off x="-32" y="4081957"/>
            <a:ext cx="2762256" cy="2776067"/>
          </a:xfrm>
          <a:prstGeom prst="rect">
            <a:avLst/>
          </a:prstGeom>
          <a:noFill/>
        </p:spPr>
      </p:pic>
    </p:spTree>
    <p:extLst>
      <p:ext uri="{BB962C8B-B14F-4D97-AF65-F5344CB8AC3E}">
        <p14:creationId xmlns:p14="http://schemas.microsoft.com/office/powerpoint/2010/main" val="892763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14456" y="285728"/>
            <a:ext cx="5400684" cy="367458"/>
          </a:xfrm>
        </p:spPr>
        <p:txBody>
          <a:bodyPr>
            <a:normAutofit fontScale="90000"/>
          </a:bodyPr>
          <a:lstStyle/>
          <a:p>
            <a:r>
              <a:rPr lang="it-IT" sz="2800" dirty="0" smtClean="0"/>
              <a:t>                  Analisi del bisogno educativo</a:t>
            </a:r>
          </a:p>
        </p:txBody>
      </p:sp>
      <p:sp>
        <p:nvSpPr>
          <p:cNvPr id="3" name="Segnaposto contenuto 2"/>
          <p:cNvSpPr>
            <a:spLocks noGrp="1"/>
          </p:cNvSpPr>
          <p:nvPr>
            <p:ph idx="1"/>
          </p:nvPr>
        </p:nvSpPr>
        <p:spPr>
          <a:xfrm>
            <a:off x="214282" y="785794"/>
            <a:ext cx="8229600" cy="1143008"/>
          </a:xfrm>
        </p:spPr>
        <p:txBody>
          <a:bodyPr>
            <a:normAutofit/>
          </a:bodyPr>
          <a:lstStyle/>
          <a:p>
            <a:pPr algn="ctr">
              <a:buNone/>
            </a:pPr>
            <a:r>
              <a:rPr lang="it-IT" dirty="0" smtClean="0"/>
              <a:t> Intervista</a:t>
            </a:r>
          </a:p>
          <a:p>
            <a:pPr algn="ctr">
              <a:spcBef>
                <a:spcPts val="0"/>
              </a:spcBef>
              <a:buNone/>
            </a:pPr>
            <a:r>
              <a:rPr lang="it-IT" dirty="0" smtClean="0"/>
              <a:t> </a:t>
            </a:r>
            <a:r>
              <a:rPr lang="it-IT" sz="1200" dirty="0" smtClean="0"/>
              <a:t>Consente di accedere in maniera più diretta ed oggettiva al punto di vista dell’utente , </a:t>
            </a:r>
          </a:p>
          <a:p>
            <a:pPr algn="ctr">
              <a:spcBef>
                <a:spcPts val="0"/>
              </a:spcBef>
              <a:buNone/>
            </a:pPr>
            <a:r>
              <a:rPr lang="it-IT" sz="1200" dirty="0" smtClean="0"/>
              <a:t>        alle sue interpretazioni,percezioni e motivi delle sue azioni.</a:t>
            </a:r>
          </a:p>
        </p:txBody>
      </p:sp>
      <p:sp>
        <p:nvSpPr>
          <p:cNvPr id="5" name="CasellaDiTesto 4"/>
          <p:cNvSpPr txBox="1"/>
          <p:nvPr/>
        </p:nvSpPr>
        <p:spPr>
          <a:xfrm>
            <a:off x="571472" y="2000240"/>
            <a:ext cx="4429156" cy="276999"/>
          </a:xfrm>
          <a:prstGeom prst="rect">
            <a:avLst/>
          </a:prstGeom>
          <a:noFill/>
        </p:spPr>
        <p:txBody>
          <a:bodyPr wrap="square" rtlCol="0">
            <a:spAutoFit/>
          </a:bodyPr>
          <a:lstStyle/>
          <a:p>
            <a:r>
              <a:rPr lang="it-IT" sz="1200" dirty="0">
                <a:solidFill>
                  <a:prstClr val="black"/>
                </a:solidFill>
              </a:rPr>
              <a:t>Aspetti tecnici da considerare in una intervista</a:t>
            </a:r>
            <a:endParaRPr lang="it-IT" sz="1200" dirty="0">
              <a:solidFill>
                <a:prstClr val="black"/>
              </a:solidFill>
            </a:endParaRPr>
          </a:p>
        </p:txBody>
      </p:sp>
      <p:sp>
        <p:nvSpPr>
          <p:cNvPr id="6" name="CasellaDiTesto 5"/>
          <p:cNvSpPr txBox="1"/>
          <p:nvPr/>
        </p:nvSpPr>
        <p:spPr>
          <a:xfrm>
            <a:off x="285720" y="2571744"/>
            <a:ext cx="5072098" cy="923330"/>
          </a:xfrm>
          <a:prstGeom prst="rect">
            <a:avLst/>
          </a:prstGeom>
          <a:noFill/>
        </p:spPr>
        <p:txBody>
          <a:bodyPr wrap="square" rtlCol="0">
            <a:spAutoFit/>
          </a:bodyPr>
          <a:lstStyle/>
          <a:p>
            <a:r>
              <a:rPr lang="it-IT" sz="1200" b="1" dirty="0">
                <a:solidFill>
                  <a:prstClr val="black"/>
                </a:solidFill>
              </a:rPr>
              <a:t>Fraseggio delle domande</a:t>
            </a:r>
            <a:r>
              <a:rPr lang="it-IT" sz="1200" dirty="0">
                <a:solidFill>
                  <a:prstClr val="black"/>
                </a:solidFill>
              </a:rPr>
              <a:t>: indica i criteri di chiarezza</a:t>
            </a:r>
          </a:p>
          <a:p>
            <a:r>
              <a:rPr lang="it-IT" sz="1200" dirty="0">
                <a:solidFill>
                  <a:prstClr val="black"/>
                </a:solidFill>
              </a:rPr>
              <a:t> e non ambiguità delle domande – identico significato</a:t>
            </a:r>
          </a:p>
          <a:p>
            <a:r>
              <a:rPr lang="it-IT" sz="1200" dirty="0">
                <a:solidFill>
                  <a:prstClr val="black"/>
                </a:solidFill>
              </a:rPr>
              <a:t> per gli intervistati e per  l’intervistante.</a:t>
            </a:r>
          </a:p>
          <a:p>
            <a:endParaRPr lang="it-IT" dirty="0">
              <a:solidFill>
                <a:prstClr val="black"/>
              </a:solidFill>
            </a:endParaRPr>
          </a:p>
        </p:txBody>
      </p:sp>
      <p:pic>
        <p:nvPicPr>
          <p:cNvPr id="7" name="Picture 8" descr="Immagine correlata"/>
          <p:cNvPicPr>
            <a:picLocks noChangeAspect="1" noChangeArrowheads="1"/>
          </p:cNvPicPr>
          <p:nvPr/>
        </p:nvPicPr>
        <p:blipFill>
          <a:blip r:embed="rId2"/>
          <a:srcRect/>
          <a:stretch>
            <a:fillRect/>
          </a:stretch>
        </p:blipFill>
        <p:spPr bwMode="auto">
          <a:xfrm>
            <a:off x="4500562" y="2143116"/>
            <a:ext cx="1357322" cy="1457849"/>
          </a:xfrm>
          <a:prstGeom prst="rect">
            <a:avLst/>
          </a:prstGeom>
          <a:noFill/>
        </p:spPr>
      </p:pic>
      <p:sp>
        <p:nvSpPr>
          <p:cNvPr id="8" name="CasellaDiTesto 7"/>
          <p:cNvSpPr txBox="1"/>
          <p:nvPr/>
        </p:nvSpPr>
        <p:spPr>
          <a:xfrm>
            <a:off x="285720" y="4047658"/>
            <a:ext cx="5500726" cy="646331"/>
          </a:xfrm>
          <a:prstGeom prst="rect">
            <a:avLst/>
          </a:prstGeom>
          <a:noFill/>
        </p:spPr>
        <p:txBody>
          <a:bodyPr wrap="square" rtlCol="0">
            <a:spAutoFit/>
          </a:bodyPr>
          <a:lstStyle/>
          <a:p>
            <a:r>
              <a:rPr lang="it-IT" sz="1200" b="1" dirty="0">
                <a:solidFill>
                  <a:prstClr val="black"/>
                </a:solidFill>
              </a:rPr>
              <a:t>Domande suggestive o emotivamente cariche</a:t>
            </a:r>
            <a:r>
              <a:rPr lang="it-IT" sz="1200" dirty="0">
                <a:solidFill>
                  <a:prstClr val="black"/>
                </a:solidFill>
              </a:rPr>
              <a:t>: sono quelle che </a:t>
            </a:r>
          </a:p>
          <a:p>
            <a:r>
              <a:rPr lang="it-IT" sz="1200" dirty="0">
                <a:solidFill>
                  <a:prstClr val="black"/>
                </a:solidFill>
              </a:rPr>
              <a:t>rappresentano  delle tendenze consolidate dalla maggioranza della</a:t>
            </a:r>
          </a:p>
          <a:p>
            <a:r>
              <a:rPr lang="it-IT" sz="1200" dirty="0">
                <a:solidFill>
                  <a:prstClr val="black"/>
                </a:solidFill>
              </a:rPr>
              <a:t>popolazione o delle istituzioni (e alle quali rispondiamo per convenienza).</a:t>
            </a:r>
          </a:p>
        </p:txBody>
      </p:sp>
      <p:pic>
        <p:nvPicPr>
          <p:cNvPr id="9" name="Immagine 8" descr="Immagine correlata"/>
          <p:cNvPicPr/>
          <p:nvPr/>
        </p:nvPicPr>
        <p:blipFill>
          <a:blip r:embed="rId3"/>
          <a:srcRect/>
          <a:stretch>
            <a:fillRect/>
          </a:stretch>
        </p:blipFill>
        <p:spPr bwMode="auto">
          <a:xfrm>
            <a:off x="5500694" y="3786190"/>
            <a:ext cx="1857388" cy="1357322"/>
          </a:xfrm>
          <a:prstGeom prst="rect">
            <a:avLst/>
          </a:prstGeom>
          <a:noFill/>
          <a:ln w="9525">
            <a:noFill/>
            <a:miter lim="800000"/>
            <a:headEnd/>
            <a:tailEnd/>
          </a:ln>
        </p:spPr>
      </p:pic>
      <p:sp>
        <p:nvSpPr>
          <p:cNvPr id="10" name="CasellaDiTesto 9"/>
          <p:cNvSpPr txBox="1"/>
          <p:nvPr/>
        </p:nvSpPr>
        <p:spPr>
          <a:xfrm>
            <a:off x="285752" y="5572140"/>
            <a:ext cx="5857884" cy="830997"/>
          </a:xfrm>
          <a:prstGeom prst="rect">
            <a:avLst/>
          </a:prstGeom>
          <a:noFill/>
          <a:ln>
            <a:noFill/>
          </a:ln>
        </p:spPr>
        <p:txBody>
          <a:bodyPr wrap="square" rtlCol="0">
            <a:spAutoFit/>
          </a:bodyPr>
          <a:lstStyle/>
          <a:p>
            <a:r>
              <a:rPr lang="it-IT" sz="1200" b="1" dirty="0">
                <a:solidFill>
                  <a:prstClr val="black"/>
                </a:solidFill>
              </a:rPr>
              <a:t>Grado di intrusività delle domande</a:t>
            </a:r>
            <a:r>
              <a:rPr lang="it-IT" sz="1200" dirty="0">
                <a:solidFill>
                  <a:prstClr val="black"/>
                </a:solidFill>
              </a:rPr>
              <a:t>: che possono riguardare la privacy delle persone su argomenti strettamente personali e confidenziali(tipicamente le tre S: soldi sesso e salute), ma dipende dalla percezione individuale,dalla cultura e dal momento in cui viene posta la domanda.</a:t>
            </a:r>
          </a:p>
        </p:txBody>
      </p:sp>
      <p:pic>
        <p:nvPicPr>
          <p:cNvPr id="11" name="Immagine 10" descr="Risultati immagini per intrusive questions examples"/>
          <p:cNvPicPr/>
          <p:nvPr/>
        </p:nvPicPr>
        <p:blipFill>
          <a:blip r:embed="rId4"/>
          <a:srcRect/>
          <a:stretch>
            <a:fillRect/>
          </a:stretch>
        </p:blipFill>
        <p:spPr bwMode="auto">
          <a:xfrm>
            <a:off x="6357950" y="5572140"/>
            <a:ext cx="2428892" cy="1071546"/>
          </a:xfrm>
          <a:prstGeom prst="rect">
            <a:avLst/>
          </a:prstGeom>
          <a:noFill/>
          <a:ln w="9525">
            <a:noFill/>
            <a:miter lim="800000"/>
            <a:headEnd/>
            <a:tailEnd/>
          </a:ln>
        </p:spPr>
      </p:pic>
    </p:spTree>
    <p:extLst>
      <p:ext uri="{BB962C8B-B14F-4D97-AF65-F5344CB8AC3E}">
        <p14:creationId xmlns:p14="http://schemas.microsoft.com/office/powerpoint/2010/main" val="303315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00232" y="571480"/>
            <a:ext cx="4471990" cy="438896"/>
          </a:xfrm>
        </p:spPr>
        <p:txBody>
          <a:bodyPr>
            <a:normAutofit/>
          </a:bodyPr>
          <a:lstStyle/>
          <a:p>
            <a:pPr algn="ctr"/>
            <a:r>
              <a:rPr lang="it-IT" sz="2500" dirty="0" smtClean="0"/>
              <a:t>Analisi del bisogno educativo</a:t>
            </a:r>
          </a:p>
        </p:txBody>
      </p:sp>
      <p:sp>
        <p:nvSpPr>
          <p:cNvPr id="3" name="Segnaposto contenuto 2"/>
          <p:cNvSpPr>
            <a:spLocks noGrp="1"/>
          </p:cNvSpPr>
          <p:nvPr>
            <p:ph idx="1"/>
          </p:nvPr>
        </p:nvSpPr>
        <p:spPr>
          <a:xfrm>
            <a:off x="457200" y="1357298"/>
            <a:ext cx="8229600" cy="571504"/>
          </a:xfrm>
        </p:spPr>
        <p:txBody>
          <a:bodyPr>
            <a:normAutofit/>
          </a:bodyPr>
          <a:lstStyle/>
          <a:p>
            <a:pPr>
              <a:buNone/>
            </a:pPr>
            <a:r>
              <a:rPr lang="it-IT" dirty="0" smtClean="0"/>
              <a:t>              Consultazioni con testimoni qualificati </a:t>
            </a:r>
          </a:p>
        </p:txBody>
      </p:sp>
      <p:pic>
        <p:nvPicPr>
          <p:cNvPr id="54274" name="Picture 2" descr="Risultati immagini per testimoni qualificati"/>
          <p:cNvPicPr>
            <a:picLocks noChangeAspect="1" noChangeArrowheads="1"/>
          </p:cNvPicPr>
          <p:nvPr/>
        </p:nvPicPr>
        <p:blipFill>
          <a:blip r:embed="rId2"/>
          <a:srcRect/>
          <a:stretch>
            <a:fillRect/>
          </a:stretch>
        </p:blipFill>
        <p:spPr bwMode="auto">
          <a:xfrm>
            <a:off x="0" y="4953000"/>
            <a:ext cx="3333750" cy="1905000"/>
          </a:xfrm>
          <a:prstGeom prst="rect">
            <a:avLst/>
          </a:prstGeom>
          <a:noFill/>
        </p:spPr>
      </p:pic>
      <p:sp>
        <p:nvSpPr>
          <p:cNvPr id="5" name="CasellaDiTesto 4"/>
          <p:cNvSpPr txBox="1"/>
          <p:nvPr/>
        </p:nvSpPr>
        <p:spPr>
          <a:xfrm>
            <a:off x="500034" y="2428868"/>
            <a:ext cx="6500858" cy="1754326"/>
          </a:xfrm>
          <a:prstGeom prst="rect">
            <a:avLst/>
          </a:prstGeom>
          <a:noFill/>
        </p:spPr>
        <p:txBody>
          <a:bodyPr wrap="square" rtlCol="0">
            <a:spAutoFit/>
          </a:bodyPr>
          <a:lstStyle/>
          <a:p>
            <a:r>
              <a:rPr lang="it-IT" dirty="0">
                <a:solidFill>
                  <a:prstClr val="black"/>
                </a:solidFill>
              </a:rPr>
              <a:t>Caratteristiche del testimone</a:t>
            </a:r>
          </a:p>
          <a:p>
            <a:endParaRPr lang="it-IT" dirty="0">
              <a:solidFill>
                <a:prstClr val="black"/>
              </a:solidFill>
            </a:endParaRPr>
          </a:p>
          <a:p>
            <a:r>
              <a:rPr lang="it-IT" dirty="0">
                <a:solidFill>
                  <a:prstClr val="black"/>
                </a:solidFill>
              </a:rPr>
              <a:t>- Posizione di rappresentanza all’interno del gruppo</a:t>
            </a:r>
          </a:p>
          <a:p>
            <a:r>
              <a:rPr lang="it-IT" dirty="0">
                <a:solidFill>
                  <a:prstClr val="black"/>
                </a:solidFill>
              </a:rPr>
              <a:t>- Conoscenza dell’argomento trattato</a:t>
            </a:r>
          </a:p>
          <a:p>
            <a:r>
              <a:rPr lang="it-IT" dirty="0">
                <a:solidFill>
                  <a:prstClr val="black"/>
                </a:solidFill>
              </a:rPr>
              <a:t>- Disponibilità a collaborare</a:t>
            </a:r>
          </a:p>
          <a:p>
            <a:r>
              <a:rPr lang="it-IT" dirty="0">
                <a:solidFill>
                  <a:prstClr val="black"/>
                </a:solidFill>
              </a:rPr>
              <a:t>- Imparzialità di giudizio</a:t>
            </a:r>
            <a:endParaRPr lang="it-IT" dirty="0">
              <a:solidFill>
                <a:prstClr val="black"/>
              </a:solidFill>
            </a:endParaRPr>
          </a:p>
        </p:txBody>
      </p:sp>
    </p:spTree>
    <p:extLst>
      <p:ext uri="{BB962C8B-B14F-4D97-AF65-F5344CB8AC3E}">
        <p14:creationId xmlns:p14="http://schemas.microsoft.com/office/powerpoint/2010/main" val="312509807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nozio">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1061</Words>
  <Application>Microsoft Office PowerPoint</Application>
  <PresentationFormat>Presentazione su schermo (4:3)</PresentationFormat>
  <Paragraphs>119</Paragraphs>
  <Slides>11</Slides>
  <Notes>1</Notes>
  <HiddenSlides>0</HiddenSlides>
  <MMClips>0</MMClips>
  <ScaleCrop>false</ScaleCrop>
  <HeadingPairs>
    <vt:vector size="4" baseType="variant">
      <vt:variant>
        <vt:lpstr>Tema</vt:lpstr>
      </vt:variant>
      <vt:variant>
        <vt:i4>2</vt:i4>
      </vt:variant>
      <vt:variant>
        <vt:lpstr>Titoli diapositive</vt:lpstr>
      </vt:variant>
      <vt:variant>
        <vt:i4>11</vt:i4>
      </vt:variant>
    </vt:vector>
  </HeadingPairs>
  <TitlesOfParts>
    <vt:vector size="13" baseType="lpstr">
      <vt:lpstr>Tema di Office</vt:lpstr>
      <vt:lpstr>Equinozio</vt:lpstr>
      <vt:lpstr>Educare alla salute, una prerogativa del professionista sanitario</vt:lpstr>
      <vt:lpstr>Educare alla salute, una prerogativa del professionista sanitario</vt:lpstr>
      <vt:lpstr>Le fasi del processo educativo</vt:lpstr>
      <vt:lpstr>                     Analisi del bisogno educativo</vt:lpstr>
      <vt:lpstr>Analisi del bisogno educativo</vt:lpstr>
      <vt:lpstr>Analisi del bisogno educativo</vt:lpstr>
      <vt:lpstr>Analisi del bisogno educativo</vt:lpstr>
      <vt:lpstr>                  Analisi del bisogno educativo</vt:lpstr>
      <vt:lpstr>Analisi del bisogno educativo</vt:lpstr>
      <vt:lpstr>Analisi del bisogno educativo</vt:lpstr>
      <vt:lpstr>Analisi del bisogno educativo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Educare alla salute, una prerogativa del professionista sanitario</dc:title>
  <dc:creator>Staffetta</dc:creator>
  <cp:lastModifiedBy>Staffetta</cp:lastModifiedBy>
  <cp:revision>1</cp:revision>
  <dcterms:created xsi:type="dcterms:W3CDTF">2020-04-15T13:22:44Z</dcterms:created>
  <dcterms:modified xsi:type="dcterms:W3CDTF">2020-04-15T13:23:11Z</dcterms:modified>
</cp:coreProperties>
</file>