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A14E0-9A4B-4598-A87D-3B00F64FB7AE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D88F3-1004-496E-BF0D-F38D7DC569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9191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4D475-4CCE-48CF-80C8-54CB63198400}" type="slidenum">
              <a:rPr lang="it-IT" smtClean="0">
                <a:solidFill>
                  <a:prstClr val="black"/>
                </a:solidFill>
              </a:rPr>
              <a:pPr/>
              <a:t>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809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4D475-4CCE-48CF-80C8-54CB63198400}" type="slidenum">
              <a:rPr lang="it-IT" smtClean="0">
                <a:solidFill>
                  <a:prstClr val="black"/>
                </a:solidFill>
              </a:rPr>
              <a:pPr/>
              <a:t>9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74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0D77D-5637-405C-82DC-E2A9CD3B254A}" type="slidenum">
              <a:rPr lang="it-IT" smtClean="0">
                <a:solidFill>
                  <a:prstClr val="black"/>
                </a:solidFill>
              </a:rPr>
              <a:pPr/>
              <a:t>12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100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0D77D-5637-405C-82DC-E2A9CD3B254A}" type="slidenum">
              <a:rPr lang="it-IT" smtClean="0">
                <a:solidFill>
                  <a:prstClr val="black"/>
                </a:solidFill>
              </a:rPr>
              <a:pPr/>
              <a:t>13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091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4D475-4CCE-48CF-80C8-54CB63198400}" type="slidenum">
              <a:rPr lang="it-IT" smtClean="0">
                <a:solidFill>
                  <a:prstClr val="black"/>
                </a:solidFill>
              </a:rPr>
              <a:pPr/>
              <a:t>16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314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4D475-4CCE-48CF-80C8-54CB63198400}" type="slidenum">
              <a:rPr lang="it-IT" smtClean="0">
                <a:solidFill>
                  <a:prstClr val="black"/>
                </a:solidFill>
              </a:rPr>
              <a:pPr/>
              <a:t>17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567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FA49-0BA1-467A-8F12-15A01A3E14F9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625B-1E08-4438-B0B9-ED02067935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1146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FA49-0BA1-467A-8F12-15A01A3E14F9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625B-1E08-4438-B0B9-ED02067935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518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FA49-0BA1-467A-8F12-15A01A3E14F9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625B-1E08-4438-B0B9-ED02067935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168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DB68-680E-4E9C-99BF-18DDF3D0B124}" type="datetimeFigureOut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15/04/2020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8EA0-1D46-463F-8B91-045BA906F671}" type="slidenum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717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DB68-680E-4E9C-99BF-18DDF3D0B124}" type="datetimeFigureOut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15/04/2020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8EA0-1D46-463F-8B91-045BA906F671}" type="slidenum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626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DB68-680E-4E9C-99BF-18DDF3D0B124}" type="datetimeFigureOut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15/04/2020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8EA0-1D46-463F-8B91-045BA906F671}" type="slidenum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424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DB68-680E-4E9C-99BF-18DDF3D0B124}" type="datetimeFigureOut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15/04/2020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8EA0-1D46-463F-8B91-045BA906F671}" type="slidenum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20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DB68-680E-4E9C-99BF-18DDF3D0B124}" type="datetimeFigureOut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15/04/2020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8EA0-1D46-463F-8B91-045BA906F671}" type="slidenum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899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DB68-680E-4E9C-99BF-18DDF3D0B124}" type="datetimeFigureOut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15/04/2020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8EA0-1D46-463F-8B91-045BA906F671}" type="slidenum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540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DB68-680E-4E9C-99BF-18DDF3D0B124}" type="datetimeFigureOut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15/04/2020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8EA0-1D46-463F-8B91-045BA906F671}" type="slidenum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584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DB68-680E-4E9C-99BF-18DDF3D0B124}" type="datetimeFigureOut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15/04/2020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8EA0-1D46-463F-8B91-045BA906F671}" type="slidenum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6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FA49-0BA1-467A-8F12-15A01A3E14F9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625B-1E08-4438-B0B9-ED02067935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245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DB68-680E-4E9C-99BF-18DDF3D0B124}" type="datetimeFigureOut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15/04/2020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8B88EA0-1D46-463F-8B91-045BA906F671}" type="slidenum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642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DB68-680E-4E9C-99BF-18DDF3D0B124}" type="datetimeFigureOut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15/04/2020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8EA0-1D46-463F-8B91-045BA906F671}" type="slidenum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03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DB68-680E-4E9C-99BF-18DDF3D0B124}" type="datetimeFigureOut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15/04/2020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8EA0-1D46-463F-8B91-045BA906F671}" type="slidenum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41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FA49-0BA1-467A-8F12-15A01A3E14F9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625B-1E08-4438-B0B9-ED02067935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012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FA49-0BA1-467A-8F12-15A01A3E14F9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625B-1E08-4438-B0B9-ED02067935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9792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FA49-0BA1-467A-8F12-15A01A3E14F9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625B-1E08-4438-B0B9-ED02067935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725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FA49-0BA1-467A-8F12-15A01A3E14F9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625B-1E08-4438-B0B9-ED02067935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8532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FA49-0BA1-467A-8F12-15A01A3E14F9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625B-1E08-4438-B0B9-ED02067935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2699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FA49-0BA1-467A-8F12-15A01A3E14F9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625B-1E08-4438-B0B9-ED02067935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9036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FA49-0BA1-467A-8F12-15A01A3E14F9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625B-1E08-4438-B0B9-ED02067935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686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3FA49-0BA1-467A-8F12-15A01A3E14F9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1625B-1E08-4438-B0B9-ED02067935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397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57DB68-680E-4E9C-99BF-18DDF3D0B124}" type="datetimeFigureOut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15/04/2020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B88EA0-1D46-463F-8B91-045BA906F671}" type="slidenum">
              <a:rPr lang="it-IT" smtClean="0">
                <a:solidFill>
                  <a:srgbClr val="212745">
                    <a:shade val="90000"/>
                  </a:srgbClr>
                </a:solidFill>
              </a:rPr>
              <a:pPr/>
              <a:t>‹N›</a:t>
            </a:fld>
            <a:endParaRPr lang="it-IT">
              <a:solidFill>
                <a:srgbClr val="212745">
                  <a:shade val="90000"/>
                </a:srgbClr>
              </a:solidFill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1615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71604" y="571480"/>
            <a:ext cx="5472122" cy="438896"/>
          </a:xfrm>
        </p:spPr>
        <p:txBody>
          <a:bodyPr>
            <a:normAutofit/>
          </a:bodyPr>
          <a:lstStyle/>
          <a:p>
            <a:r>
              <a:rPr lang="it-IT" sz="2500" dirty="0" smtClean="0"/>
              <a:t>La progettazione dell’attività educativa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3143272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                </a:t>
            </a:r>
            <a:r>
              <a:rPr lang="it-IT" sz="2400" dirty="0" smtClean="0"/>
              <a:t>Caratteristiche della progettazione</a:t>
            </a:r>
          </a:p>
          <a:p>
            <a:pPr>
              <a:buNone/>
            </a:pPr>
            <a:r>
              <a:rPr lang="it-IT" dirty="0" smtClean="0"/>
              <a:t>                  </a:t>
            </a:r>
          </a:p>
          <a:p>
            <a:pPr>
              <a:buNone/>
            </a:pPr>
            <a:r>
              <a:rPr lang="it-IT" dirty="0" smtClean="0"/>
              <a:t>                            </a:t>
            </a:r>
            <a:r>
              <a:rPr lang="it-IT" sz="1800" dirty="0" smtClean="0"/>
              <a:t>Necessità del cambiamento</a:t>
            </a:r>
          </a:p>
          <a:p>
            <a:pPr>
              <a:buNone/>
            </a:pPr>
            <a:r>
              <a:rPr lang="it-IT" dirty="0" smtClean="0"/>
              <a:t>         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                           </a:t>
            </a:r>
            <a:r>
              <a:rPr lang="it-IT" sz="1800" dirty="0" smtClean="0"/>
              <a:t>Obiettivi di apprendimento</a:t>
            </a:r>
            <a:endParaRPr lang="it-IT" sz="1800" dirty="0"/>
          </a:p>
        </p:txBody>
      </p:sp>
      <p:sp>
        <p:nvSpPr>
          <p:cNvPr id="4" name="Freccia in giù 3"/>
          <p:cNvSpPr/>
          <p:nvPr/>
        </p:nvSpPr>
        <p:spPr>
          <a:xfrm>
            <a:off x="3857620" y="2857496"/>
            <a:ext cx="428628" cy="85725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214546" y="4786322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prstClr val="black"/>
                </a:solidFill>
              </a:rPr>
              <a:t>Definizione degli obiettivi</a:t>
            </a:r>
          </a:p>
          <a:p>
            <a:pPr algn="ctr"/>
            <a:r>
              <a:rPr lang="it-IT" dirty="0">
                <a:solidFill>
                  <a:prstClr val="black"/>
                </a:solidFill>
              </a:rPr>
              <a:t>Identificazione dei contenuti</a:t>
            </a:r>
          </a:p>
          <a:p>
            <a:pPr algn="ctr"/>
            <a:r>
              <a:rPr lang="it-IT" dirty="0">
                <a:solidFill>
                  <a:prstClr val="black"/>
                </a:solidFill>
              </a:rPr>
              <a:t>Scelta delle metodologie</a:t>
            </a:r>
          </a:p>
          <a:p>
            <a:pPr algn="ctr"/>
            <a:r>
              <a:rPr lang="it-IT" dirty="0">
                <a:solidFill>
                  <a:prstClr val="black"/>
                </a:solidFill>
              </a:rPr>
              <a:t>Aspetti logistico organizzativi</a:t>
            </a:r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68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Risultati immagini per brochure educazione salu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57760"/>
            <a:ext cx="5214941" cy="2000240"/>
          </a:xfrm>
          <a:prstGeom prst="rect">
            <a:avLst/>
          </a:prstGeom>
          <a:noFill/>
        </p:spPr>
      </p:pic>
      <p:pic>
        <p:nvPicPr>
          <p:cNvPr id="68616" name="Picture 8" descr="Risultati immagini per brochure fumo sigaret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3000364" cy="4857760"/>
          </a:xfrm>
          <a:prstGeom prst="rect">
            <a:avLst/>
          </a:prstGeom>
          <a:noFill/>
        </p:spPr>
      </p:pic>
      <p:pic>
        <p:nvPicPr>
          <p:cNvPr id="68618" name="Picture 10" descr="Risultati immagini per brochure fumo sigaret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0"/>
            <a:ext cx="4038600" cy="4857760"/>
          </a:xfrm>
          <a:prstGeom prst="rect">
            <a:avLst/>
          </a:prstGeom>
          <a:noFill/>
        </p:spPr>
      </p:pic>
      <p:pic>
        <p:nvPicPr>
          <p:cNvPr id="68620" name="Picture 12" descr="Risultati immagini per brochure fumo sigarett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4848224"/>
            <a:ext cx="3929058" cy="2009776"/>
          </a:xfrm>
          <a:prstGeom prst="rect">
            <a:avLst/>
          </a:prstGeom>
          <a:noFill/>
        </p:spPr>
      </p:pic>
      <p:pic>
        <p:nvPicPr>
          <p:cNvPr id="68622" name="Picture 14" descr="Risultati immagini per brochure fumo sigaretta"/>
          <p:cNvPicPr>
            <a:picLocks noChangeAspect="1" noChangeArrowheads="1"/>
          </p:cNvPicPr>
          <p:nvPr/>
        </p:nvPicPr>
        <p:blipFill>
          <a:blip r:embed="rId6"/>
          <a:srcRect l="7317"/>
          <a:stretch>
            <a:fillRect/>
          </a:stretch>
        </p:blipFill>
        <p:spPr bwMode="auto">
          <a:xfrm>
            <a:off x="6429420" y="0"/>
            <a:ext cx="2714612" cy="4781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158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0"/>
            <a:ext cx="39239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210952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isultati immagini per diminuzione fumatori in ital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08920"/>
            <a:ext cx="5220071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856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43108" y="428604"/>
            <a:ext cx="6329378" cy="510334"/>
          </a:xfrm>
        </p:spPr>
        <p:txBody>
          <a:bodyPr>
            <a:normAutofit/>
          </a:bodyPr>
          <a:lstStyle/>
          <a:p>
            <a:r>
              <a:rPr lang="it-IT" sz="2300" dirty="0" smtClean="0"/>
              <a:t>Attuazione del progetto educativo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64347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it-IT" b="1" dirty="0" smtClean="0"/>
              <a:t>Counseling motivazionale breve</a:t>
            </a:r>
          </a:p>
          <a:p>
            <a:pPr>
              <a:buNone/>
            </a:pPr>
            <a:endParaRPr lang="it-IT" sz="1700" dirty="0" smtClean="0"/>
          </a:p>
          <a:p>
            <a:pPr>
              <a:buNone/>
            </a:pPr>
            <a:r>
              <a:rPr lang="it-IT" sz="1400" dirty="0"/>
              <a:t> </a:t>
            </a:r>
            <a:endParaRPr lang="it-IT" sz="1400" dirty="0" smtClean="0"/>
          </a:p>
          <a:p>
            <a:pPr>
              <a:lnSpc>
                <a:spcPct val="120000"/>
              </a:lnSpc>
              <a:buNone/>
            </a:pPr>
            <a:r>
              <a:rPr lang="it-IT" sz="1800" dirty="0" smtClean="0"/>
              <a:t>        Il </a:t>
            </a:r>
            <a:r>
              <a:rPr lang="it-IT" sz="1800" dirty="0" err="1"/>
              <a:t>counseling</a:t>
            </a:r>
            <a:r>
              <a:rPr lang="it-IT" sz="1800" dirty="0"/>
              <a:t> motivazione breve (anche </a:t>
            </a:r>
            <a:r>
              <a:rPr lang="it-IT" sz="1800" dirty="0" err="1" smtClean="0"/>
              <a:t>minimal</a:t>
            </a:r>
            <a:r>
              <a:rPr lang="it-IT" sz="1800" dirty="0" smtClean="0"/>
              <a:t> </a:t>
            </a:r>
            <a:r>
              <a:rPr lang="it-IT" sz="1800" dirty="0" err="1"/>
              <a:t>advice</a:t>
            </a:r>
            <a:r>
              <a:rPr lang="it-IT" sz="1800" dirty="0"/>
              <a:t> o brief </a:t>
            </a:r>
            <a:r>
              <a:rPr lang="it-IT" sz="1800" dirty="0" err="1"/>
              <a:t>advice</a:t>
            </a:r>
            <a:r>
              <a:rPr lang="it-IT" sz="1800" dirty="0"/>
              <a:t>) è una particolare applicazione del </a:t>
            </a:r>
            <a:r>
              <a:rPr lang="it-IT" sz="1800" dirty="0" smtClean="0"/>
              <a:t>colloquio motivazionale </a:t>
            </a:r>
            <a:r>
              <a:rPr lang="it-IT" sz="1800" dirty="0"/>
              <a:t>sviluppato per adattarsi a setting informali o a situazioni in cui il tempo a disposizione per l’incontro è breve, che consiste nella costruzione e trasmissione di messaggi brevi in stile “motivazionale</a:t>
            </a:r>
            <a:r>
              <a:rPr lang="it-IT" sz="1800" dirty="0" smtClean="0"/>
              <a:t>”, focalizzati </a:t>
            </a:r>
            <a:r>
              <a:rPr lang="it-IT" sz="1800" dirty="0"/>
              <a:t>su temi specifici, condotti con tecniche collaudate che permettono di facilitare l’adesione a messaggi positivi e stimoli </a:t>
            </a:r>
            <a:r>
              <a:rPr lang="it-IT" sz="1800" dirty="0" smtClean="0"/>
              <a:t>di miglioramento </a:t>
            </a:r>
            <a:r>
              <a:rPr lang="it-IT" sz="1800" dirty="0"/>
              <a:t>degli stili di vita.</a:t>
            </a:r>
          </a:p>
          <a:p>
            <a:pPr algn="just">
              <a:lnSpc>
                <a:spcPct val="120000"/>
              </a:lnSpc>
              <a:buNone/>
            </a:pPr>
            <a:endParaRPr lang="it-IT" sz="1400" dirty="0" smtClean="0"/>
          </a:p>
          <a:p>
            <a:pPr>
              <a:buNone/>
            </a:pPr>
            <a:endParaRPr lang="it-IT" sz="1400" dirty="0"/>
          </a:p>
          <a:p>
            <a:pPr>
              <a:buNone/>
            </a:pPr>
            <a:endParaRPr lang="it-IT" sz="1400" dirty="0" smtClean="0"/>
          </a:p>
          <a:p>
            <a:pPr>
              <a:buNone/>
            </a:pPr>
            <a:endParaRPr lang="it-IT" sz="1400" dirty="0" smtClean="0"/>
          </a:p>
          <a:p>
            <a:pPr>
              <a:buNone/>
            </a:pPr>
            <a:endParaRPr lang="it-IT" sz="1400" dirty="0"/>
          </a:p>
          <a:p>
            <a:pPr>
              <a:buNone/>
            </a:pPr>
            <a:r>
              <a:rPr lang="it-IT" sz="1800" dirty="0" smtClean="0"/>
              <a:t>     </a:t>
            </a:r>
            <a:r>
              <a:rPr lang="it-IT" sz="2200" dirty="0" smtClean="0"/>
              <a:t>Capire </a:t>
            </a:r>
            <a:r>
              <a:rPr lang="it-IT" sz="2200" b="1" dirty="0" smtClean="0"/>
              <a:t>l’importanza</a:t>
            </a:r>
            <a:r>
              <a:rPr lang="it-IT" sz="2200" dirty="0" smtClean="0"/>
              <a:t> e il valore che si attribuiscono al cambiamento</a:t>
            </a:r>
          </a:p>
          <a:p>
            <a:pPr>
              <a:buNone/>
            </a:pPr>
            <a:r>
              <a:rPr lang="it-IT" sz="2200" dirty="0" smtClean="0"/>
              <a:t>     Avere </a:t>
            </a:r>
            <a:r>
              <a:rPr lang="it-IT" sz="2200" b="1" dirty="0" smtClean="0"/>
              <a:t>fiducia</a:t>
            </a:r>
            <a:r>
              <a:rPr lang="it-IT" sz="2200" dirty="0" smtClean="0"/>
              <a:t> nelle possibilità e nella speranza del cambiamento</a:t>
            </a:r>
          </a:p>
          <a:p>
            <a:pPr>
              <a:buNone/>
            </a:pPr>
            <a:endParaRPr lang="it-IT" sz="2200" dirty="0" smtClean="0"/>
          </a:p>
          <a:p>
            <a:pPr>
              <a:buNone/>
            </a:pPr>
            <a:r>
              <a:rPr lang="it-IT" sz="1400" dirty="0" smtClean="0"/>
              <a:t>     </a:t>
            </a:r>
          </a:p>
          <a:p>
            <a:pPr>
              <a:buNone/>
            </a:pPr>
            <a:endParaRPr lang="it-IT" sz="1400" dirty="0"/>
          </a:p>
          <a:p>
            <a:pPr>
              <a:buNone/>
            </a:pPr>
            <a:endParaRPr lang="it-IT" sz="1400" dirty="0" smtClean="0"/>
          </a:p>
          <a:p>
            <a:pPr>
              <a:buNone/>
            </a:pPr>
            <a:r>
              <a:rPr lang="it-IT" sz="1800" dirty="0"/>
              <a:t> </a:t>
            </a:r>
            <a:r>
              <a:rPr lang="it-IT" sz="1800" dirty="0" smtClean="0"/>
              <a:t>       Capacità di </a:t>
            </a:r>
          </a:p>
          <a:p>
            <a:pPr>
              <a:buFontTx/>
              <a:buChar char="-"/>
            </a:pPr>
            <a:r>
              <a:rPr lang="it-IT" sz="1800" dirty="0" smtClean="0"/>
              <a:t>esprimere contenuti in modo chiaro e comprensibile, con stile neutro e non giudicante</a:t>
            </a:r>
          </a:p>
          <a:p>
            <a:pPr>
              <a:buFontTx/>
              <a:buChar char="-"/>
            </a:pPr>
            <a:r>
              <a:rPr lang="it-IT" sz="1800" dirty="0" smtClean="0"/>
              <a:t>gestire le conflittualità psicologiche sia cognitive che emozionali</a:t>
            </a:r>
          </a:p>
          <a:p>
            <a:pPr>
              <a:buFontTx/>
              <a:buChar char="-"/>
            </a:pPr>
            <a:endParaRPr lang="it-IT" sz="1400" dirty="0" smtClean="0"/>
          </a:p>
          <a:p>
            <a:pPr>
              <a:buFontTx/>
              <a:buChar char="-"/>
            </a:pPr>
            <a:endParaRPr lang="it-IT" sz="1400" dirty="0" smtClean="0"/>
          </a:p>
          <a:p>
            <a:pPr>
              <a:buNone/>
            </a:pPr>
            <a:endParaRPr lang="it-IT" sz="1400" dirty="0" smtClean="0"/>
          </a:p>
          <a:p>
            <a:pPr>
              <a:buNone/>
            </a:pPr>
            <a:r>
              <a:rPr lang="it-IT" sz="1400" dirty="0" smtClean="0"/>
              <a:t>                                                </a:t>
            </a:r>
          </a:p>
          <a:p>
            <a:pPr>
              <a:buNone/>
            </a:pPr>
            <a:endParaRPr lang="it-IT" sz="1400" dirty="0"/>
          </a:p>
          <a:p>
            <a:pPr>
              <a:buNone/>
            </a:pPr>
            <a:r>
              <a:rPr lang="it-IT" sz="1400" dirty="0" smtClean="0"/>
              <a:t>                                                                   </a:t>
            </a:r>
          </a:p>
          <a:p>
            <a:pPr>
              <a:buNone/>
            </a:pPr>
            <a:endParaRPr lang="it-IT" sz="1400" dirty="0"/>
          </a:p>
          <a:p>
            <a:pPr>
              <a:buNone/>
            </a:pPr>
            <a:endParaRPr lang="it-IT" sz="1400" dirty="0" smtClean="0"/>
          </a:p>
          <a:p>
            <a:pPr>
              <a:buNone/>
            </a:pPr>
            <a:r>
              <a:rPr lang="it-IT" sz="1400" dirty="0"/>
              <a:t> </a:t>
            </a:r>
            <a:r>
              <a:rPr lang="it-IT" sz="1400" dirty="0" smtClean="0"/>
              <a:t>                                                                                               </a:t>
            </a:r>
            <a:r>
              <a:rPr lang="it-IT" sz="1900" dirty="0" smtClean="0"/>
              <a:t>centralità del paziente nel processo comunicativo</a:t>
            </a:r>
          </a:p>
          <a:p>
            <a:pPr>
              <a:buNone/>
            </a:pPr>
            <a:r>
              <a:rPr lang="it-IT" sz="1900" dirty="0" smtClean="0"/>
              <a:t>                               sequenza di intervento: empatia – aumentare la frattura interiore – gestire le resistenze – aumentare l’autoefficacia      </a:t>
            </a:r>
          </a:p>
          <a:p>
            <a:pPr>
              <a:buNone/>
            </a:pPr>
            <a:endParaRPr lang="it-IT" sz="1400" dirty="0" smtClean="0"/>
          </a:p>
          <a:p>
            <a:pPr>
              <a:buNone/>
            </a:pPr>
            <a:endParaRPr lang="it-IT" sz="1400" dirty="0" smtClean="0"/>
          </a:p>
          <a:p>
            <a:pPr>
              <a:buNone/>
            </a:pPr>
            <a:endParaRPr lang="it-IT" sz="1400" dirty="0" smtClean="0"/>
          </a:p>
          <a:p>
            <a:pPr>
              <a:buNone/>
            </a:pPr>
            <a:endParaRPr lang="it-IT" sz="1400" dirty="0" smtClean="0"/>
          </a:p>
          <a:p>
            <a:pPr>
              <a:buNone/>
            </a:pPr>
            <a:endParaRPr lang="it-IT" sz="1200" dirty="0" smtClean="0"/>
          </a:p>
          <a:p>
            <a:pPr>
              <a:buNone/>
            </a:pPr>
            <a:endParaRPr lang="it-IT" sz="1200" dirty="0" smtClean="0"/>
          </a:p>
          <a:p>
            <a:pPr>
              <a:buNone/>
            </a:pPr>
            <a:endParaRPr lang="it-IT" sz="1200" dirty="0" smtClean="0"/>
          </a:p>
          <a:p>
            <a:pPr>
              <a:buNone/>
            </a:pPr>
            <a:endParaRPr lang="it-IT" sz="1200" dirty="0" smtClean="0"/>
          </a:p>
          <a:p>
            <a:pPr>
              <a:buNone/>
            </a:pPr>
            <a:endParaRPr lang="it-IT" sz="1200" dirty="0" smtClean="0"/>
          </a:p>
          <a:p>
            <a:pPr>
              <a:buNone/>
            </a:pPr>
            <a:endParaRPr lang="it-IT" sz="1200" dirty="0" smtClean="0"/>
          </a:p>
          <a:p>
            <a:pPr>
              <a:buNone/>
            </a:pPr>
            <a:endParaRPr lang="it-IT" sz="1200" dirty="0" smtClean="0"/>
          </a:p>
          <a:p>
            <a:pPr>
              <a:buNone/>
            </a:pPr>
            <a:endParaRPr lang="it-IT" sz="1200" dirty="0" smtClean="0"/>
          </a:p>
          <a:p>
            <a:pPr>
              <a:buNone/>
            </a:pPr>
            <a:endParaRPr lang="it-IT" sz="1200" dirty="0" smtClean="0"/>
          </a:p>
          <a:p>
            <a:pPr>
              <a:buNone/>
            </a:pPr>
            <a:endParaRPr lang="it-IT" sz="1200" dirty="0" smtClean="0"/>
          </a:p>
          <a:p>
            <a:pPr>
              <a:buNone/>
            </a:pPr>
            <a:endParaRPr lang="it-IT" sz="1200" dirty="0" smtClean="0"/>
          </a:p>
          <a:p>
            <a:pPr>
              <a:buNone/>
            </a:pPr>
            <a:endParaRPr lang="it-IT" sz="1200" dirty="0" smtClean="0"/>
          </a:p>
          <a:p>
            <a:pPr>
              <a:buNone/>
            </a:pPr>
            <a:endParaRPr lang="it-IT" sz="1700" dirty="0" smtClean="0"/>
          </a:p>
          <a:p>
            <a:pPr>
              <a:buNone/>
            </a:pPr>
            <a:endParaRPr lang="it-IT" sz="1700" dirty="0" smtClean="0"/>
          </a:p>
          <a:p>
            <a:pPr>
              <a:buNone/>
            </a:pPr>
            <a:endParaRPr lang="it-IT" sz="1700" dirty="0" smtClean="0"/>
          </a:p>
        </p:txBody>
      </p:sp>
      <p:sp>
        <p:nvSpPr>
          <p:cNvPr id="4" name="Rettangolo 3"/>
          <p:cNvSpPr/>
          <p:nvPr/>
        </p:nvSpPr>
        <p:spPr>
          <a:xfrm>
            <a:off x="370160" y="5744513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00" dirty="0">
                <a:solidFill>
                  <a:prstClr val="black"/>
                </a:solidFill>
              </a:rPr>
              <a:t>https</a:t>
            </a:r>
            <a:r>
              <a:rPr lang="it-IT" sz="900" dirty="0">
                <a:solidFill>
                  <a:prstClr val="black"/>
                </a:solidFill>
              </a:rPr>
              <a:t>://www.nice.org.uk/guidance/ph49/resources/behaviour-change-individual-approaches-pdf-1996366337989 N</a:t>
            </a:r>
            <a:r>
              <a:rPr lang="it-IT" sz="900" dirty="0">
                <a:solidFill>
                  <a:prstClr val="black"/>
                </a:solidFill>
              </a:rPr>
              <a:t>ational </a:t>
            </a:r>
            <a:r>
              <a:rPr lang="it-IT" sz="900" dirty="0" err="1">
                <a:solidFill>
                  <a:prstClr val="black"/>
                </a:solidFill>
              </a:rPr>
              <a:t>Institute</a:t>
            </a:r>
            <a:r>
              <a:rPr lang="it-IT" sz="900" dirty="0">
                <a:solidFill>
                  <a:prstClr val="black"/>
                </a:solidFill>
              </a:rPr>
              <a:t> for Health and Care </a:t>
            </a:r>
            <a:r>
              <a:rPr lang="it-IT" sz="900" dirty="0" err="1">
                <a:solidFill>
                  <a:prstClr val="black"/>
                </a:solidFill>
              </a:rPr>
              <a:t>E</a:t>
            </a:r>
            <a:r>
              <a:rPr lang="it-IT" sz="900" dirty="0" err="1">
                <a:solidFill>
                  <a:prstClr val="black"/>
                </a:solidFill>
              </a:rPr>
              <a:t>xcellent</a:t>
            </a:r>
            <a:endParaRPr lang="it-IT" sz="900" dirty="0">
              <a:solidFill>
                <a:prstClr val="black"/>
              </a:solidFill>
            </a:endParaRPr>
          </a:p>
          <a:p>
            <a:r>
              <a:rPr lang="it-IT" sz="900" b="1" dirty="0" err="1">
                <a:solidFill>
                  <a:prstClr val="black"/>
                </a:solidFill>
              </a:rPr>
              <a:t>Behaviour</a:t>
            </a:r>
            <a:r>
              <a:rPr lang="it-IT" sz="900" b="1" dirty="0">
                <a:solidFill>
                  <a:prstClr val="black"/>
                </a:solidFill>
              </a:rPr>
              <a:t> </a:t>
            </a:r>
            <a:r>
              <a:rPr lang="it-IT" sz="900" b="1" dirty="0" err="1">
                <a:solidFill>
                  <a:prstClr val="black"/>
                </a:solidFill>
              </a:rPr>
              <a:t>change</a:t>
            </a:r>
            <a:r>
              <a:rPr lang="it-IT" sz="900" b="1" dirty="0">
                <a:solidFill>
                  <a:prstClr val="black"/>
                </a:solidFill>
              </a:rPr>
              <a:t>: </a:t>
            </a:r>
            <a:r>
              <a:rPr lang="it-IT" sz="900" b="1" dirty="0" err="1">
                <a:solidFill>
                  <a:prstClr val="black"/>
                </a:solidFill>
              </a:rPr>
              <a:t>individual</a:t>
            </a:r>
            <a:r>
              <a:rPr lang="it-IT" sz="900" b="1" dirty="0">
                <a:solidFill>
                  <a:prstClr val="black"/>
                </a:solidFill>
              </a:rPr>
              <a:t> </a:t>
            </a:r>
            <a:r>
              <a:rPr lang="it-IT" sz="900" b="1" dirty="0" err="1">
                <a:solidFill>
                  <a:prstClr val="black"/>
                </a:solidFill>
              </a:rPr>
              <a:t>approaches</a:t>
            </a:r>
            <a:r>
              <a:rPr lang="it-IT" sz="900" b="1" dirty="0">
                <a:solidFill>
                  <a:prstClr val="black"/>
                </a:solidFill>
              </a:rPr>
              <a:t>. </a:t>
            </a:r>
            <a:r>
              <a:rPr lang="it-IT" sz="900" dirty="0">
                <a:solidFill>
                  <a:prstClr val="black"/>
                </a:solidFill>
              </a:rPr>
              <a:t>Documento che fornisce raccomandazioni e cita le principali evidenze scientifiche in relazione ad interventi individuali mirati al cambiamento dei comportamenti. </a:t>
            </a:r>
            <a:r>
              <a:rPr lang="it-IT" sz="900" b="1" dirty="0">
                <a:solidFill>
                  <a:prstClr val="black"/>
                </a:solidFill>
              </a:rPr>
              <a:t>Tra le raccomandazioni: mettere in atto programmi brevi, accettabili concreti, sostenibili e contesto-specifici.</a:t>
            </a:r>
          </a:p>
          <a:p>
            <a:endParaRPr lang="it-IT" sz="900" dirty="0">
              <a:solidFill>
                <a:prstClr val="black"/>
              </a:solidFill>
            </a:endParaRPr>
          </a:p>
          <a:p>
            <a:r>
              <a:rPr lang="it-IT" sz="900" dirty="0">
                <a:solidFill>
                  <a:prstClr val="black"/>
                </a:solidFill>
              </a:rPr>
              <a:t>http://www2.ats-bg.it/portale/libreria_medici.nsf/($all)/8179BF188694CA75C1257C4B00493D93/$file/counseling%20motivazionale%20breve.pdf </a:t>
            </a:r>
          </a:p>
        </p:txBody>
      </p:sp>
      <p:sp>
        <p:nvSpPr>
          <p:cNvPr id="5" name="Freccia in giù 4"/>
          <p:cNvSpPr/>
          <p:nvPr/>
        </p:nvSpPr>
        <p:spPr>
          <a:xfrm>
            <a:off x="4286248" y="4369094"/>
            <a:ext cx="142876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889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28794" y="428604"/>
            <a:ext cx="4543428" cy="438896"/>
          </a:xfrm>
        </p:spPr>
        <p:txBody>
          <a:bodyPr>
            <a:normAutofit/>
          </a:bodyPr>
          <a:lstStyle/>
          <a:p>
            <a:r>
              <a:rPr lang="it-IT" sz="2300" dirty="0" smtClean="0"/>
              <a:t>Attuazione del progetto educativo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1071546"/>
            <a:ext cx="8229600" cy="32861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it-IT" sz="1600" dirty="0" smtClean="0"/>
          </a:p>
          <a:p>
            <a:pPr>
              <a:buNone/>
            </a:pPr>
            <a:r>
              <a:rPr lang="it-IT" sz="1600" dirty="0"/>
              <a:t> </a:t>
            </a:r>
            <a:r>
              <a:rPr lang="it-IT" sz="1600" dirty="0" smtClean="0"/>
              <a:t>                Disponibilità </a:t>
            </a:r>
            <a:r>
              <a:rPr lang="it-IT" sz="1600" dirty="0"/>
              <a:t>al cambiamento </a:t>
            </a:r>
            <a:r>
              <a:rPr lang="it-IT" sz="1600" b="1" dirty="0"/>
              <a:t>vs</a:t>
            </a:r>
            <a:r>
              <a:rPr lang="it-IT" sz="1600" dirty="0"/>
              <a:t> utilità secondaria della </a:t>
            </a:r>
            <a:r>
              <a:rPr lang="it-IT" sz="1600" dirty="0" smtClean="0"/>
              <a:t>malattia</a:t>
            </a:r>
          </a:p>
          <a:p>
            <a:pPr>
              <a:buNone/>
            </a:pPr>
            <a:endParaRPr lang="it-IT" sz="1600" dirty="0" smtClean="0"/>
          </a:p>
          <a:p>
            <a:pPr>
              <a:buNone/>
            </a:pPr>
            <a:r>
              <a:rPr lang="it-IT" sz="1600" dirty="0" smtClean="0"/>
              <a:t>Individuare le resistenze al cambiamento: </a:t>
            </a:r>
          </a:p>
          <a:p>
            <a:pPr>
              <a:buNone/>
            </a:pPr>
            <a:r>
              <a:rPr lang="it-IT" sz="1600" dirty="0" smtClean="0"/>
              <a:t>per un conflitto interiore o per la non conoscenza del problema </a:t>
            </a:r>
            <a:r>
              <a:rPr lang="it-IT" sz="1200" i="1" dirty="0" smtClean="0"/>
              <a:t>(quasi sempre fittizio)</a:t>
            </a:r>
          </a:p>
          <a:p>
            <a:pPr>
              <a:buNone/>
            </a:pPr>
            <a:endParaRPr lang="it-IT" sz="1600" dirty="0" smtClean="0"/>
          </a:p>
          <a:p>
            <a:pPr>
              <a:buNone/>
            </a:pPr>
            <a:endParaRPr lang="it-IT" sz="1600" dirty="0" smtClean="0"/>
          </a:p>
          <a:p>
            <a:pPr>
              <a:buNone/>
            </a:pPr>
            <a:r>
              <a:rPr lang="it-IT" sz="1600" dirty="0" smtClean="0"/>
              <a:t>Soluzioni </a:t>
            </a:r>
            <a:r>
              <a:rPr lang="it-IT" sz="1200" dirty="0" smtClean="0"/>
              <a:t>(</a:t>
            </a:r>
            <a:r>
              <a:rPr lang="it-IT" sz="1200" i="1" dirty="0" smtClean="0"/>
              <a:t>fin troppo semplicistiche):</a:t>
            </a:r>
          </a:p>
          <a:p>
            <a:pPr>
              <a:buNone/>
            </a:pPr>
            <a:r>
              <a:rPr lang="it-IT" sz="1600" dirty="0" smtClean="0"/>
              <a:t> - coscientizzare l’autodeterminazione del paziente (evitando il confronto logico simmetrico)</a:t>
            </a:r>
          </a:p>
          <a:p>
            <a:pPr>
              <a:buNone/>
            </a:pPr>
            <a:r>
              <a:rPr lang="it-IT" sz="1600" dirty="0" smtClean="0"/>
              <a:t>-  rivalutare la disponibilità, l’importanza e la fiducia</a:t>
            </a:r>
          </a:p>
          <a:p>
            <a:pPr>
              <a:buNone/>
            </a:pPr>
            <a:r>
              <a:rPr lang="it-IT" sz="1600" dirty="0" smtClean="0"/>
              <a:t>-  utilizzare tecniche di ascolto riflessivo, ponendosi </a:t>
            </a:r>
            <a:r>
              <a:rPr lang="it-IT" sz="1600" i="1" dirty="0" smtClean="0"/>
              <a:t>accanto</a:t>
            </a:r>
            <a:r>
              <a:rPr lang="it-IT" sz="1600" dirty="0" smtClean="0"/>
              <a:t> al paziente</a:t>
            </a:r>
            <a:endParaRPr lang="it-IT" sz="1600" dirty="0"/>
          </a:p>
        </p:txBody>
      </p:sp>
      <p:pic>
        <p:nvPicPr>
          <p:cNvPr id="69634" name="Picture 2" descr="Risultati immagini per studi sull'ister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429132"/>
            <a:ext cx="2724150" cy="2133601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2928926" y="5000636"/>
            <a:ext cx="60722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prstClr val="black"/>
                </a:solidFill>
              </a:rPr>
              <a:t>Il concetto di </a:t>
            </a:r>
            <a:r>
              <a:rPr lang="it-IT" sz="1200" b="1" dirty="0">
                <a:solidFill>
                  <a:prstClr val="black"/>
                </a:solidFill>
              </a:rPr>
              <a:t>resistenza</a:t>
            </a:r>
            <a:r>
              <a:rPr lang="it-IT" sz="1200" dirty="0">
                <a:solidFill>
                  <a:prstClr val="black"/>
                </a:solidFill>
              </a:rPr>
              <a:t> è stato introdotto da Freud; se ne trovano le prime tracce negli </a:t>
            </a:r>
            <a:r>
              <a:rPr lang="it-IT" sz="1200" i="1" dirty="0">
                <a:solidFill>
                  <a:prstClr val="black"/>
                </a:solidFill>
              </a:rPr>
              <a:t>Studi sull'Isteria</a:t>
            </a:r>
            <a:r>
              <a:rPr lang="it-IT" sz="1200" dirty="0">
                <a:solidFill>
                  <a:prstClr val="black"/>
                </a:solidFill>
              </a:rPr>
              <a:t> del 1895. La resistenza è stata scoperta in quanto ostacolo all'emersione dei sintomi, alla presa di coscienza del paziente e quindi al proseguimento e buon esito della cura. Freud la definì "</a:t>
            </a:r>
            <a:r>
              <a:rPr lang="it-IT" sz="1200" b="1" dirty="0">
                <a:solidFill>
                  <a:prstClr val="black"/>
                </a:solidFill>
              </a:rPr>
              <a:t>il migliore ostacolo al lavoro terapeutico“.</a:t>
            </a:r>
            <a:endParaRPr lang="it-IT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581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14546" y="571480"/>
            <a:ext cx="4329114" cy="367458"/>
          </a:xfrm>
        </p:spPr>
        <p:txBody>
          <a:bodyPr>
            <a:normAutofit fontScale="90000"/>
          </a:bodyPr>
          <a:lstStyle/>
          <a:p>
            <a:r>
              <a:rPr lang="it-IT" sz="2300" dirty="0" smtClean="0"/>
              <a:t>La valutazione dell’azione educativa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3643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 smtClean="0"/>
              <a:t>   </a:t>
            </a:r>
            <a:r>
              <a:rPr lang="it-IT" sz="1600" dirty="0" smtClean="0"/>
              <a:t>Molto genericamente intesa come </a:t>
            </a:r>
            <a:r>
              <a:rPr lang="it-IT" sz="1600" i="1" dirty="0" smtClean="0"/>
              <a:t>ricercare e misurare i cambiamenti intervenuti nei partecipanti alla conclusione dell’esperienza</a:t>
            </a:r>
          </a:p>
          <a:p>
            <a:pPr>
              <a:buNone/>
            </a:pPr>
            <a:r>
              <a:rPr lang="it-IT" sz="1600" i="1" dirty="0" smtClean="0"/>
              <a:t>     </a:t>
            </a:r>
          </a:p>
          <a:p>
            <a:pPr>
              <a:buNone/>
            </a:pPr>
            <a:r>
              <a:rPr lang="it-IT" sz="1600" i="1" dirty="0" smtClean="0"/>
              <a:t>    </a:t>
            </a:r>
          </a:p>
          <a:p>
            <a:pPr>
              <a:buNone/>
            </a:pPr>
            <a:endParaRPr lang="it-IT" sz="1600" i="1" dirty="0" smtClean="0"/>
          </a:p>
          <a:p>
            <a:pPr>
              <a:buNone/>
            </a:pPr>
            <a:r>
              <a:rPr lang="it-IT" sz="1600" i="1" dirty="0" smtClean="0"/>
              <a:t>     concettualmente:  </a:t>
            </a:r>
            <a:r>
              <a:rPr lang="it-IT" sz="1600" dirty="0" smtClean="0"/>
              <a:t>cosa si intende per cambiamento? </a:t>
            </a:r>
          </a:p>
          <a:p>
            <a:pPr>
              <a:buNone/>
            </a:pPr>
            <a:r>
              <a:rPr lang="it-IT" sz="1600" i="1" dirty="0" smtClean="0"/>
              <a:t>     metodologicamente:  </a:t>
            </a:r>
            <a:r>
              <a:rPr lang="it-IT" sz="1600" dirty="0" smtClean="0"/>
              <a:t>chi, cosa e quando valutare e come farlo? </a:t>
            </a:r>
            <a:endParaRPr lang="it-IT" sz="1600" dirty="0"/>
          </a:p>
        </p:txBody>
      </p:sp>
      <p:pic>
        <p:nvPicPr>
          <p:cNvPr id="71682" name="Picture 2" descr="Immagine correl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0" y="4191019"/>
            <a:ext cx="3571880" cy="23812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2225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71670" y="500042"/>
            <a:ext cx="4857784" cy="428628"/>
          </a:xfrm>
        </p:spPr>
        <p:txBody>
          <a:bodyPr>
            <a:normAutofit/>
          </a:bodyPr>
          <a:lstStyle/>
          <a:p>
            <a:r>
              <a:rPr lang="it-IT" sz="2100" dirty="0" smtClean="0"/>
              <a:t>La valutazione dell’azione educativa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2844" y="1500174"/>
            <a:ext cx="5572164" cy="43577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1600" dirty="0" smtClean="0"/>
              <a:t>       Modello della gerarchia degli obiettivi </a:t>
            </a:r>
            <a:r>
              <a:rPr lang="it-IT" sz="1000" dirty="0" smtClean="0"/>
              <a:t>(</a:t>
            </a:r>
            <a:r>
              <a:rPr lang="it-IT" sz="1000" dirty="0" err="1" smtClean="0"/>
              <a:t>Kirkpatrick</a:t>
            </a:r>
            <a:r>
              <a:rPr lang="it-IT" sz="1000" dirty="0" smtClean="0"/>
              <a:t>, 1960)</a:t>
            </a:r>
          </a:p>
          <a:p>
            <a:pPr>
              <a:buNone/>
            </a:pPr>
            <a:endParaRPr lang="it-IT" sz="1600" dirty="0" smtClean="0"/>
          </a:p>
          <a:p>
            <a:pPr marL="342900" indent="-342900">
              <a:buAutoNum type="arabicPeriod"/>
            </a:pPr>
            <a:r>
              <a:rPr lang="it-IT" sz="1600" b="1" dirty="0" smtClean="0"/>
              <a:t>Reazioni: </a:t>
            </a:r>
            <a:r>
              <a:rPr lang="en-US" sz="1200" dirty="0" smtClean="0"/>
              <a:t> misurare il  grado di soddisfazione, l'interesse e il gradimento per l'iniziativa  formativa  sul piano didattico e organizzativo (tipicamente  attraverso </a:t>
            </a:r>
            <a:r>
              <a:rPr lang="en-US" sz="1200" dirty="0" err="1" smtClean="0"/>
              <a:t>il</a:t>
            </a:r>
            <a:r>
              <a:rPr lang="en-US" sz="1200" dirty="0" smtClean="0"/>
              <a:t> questionario di gradimento)</a:t>
            </a:r>
          </a:p>
          <a:p>
            <a:pPr marL="342900" indent="-342900">
              <a:buAutoNum type="arabicPeriod"/>
            </a:pPr>
            <a:endParaRPr lang="en-US" sz="1200" dirty="0" smtClean="0"/>
          </a:p>
          <a:p>
            <a:pPr marL="342900" indent="-342900">
              <a:buAutoNum type="arabicPeriod"/>
            </a:pPr>
            <a:r>
              <a:rPr lang="en-US" sz="1600" b="1" dirty="0" smtClean="0"/>
              <a:t>Apprendimento/cambiamento: </a:t>
            </a:r>
            <a:r>
              <a:rPr lang="en-US" sz="1200" dirty="0" smtClean="0"/>
              <a:t>serve a valutare  il miglioramento delle abilità e capacità realizzatosi a seguito del progetto formativo. </a:t>
            </a:r>
          </a:p>
          <a:p>
            <a:pPr marL="342900" indent="-342900">
              <a:buAutoNum type="arabicPeriod"/>
            </a:pPr>
            <a:endParaRPr lang="en-US" sz="1200" dirty="0" smtClean="0"/>
          </a:p>
          <a:p>
            <a:pPr marL="342900" indent="-342900">
              <a:buAutoNum type="arabicPeriod"/>
            </a:pPr>
            <a:r>
              <a:rPr lang="en-US" sz="1600" b="1" dirty="0" smtClean="0"/>
              <a:t>Trasferibilità delle conoscenze: </a:t>
            </a:r>
            <a:r>
              <a:rPr lang="en-US" sz="1200" dirty="0" smtClean="0"/>
              <a:t>si analizza come e cosa i discenti riescono a trasferire  nella loro realtà professionale. </a:t>
            </a:r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r>
              <a:rPr lang="en-US" sz="1600" b="1" dirty="0" smtClean="0"/>
              <a:t>Outcome e indicatori di risultato: </a:t>
            </a:r>
            <a:r>
              <a:rPr lang="en-US" sz="1200" dirty="0" smtClean="0"/>
              <a:t>in questo ultimo livello si valuta l'impatto della formazione sull'organizzazione,  relativamente a indicatori clinici o attuattivi (es lavaggio delle mani)</a:t>
            </a:r>
          </a:p>
          <a:p>
            <a:pPr marL="342900" indent="-342900">
              <a:buNone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it-IT" sz="1600" dirty="0"/>
          </a:p>
        </p:txBody>
      </p:sp>
      <p:pic>
        <p:nvPicPr>
          <p:cNvPr id="72706" name="Picture 2" descr="Risultati immagini per kirkpatrick 1960"/>
          <p:cNvPicPr>
            <a:picLocks noChangeAspect="1" noChangeArrowheads="1"/>
          </p:cNvPicPr>
          <p:nvPr/>
        </p:nvPicPr>
        <p:blipFill>
          <a:blip r:embed="rId2"/>
          <a:srcRect t="8964" b="1394"/>
          <a:stretch>
            <a:fillRect/>
          </a:stretch>
        </p:blipFill>
        <p:spPr bwMode="auto">
          <a:xfrm>
            <a:off x="5676900" y="1643050"/>
            <a:ext cx="3467100" cy="4286256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357158" y="5857892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Nella realtà le organizzazioni valutano la formazione principalmente al livello 1 e 2, mentre sono rare quelle aziende che raggiungono il livello 3 e 4 e questo per motivi sia culturali  che operativi</a:t>
            </a:r>
            <a:endParaRPr lang="it-IT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797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71670" y="428604"/>
            <a:ext cx="6043626" cy="581772"/>
          </a:xfrm>
        </p:spPr>
        <p:txBody>
          <a:bodyPr>
            <a:normAutofit/>
          </a:bodyPr>
          <a:lstStyle/>
          <a:p>
            <a:r>
              <a:rPr lang="it-IT" sz="2100" dirty="0" smtClean="0"/>
              <a:t>La valutazione dell’azione educativa</a:t>
            </a:r>
          </a:p>
        </p:txBody>
      </p:sp>
      <p:sp>
        <p:nvSpPr>
          <p:cNvPr id="4" name="Segnaposto contenuto 3"/>
          <p:cNvSpPr txBox="1">
            <a:spLocks noGrp="1"/>
          </p:cNvSpPr>
          <p:nvPr>
            <p:ph idx="1"/>
          </p:nvPr>
        </p:nvSpPr>
        <p:spPr>
          <a:xfrm>
            <a:off x="357158" y="1824720"/>
            <a:ext cx="8572560" cy="475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it-IT" sz="1600" b="1" dirty="0" smtClean="0"/>
              <a:t>     Elementi integrativi</a:t>
            </a:r>
          </a:p>
          <a:p>
            <a:endParaRPr lang="it-IT" sz="1600" dirty="0" smtClean="0"/>
          </a:p>
          <a:p>
            <a:pPr>
              <a:buNone/>
            </a:pPr>
            <a:r>
              <a:rPr lang="it-IT" sz="1400" b="1" dirty="0" smtClean="0"/>
              <a:t>       Valutazione iniziale: </a:t>
            </a:r>
            <a:r>
              <a:rPr lang="it-IT" sz="1400" dirty="0" smtClean="0"/>
              <a:t>cosa sappiamo sull’argomento?</a:t>
            </a:r>
          </a:p>
          <a:p>
            <a:endParaRPr lang="it-IT" sz="1400" dirty="0" smtClean="0"/>
          </a:p>
          <a:p>
            <a:pPr>
              <a:buNone/>
            </a:pPr>
            <a:r>
              <a:rPr lang="it-IT" sz="1400" b="1" dirty="0" smtClean="0"/>
              <a:t>       Valutazione come processo</a:t>
            </a:r>
            <a:r>
              <a:rPr lang="it-IT" sz="1400" dirty="0" smtClean="0"/>
              <a:t>: misura la coerenza del progetto in itinere e consente il feedback delle varie fasi attuative </a:t>
            </a:r>
            <a:r>
              <a:rPr lang="it-IT" sz="1600" dirty="0" smtClean="0"/>
              <a:t>(</a:t>
            </a:r>
            <a:r>
              <a:rPr lang="it-IT" sz="1200" i="1" dirty="0" smtClean="0"/>
              <a:t>la valutazione del </a:t>
            </a:r>
            <a:r>
              <a:rPr lang="it-IT" sz="1200" i="1" dirty="0" err="1" smtClean="0"/>
              <a:t>cuscino…che</a:t>
            </a:r>
            <a:r>
              <a:rPr lang="it-IT" sz="1200" i="1" dirty="0" smtClean="0"/>
              <a:t> vale per tutta la vita!)</a:t>
            </a:r>
          </a:p>
          <a:p>
            <a:endParaRPr lang="it-IT" sz="1200" i="1" dirty="0" smtClean="0"/>
          </a:p>
          <a:p>
            <a:pPr>
              <a:buNone/>
            </a:pPr>
            <a:r>
              <a:rPr lang="it-IT" sz="1200" dirty="0" smtClean="0"/>
              <a:t>        Ma misura anche le </a:t>
            </a:r>
            <a:r>
              <a:rPr lang="it-IT" sz="1200" i="1" dirty="0" smtClean="0"/>
              <a:t>reazioni</a:t>
            </a:r>
            <a:r>
              <a:rPr lang="it-IT" sz="1200" dirty="0" smtClean="0"/>
              <a:t>  dei singoli partecipanti alla conduzione d’aula, riconducibili alla efficacia dell’attività formativa e, nelle esperienze di più lunga durata, considera pure i contenuti di un eventuale </a:t>
            </a:r>
            <a:r>
              <a:rPr lang="it-IT" sz="1200" i="1" dirty="0" smtClean="0"/>
              <a:t>diario </a:t>
            </a:r>
          </a:p>
          <a:p>
            <a:endParaRPr lang="it-IT" sz="1200" i="1" dirty="0" smtClean="0"/>
          </a:p>
          <a:p>
            <a:pPr>
              <a:buNone/>
            </a:pPr>
            <a:r>
              <a:rPr lang="it-IT" sz="1400" b="1" dirty="0" smtClean="0"/>
              <a:t>       Valutazione finale: </a:t>
            </a:r>
            <a:r>
              <a:rPr lang="it-IT" sz="1400" dirty="0" smtClean="0"/>
              <a:t>misura la coerenza di quanto appreso in senso globale relativamente ai contenuti del corso e può formalizzarsi in un questionario, test o attività scritta singola o di gruppo (attività cognitiva), prove pratiche semplici o complesse (ad es. l’utilizzo corretto di check-list) o ancora attraverso attività di tipo relazionale (</a:t>
            </a:r>
            <a:r>
              <a:rPr lang="it-IT" sz="1400" dirty="0" err="1" smtClean="0"/>
              <a:t>role-playing</a:t>
            </a:r>
            <a:r>
              <a:rPr lang="it-IT" sz="1400" dirty="0" smtClean="0"/>
              <a:t>, brain storming  e altre situazioni dinamiche), l’autovalutazione e la valutazione tra pari….in realtà i modelli di valutazione sono molti e quasi indefiniti. Anche un disegno, la visualizzazione filmica o una simulazione teatrale potrebbero (e sono) essere utilizzati come verifica dell’apprendimento.  </a:t>
            </a:r>
          </a:p>
          <a:p>
            <a:pPr>
              <a:buNone/>
            </a:pPr>
            <a:r>
              <a:rPr lang="it-IT" sz="1400" dirty="0" smtClean="0"/>
              <a:t>      Tecnicamente la valutazione finale non dovrebbe considerarsi come conclusione del corso ma semmai come un nuovo </a:t>
            </a:r>
            <a:r>
              <a:rPr lang="it-IT" sz="1400" dirty="0" err="1" smtClean="0"/>
              <a:t>inizio…</a:t>
            </a:r>
            <a:endParaRPr lang="it-IT" sz="1400" dirty="0" smtClean="0"/>
          </a:p>
          <a:p>
            <a:endParaRPr lang="it-IT" sz="1200" i="1" dirty="0" smtClean="0"/>
          </a:p>
        </p:txBody>
      </p:sp>
    </p:spTree>
    <p:extLst>
      <p:ext uri="{BB962C8B-B14F-4D97-AF65-F5344CB8AC3E}">
        <p14:creationId xmlns:p14="http://schemas.microsoft.com/office/powerpoint/2010/main" val="104614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5984" y="642918"/>
            <a:ext cx="4400552" cy="510334"/>
          </a:xfrm>
        </p:spPr>
        <p:txBody>
          <a:bodyPr>
            <a:normAutofit/>
          </a:bodyPr>
          <a:lstStyle/>
          <a:p>
            <a:r>
              <a:rPr lang="it-IT" sz="2100" dirty="0" smtClean="0"/>
              <a:t>La valutazione dell’azione educativa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268760"/>
            <a:ext cx="8229600" cy="29460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1600" b="1" dirty="0" smtClean="0"/>
              <a:t>La trasferibilità dei contenuti appresi</a:t>
            </a:r>
          </a:p>
          <a:p>
            <a:pPr>
              <a:buNone/>
            </a:pPr>
            <a:r>
              <a:rPr lang="it-IT" sz="1600" dirty="0" smtClean="0"/>
              <a:t>                          </a:t>
            </a:r>
          </a:p>
          <a:p>
            <a:pPr>
              <a:buNone/>
            </a:pPr>
            <a:r>
              <a:rPr lang="it-IT" sz="1600" b="1" dirty="0"/>
              <a:t> </a:t>
            </a:r>
            <a:r>
              <a:rPr lang="it-IT" sz="1600" b="1" dirty="0" smtClean="0"/>
              <a:t>                                        </a:t>
            </a:r>
            <a:r>
              <a:rPr lang="it-IT" sz="1400" b="1" dirty="0" smtClean="0"/>
              <a:t>L’apprendimento non è garanzia di trasferibilità</a:t>
            </a:r>
            <a:r>
              <a:rPr lang="it-IT" sz="1400" dirty="0" smtClean="0"/>
              <a:t>!</a:t>
            </a:r>
          </a:p>
          <a:p>
            <a:pPr>
              <a:buNone/>
            </a:pPr>
            <a:r>
              <a:rPr lang="it-IT" sz="1400" dirty="0" smtClean="0"/>
              <a:t>               Per questo motivo la sua valutazione va effettuata a distanza di tempo (mesi e anche anni) es. JCI</a:t>
            </a:r>
          </a:p>
          <a:p>
            <a:pPr>
              <a:buNone/>
            </a:pPr>
            <a:endParaRPr lang="it-IT" sz="1400" dirty="0" smtClean="0"/>
          </a:p>
          <a:p>
            <a:pPr>
              <a:buNone/>
            </a:pPr>
            <a:r>
              <a:rPr lang="it-IT" sz="1400" dirty="0" smtClean="0"/>
              <a:t>Dipende da </a:t>
            </a:r>
          </a:p>
          <a:p>
            <a:pPr>
              <a:buNone/>
            </a:pPr>
            <a:r>
              <a:rPr lang="it-IT" sz="1400" dirty="0" smtClean="0"/>
              <a:t>- Motivazione (elemento come sempre imprescindibile)</a:t>
            </a:r>
          </a:p>
          <a:p>
            <a:pPr>
              <a:buNone/>
            </a:pPr>
            <a:r>
              <a:rPr lang="it-IT" sz="1400" dirty="0" smtClean="0"/>
              <a:t>- Riconoscimento del miglioramento</a:t>
            </a:r>
          </a:p>
          <a:p>
            <a:pPr>
              <a:buNone/>
            </a:pPr>
            <a:r>
              <a:rPr lang="it-IT" sz="1400" dirty="0" smtClean="0"/>
              <a:t>- Clima perseverante ma accomodante alle buone pratiche</a:t>
            </a:r>
          </a:p>
          <a:p>
            <a:pPr>
              <a:buNone/>
            </a:pPr>
            <a:r>
              <a:rPr lang="it-IT" sz="1400" dirty="0" smtClean="0"/>
              <a:t>- Collaborazione, buon esempio e sostegno da parte dei pari e dei superiori </a:t>
            </a:r>
          </a:p>
          <a:p>
            <a:pPr algn="ctr">
              <a:buNone/>
            </a:pPr>
            <a:endParaRPr lang="it-IT" sz="1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28596" y="4214818"/>
            <a:ext cx="814393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prstClr val="black"/>
                </a:solidFill>
              </a:rPr>
              <a:t>                                               Indicatori di risultato</a:t>
            </a:r>
          </a:p>
          <a:p>
            <a:endParaRPr lang="it-IT" b="1" dirty="0">
              <a:solidFill>
                <a:prstClr val="black"/>
              </a:solidFill>
            </a:endParaRPr>
          </a:p>
          <a:p>
            <a:r>
              <a:rPr lang="it-IT" sz="1400" dirty="0">
                <a:solidFill>
                  <a:prstClr val="black"/>
                </a:solidFill>
              </a:rPr>
              <a:t>Rilevazione ed elaborazione numerico/statistica  direttamente riconducibile alla qualità dell’attività educativa e al miglioramento dell’assistenza al paziente</a:t>
            </a:r>
          </a:p>
          <a:p>
            <a:endParaRPr lang="it-IT" sz="1400" dirty="0">
              <a:solidFill>
                <a:prstClr val="black"/>
              </a:solidFill>
            </a:endParaRPr>
          </a:p>
          <a:p>
            <a:r>
              <a:rPr lang="it-IT" sz="1400" dirty="0">
                <a:solidFill>
                  <a:prstClr val="black"/>
                </a:solidFill>
              </a:rPr>
              <a:t>Possiamo distinguerli in </a:t>
            </a:r>
            <a:r>
              <a:rPr lang="it-IT" sz="1400" dirty="0" err="1">
                <a:solidFill>
                  <a:prstClr val="black"/>
                </a:solidFill>
              </a:rPr>
              <a:t>outcome</a:t>
            </a:r>
            <a:r>
              <a:rPr lang="it-IT" sz="1400" dirty="0">
                <a:solidFill>
                  <a:prstClr val="black"/>
                </a:solidFill>
              </a:rPr>
              <a:t>  (clinici) rilevanti e surrogati, ma ne esistono anche di economici, </a:t>
            </a:r>
            <a:r>
              <a:rPr lang="it-IT" sz="1400" dirty="0" err="1">
                <a:solidFill>
                  <a:prstClr val="black"/>
                </a:solidFill>
              </a:rPr>
              <a:t>relazionali…</a:t>
            </a:r>
            <a:endParaRPr lang="it-IT" sz="1400" dirty="0">
              <a:solidFill>
                <a:prstClr val="black"/>
              </a:solidFill>
            </a:endParaRPr>
          </a:p>
          <a:p>
            <a:endParaRPr lang="it-IT" sz="1400" dirty="0">
              <a:solidFill>
                <a:prstClr val="black"/>
              </a:solidFill>
            </a:endParaRPr>
          </a:p>
          <a:p>
            <a:r>
              <a:rPr lang="it-IT" sz="1200" dirty="0">
                <a:solidFill>
                  <a:prstClr val="black"/>
                </a:solidFill>
              </a:rPr>
              <a:t>Ad esempio numerosi trattamenti efficaci su end-point surrogati (antiaritmici nel post infarto, terapia sostitutiva ormonale,etc.), sono stati abbandonati perché adeguate evidenze hanno dimostrato che, misurando l’end-point clinicamente rilevante, i pazienti non trattati avevano risultati migliori. (GIMBE) </a:t>
            </a:r>
            <a:r>
              <a:rPr lang="it-IT" sz="800" dirty="0">
                <a:solidFill>
                  <a:prstClr val="black"/>
                </a:solidFill>
              </a:rPr>
              <a:t>sempre vale l’esempio del lavaggio delle mani </a:t>
            </a:r>
            <a:endParaRPr lang="it-IT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744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00232" y="357166"/>
            <a:ext cx="5186370" cy="581772"/>
          </a:xfrm>
        </p:spPr>
        <p:txBody>
          <a:bodyPr>
            <a:normAutofit/>
          </a:bodyPr>
          <a:lstStyle/>
          <a:p>
            <a:r>
              <a:rPr lang="it-IT" sz="2500" dirty="0" smtClean="0"/>
              <a:t>  La progettazione dell’attività educativa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142984"/>
            <a:ext cx="8686800" cy="4714908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                     Definizione degli obiettivi educativi</a:t>
            </a:r>
          </a:p>
          <a:p>
            <a:pPr>
              <a:buNone/>
            </a:pPr>
            <a:r>
              <a:rPr lang="it-IT" sz="1800" dirty="0" smtClean="0"/>
              <a:t>          </a:t>
            </a:r>
          </a:p>
          <a:p>
            <a:pPr>
              <a:buNone/>
            </a:pPr>
            <a:r>
              <a:rPr lang="it-IT" sz="1800" dirty="0" smtClean="0"/>
              <a:t>                   Consiste nella formulazione degli scopi e delle finalità misurabili</a:t>
            </a:r>
          </a:p>
          <a:p>
            <a:pPr>
              <a:buNone/>
            </a:pPr>
            <a:r>
              <a:rPr lang="it-IT" sz="1800" dirty="0" smtClean="0"/>
              <a:t>                                                              </a:t>
            </a:r>
            <a:r>
              <a:rPr lang="it-IT" sz="1600" dirty="0" smtClean="0"/>
              <a:t>e permette</a:t>
            </a:r>
          </a:p>
          <a:p>
            <a:pPr algn="just">
              <a:buNone/>
            </a:pPr>
            <a:r>
              <a:rPr lang="it-IT" sz="1400" dirty="0" smtClean="0"/>
              <a:t>                                                           la pianificazione dell’attività educativa</a:t>
            </a:r>
          </a:p>
          <a:p>
            <a:pPr algn="just">
              <a:buNone/>
            </a:pPr>
            <a:r>
              <a:rPr lang="it-IT" sz="1400" dirty="0" smtClean="0"/>
              <a:t>                  la condivisione delle informazioni e del </a:t>
            </a:r>
            <a:r>
              <a:rPr lang="it-IT" sz="1400" i="1" dirty="0" smtClean="0"/>
              <a:t>percorso storico </a:t>
            </a:r>
            <a:r>
              <a:rPr lang="it-IT" sz="1400" dirty="0" smtClean="0"/>
              <a:t>all’interno dell’equipe professionale</a:t>
            </a:r>
          </a:p>
          <a:p>
            <a:pPr algn="just">
              <a:buNone/>
            </a:pPr>
            <a:endParaRPr lang="it-IT" sz="1400" dirty="0" smtClean="0"/>
          </a:p>
          <a:p>
            <a:pPr algn="just">
              <a:buNone/>
            </a:pPr>
            <a:endParaRPr lang="it-IT" sz="1400" dirty="0"/>
          </a:p>
          <a:p>
            <a:pPr algn="just">
              <a:buNone/>
            </a:pPr>
            <a:endParaRPr lang="it-IT" sz="1400" dirty="0" smtClean="0"/>
          </a:p>
          <a:p>
            <a:pPr algn="just">
              <a:buNone/>
            </a:pPr>
            <a:endParaRPr lang="it-IT" sz="1400" dirty="0" smtClean="0"/>
          </a:p>
          <a:p>
            <a:pPr algn="just">
              <a:buNone/>
            </a:pPr>
            <a:r>
              <a:rPr lang="it-IT" sz="1400" dirty="0" smtClean="0"/>
              <a:t>         </a:t>
            </a:r>
            <a:r>
              <a:rPr lang="it-IT" sz="1400" b="1" dirty="0" smtClean="0"/>
              <a:t>Devono essere </a:t>
            </a:r>
          </a:p>
          <a:p>
            <a:pPr algn="just">
              <a:buNone/>
            </a:pPr>
            <a:r>
              <a:rPr lang="it-IT" sz="1400" dirty="0" smtClean="0"/>
              <a:t>      - pertinenti con l’analisi dei bisogni</a:t>
            </a:r>
            <a:r>
              <a:rPr lang="it-IT" sz="1400" dirty="0"/>
              <a:t>,</a:t>
            </a:r>
            <a:endParaRPr lang="it-IT" sz="1400" dirty="0" smtClean="0"/>
          </a:p>
          <a:p>
            <a:pPr algn="just">
              <a:buNone/>
            </a:pPr>
            <a:r>
              <a:rPr lang="it-IT" sz="1400" dirty="0" smtClean="0"/>
              <a:t>      - dettagliati nel cosa si vuole ottenere,</a:t>
            </a:r>
          </a:p>
          <a:p>
            <a:pPr algn="just">
              <a:buNone/>
            </a:pPr>
            <a:r>
              <a:rPr lang="it-IT" sz="1400" dirty="0" smtClean="0"/>
              <a:t>      - realizzabili tecnicamente,</a:t>
            </a:r>
          </a:p>
          <a:p>
            <a:pPr algn="just">
              <a:buNone/>
            </a:pPr>
            <a:r>
              <a:rPr lang="it-IT" sz="1400" dirty="0" smtClean="0"/>
              <a:t>      - osservabili e misurabili attraverso degli indicatori di risultato,</a:t>
            </a:r>
          </a:p>
          <a:p>
            <a:pPr algn="just">
              <a:buNone/>
            </a:pPr>
            <a:r>
              <a:rPr lang="it-IT" sz="1400" dirty="0" smtClean="0"/>
              <a:t>      - condivisi dal professionista e dall’utente/popolazione di riferimento</a:t>
            </a:r>
            <a:endParaRPr lang="it-IT" sz="1400" dirty="0"/>
          </a:p>
        </p:txBody>
      </p:sp>
      <p:pic>
        <p:nvPicPr>
          <p:cNvPr id="58370" name="Picture 2" descr="Risultati immagini per obiettivi educativi salute"/>
          <p:cNvPicPr>
            <a:picLocks noChangeAspect="1" noChangeArrowheads="1"/>
          </p:cNvPicPr>
          <p:nvPr/>
        </p:nvPicPr>
        <p:blipFill>
          <a:blip r:embed="rId3"/>
          <a:srcRect r="9999"/>
          <a:stretch>
            <a:fillRect/>
          </a:stretch>
        </p:blipFill>
        <p:spPr bwMode="auto">
          <a:xfrm>
            <a:off x="6143636" y="4486298"/>
            <a:ext cx="3000396" cy="2371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50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28794" y="571480"/>
            <a:ext cx="5400684" cy="581772"/>
          </a:xfrm>
        </p:spPr>
        <p:txBody>
          <a:bodyPr>
            <a:normAutofit/>
          </a:bodyPr>
          <a:lstStyle/>
          <a:p>
            <a:r>
              <a:rPr lang="it-IT" sz="2500" dirty="0" smtClean="0"/>
              <a:t>La progettazione dell’attività educativa</a:t>
            </a:r>
            <a:endParaRPr lang="it-IT" sz="25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5000660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                                     Negoziazione</a:t>
            </a:r>
          </a:p>
          <a:p>
            <a:pPr>
              <a:buNone/>
            </a:pPr>
            <a:r>
              <a:rPr lang="it-IT" sz="1600" dirty="0" smtClean="0"/>
              <a:t>Bisogna focalizzare gli sforzi su:</a:t>
            </a:r>
          </a:p>
          <a:p>
            <a:pPr>
              <a:buNone/>
            </a:pPr>
            <a:r>
              <a:rPr lang="it-IT" sz="1600" dirty="0" smtClean="0"/>
              <a:t>      Importanza dell’obiettivo per la salute e la sua </a:t>
            </a:r>
            <a:r>
              <a:rPr lang="it-IT" sz="1600" b="1" dirty="0" smtClean="0"/>
              <a:t>ragionevole</a:t>
            </a:r>
            <a:r>
              <a:rPr lang="it-IT" sz="1600" dirty="0" smtClean="0"/>
              <a:t> raggiungibilità, assieme all’assunzione di </a:t>
            </a:r>
            <a:r>
              <a:rPr lang="it-IT" sz="1600" b="1" dirty="0" smtClean="0"/>
              <a:t>responsabilità</a:t>
            </a:r>
            <a:r>
              <a:rPr lang="it-IT" sz="1600" dirty="0" smtClean="0"/>
              <a:t> di entrambe le parti (       alleanza)</a:t>
            </a:r>
          </a:p>
          <a:p>
            <a:pPr>
              <a:buNone/>
            </a:pPr>
            <a:r>
              <a:rPr lang="it-IT" sz="1600" dirty="0" smtClean="0"/>
              <a:t>      Definizione stringente del </a:t>
            </a:r>
            <a:r>
              <a:rPr lang="it-IT" sz="1600" b="1" dirty="0" smtClean="0"/>
              <a:t>contratto</a:t>
            </a:r>
            <a:r>
              <a:rPr lang="it-IT" sz="1600" dirty="0" smtClean="0"/>
              <a:t> sia per quanto riguarda i tempi che i modi di conseguimento dell’obiettivo di salute</a:t>
            </a:r>
          </a:p>
          <a:p>
            <a:pPr>
              <a:buNone/>
            </a:pPr>
            <a:r>
              <a:rPr lang="it-IT" sz="1600" dirty="0" smtClean="0"/>
              <a:t>                              </a:t>
            </a:r>
          </a:p>
          <a:p>
            <a:pPr>
              <a:buNone/>
            </a:pPr>
            <a:r>
              <a:rPr lang="it-IT" sz="1600" dirty="0" smtClean="0"/>
              <a:t>                            </a:t>
            </a:r>
          </a:p>
          <a:p>
            <a:pPr>
              <a:buNone/>
            </a:pPr>
            <a:r>
              <a:rPr lang="it-IT" sz="1600" dirty="0" smtClean="0"/>
              <a:t>                            </a:t>
            </a:r>
            <a:r>
              <a:rPr lang="it-IT" dirty="0" smtClean="0"/>
              <a:t>Valutazione delle risorse disponibili</a:t>
            </a:r>
          </a:p>
          <a:p>
            <a:pPr>
              <a:buNone/>
            </a:pPr>
            <a:r>
              <a:rPr lang="it-IT" dirty="0" smtClean="0"/>
              <a:t>   </a:t>
            </a:r>
            <a:r>
              <a:rPr lang="it-IT" sz="2000" dirty="0" smtClean="0"/>
              <a:t>Vanno considerate risorse</a:t>
            </a:r>
          </a:p>
          <a:p>
            <a:pPr>
              <a:buNone/>
            </a:pPr>
            <a:r>
              <a:rPr lang="it-IT" sz="1600" dirty="0" smtClean="0"/>
              <a:t>      </a:t>
            </a:r>
            <a:r>
              <a:rPr lang="it-IT" sz="1400" dirty="0" smtClean="0"/>
              <a:t>Gli operatori, gli utenti e gli stakeholders e le loro esperienze e conoscenze</a:t>
            </a:r>
          </a:p>
          <a:p>
            <a:pPr>
              <a:buNone/>
            </a:pPr>
            <a:r>
              <a:rPr lang="it-IT" sz="1400" dirty="0" smtClean="0"/>
              <a:t>       I programmi attuativi e di regolamentazione e il loro finanziamento</a:t>
            </a:r>
          </a:p>
          <a:p>
            <a:pPr>
              <a:buNone/>
            </a:pPr>
            <a:r>
              <a:rPr lang="it-IT" sz="1400" dirty="0" smtClean="0"/>
              <a:t>       I servizi, le strutture e i materiali didattici disponibili</a:t>
            </a:r>
          </a:p>
          <a:p>
            <a:pPr>
              <a:buNone/>
            </a:pPr>
            <a:endParaRPr lang="it-IT" dirty="0" smtClean="0"/>
          </a:p>
        </p:txBody>
      </p:sp>
      <p:sp>
        <p:nvSpPr>
          <p:cNvPr id="4" name="Freccia a destra 3"/>
          <p:cNvSpPr/>
          <p:nvPr/>
        </p:nvSpPr>
        <p:spPr>
          <a:xfrm>
            <a:off x="5580112" y="2564904"/>
            <a:ext cx="28803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917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71670" y="642918"/>
            <a:ext cx="4900618" cy="36745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500" dirty="0" smtClean="0"/>
              <a:t>La progettazione dell’attività educativa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dirty="0" smtClean="0"/>
              <a:t>                      Definizione del contenuto </a:t>
            </a:r>
          </a:p>
          <a:p>
            <a:pPr>
              <a:buNone/>
            </a:pPr>
            <a:r>
              <a:rPr lang="it-IT" sz="1600" dirty="0" smtClean="0"/>
              <a:t>      Risponde alla questione “che cosa devo imparare o apprendere” e corrisponde ai temi trattati e preventivamente costruiti dal progettista. La loro scelta è in stretta connessione con la metodologia utilizzata per la trasmissione delle conoscenze e della loro qualità:                          			</a:t>
            </a:r>
          </a:p>
          <a:p>
            <a:pPr>
              <a:buNone/>
            </a:pPr>
            <a:r>
              <a:rPr lang="it-IT" sz="1600" b="1" dirty="0" smtClean="0"/>
              <a:t>                                              cognitiva        </a:t>
            </a:r>
            <a:r>
              <a:rPr lang="it-IT" sz="1500" dirty="0" smtClean="0"/>
              <a:t>incontro formativo,lezione partecipata</a:t>
            </a:r>
          </a:p>
          <a:p>
            <a:pPr>
              <a:buNone/>
            </a:pPr>
            <a:r>
              <a:rPr lang="it-IT" sz="1600" b="1" dirty="0" smtClean="0"/>
              <a:t>                                              pratica            </a:t>
            </a:r>
            <a:r>
              <a:rPr lang="it-IT" sz="1500" dirty="0" smtClean="0"/>
              <a:t>addestramento</a:t>
            </a:r>
          </a:p>
          <a:p>
            <a:pPr>
              <a:buNone/>
            </a:pPr>
            <a:r>
              <a:rPr lang="it-IT" sz="1600" b="1" dirty="0" smtClean="0"/>
              <a:t>                                              relazionale    </a:t>
            </a:r>
            <a:r>
              <a:rPr lang="it-IT" sz="1500" dirty="0" err="1" smtClean="0"/>
              <a:t>counseling</a:t>
            </a:r>
            <a:endParaRPr lang="it-IT" sz="1500" dirty="0" smtClean="0"/>
          </a:p>
          <a:p>
            <a:pPr>
              <a:buNone/>
            </a:pPr>
            <a:endParaRPr lang="it-IT" sz="1600" dirty="0" smtClean="0"/>
          </a:p>
          <a:p>
            <a:pPr>
              <a:buNone/>
            </a:pPr>
            <a:endParaRPr lang="it-IT" sz="1600" dirty="0" smtClean="0"/>
          </a:p>
          <a:p>
            <a:pPr>
              <a:buNone/>
            </a:pPr>
            <a:endParaRPr lang="it-IT" sz="1600" dirty="0" smtClean="0"/>
          </a:p>
          <a:p>
            <a:pPr>
              <a:buNone/>
            </a:pPr>
            <a:r>
              <a:rPr lang="it-IT" sz="1600" dirty="0" smtClean="0"/>
              <a:t>Esiste una </a:t>
            </a:r>
            <a:r>
              <a:rPr lang="it-IT" sz="1600" b="1" dirty="0" smtClean="0"/>
              <a:t>coerenza</a:t>
            </a:r>
            <a:r>
              <a:rPr lang="it-IT" sz="1600" dirty="0" smtClean="0"/>
              <a:t> nella presentazione dei contenuti:</a:t>
            </a:r>
          </a:p>
          <a:p>
            <a:pPr>
              <a:buNone/>
            </a:pPr>
            <a:endParaRPr lang="it-IT" sz="1600" dirty="0" smtClean="0"/>
          </a:p>
          <a:p>
            <a:pPr>
              <a:buFontTx/>
              <a:buChar char="-"/>
            </a:pPr>
            <a:r>
              <a:rPr lang="it-IT" sz="1600" b="1" dirty="0" smtClean="0"/>
              <a:t>sequenziale</a:t>
            </a:r>
            <a:r>
              <a:rPr lang="it-IT" sz="1600" dirty="0" smtClean="0"/>
              <a:t>, nella quale certi contenuti devono logicamente e necessariamente precedere o seguire altri</a:t>
            </a:r>
          </a:p>
          <a:p>
            <a:pPr>
              <a:buNone/>
            </a:pPr>
            <a:r>
              <a:rPr lang="it-IT" sz="1600" dirty="0" smtClean="0"/>
              <a:t> </a:t>
            </a:r>
          </a:p>
          <a:p>
            <a:pPr>
              <a:buFontTx/>
              <a:buChar char="-"/>
            </a:pPr>
            <a:r>
              <a:rPr lang="it-IT" sz="1600" b="1" dirty="0" smtClean="0"/>
              <a:t>sistemica</a:t>
            </a:r>
            <a:r>
              <a:rPr lang="it-IT" sz="1600" dirty="0" smtClean="0"/>
              <a:t>, organizzata in moduli anche indipendenti, nella quale ogni aspetto o argomento viene approcciato secondo ottiche diverse e più o meno privilegiate. È una metodologia più libera e dinamica, tarata anche sulle necessità di approfondimento dell’utenza su una parte piuttosto che su un’altra. L’importante è </a:t>
            </a:r>
            <a:r>
              <a:rPr lang="it-IT" sz="1600" i="1" dirty="0" smtClean="0"/>
              <a:t>chiudere il cerchio.</a:t>
            </a:r>
          </a:p>
          <a:p>
            <a:pPr>
              <a:buNone/>
            </a:pP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417192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438896"/>
          </a:xfrm>
        </p:spPr>
        <p:txBody>
          <a:bodyPr>
            <a:normAutofit/>
          </a:bodyPr>
          <a:lstStyle/>
          <a:p>
            <a:pPr algn="ctr"/>
            <a:r>
              <a:rPr lang="it-IT" sz="2300" dirty="0" smtClean="0"/>
              <a:t>La progettazione dell’attività educativa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3357586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                     La fase operativa del progetto </a:t>
            </a:r>
          </a:p>
          <a:p>
            <a:pPr>
              <a:buNone/>
            </a:pPr>
            <a:r>
              <a:rPr lang="it-IT" sz="1800" dirty="0" smtClean="0"/>
              <a:t> </a:t>
            </a:r>
          </a:p>
          <a:p>
            <a:pPr>
              <a:buNone/>
            </a:pPr>
            <a:endParaRPr lang="it-IT" sz="1800" dirty="0" smtClean="0"/>
          </a:p>
          <a:p>
            <a:pPr>
              <a:buNone/>
            </a:pPr>
            <a:r>
              <a:rPr lang="it-IT" sz="1800" dirty="0" smtClean="0"/>
              <a:t>   Consiste in alcune definizioni pratiche fondamentali</a:t>
            </a:r>
          </a:p>
          <a:p>
            <a:r>
              <a:rPr lang="it-IT" sz="1400" dirty="0" smtClean="0"/>
              <a:t>Articolazione e durata degli incontri</a:t>
            </a:r>
          </a:p>
          <a:p>
            <a:r>
              <a:rPr lang="it-IT" sz="1400" dirty="0" smtClean="0"/>
              <a:t>Sede di svolgimento e setting dell’incontro</a:t>
            </a:r>
          </a:p>
          <a:p>
            <a:r>
              <a:rPr lang="it-IT" sz="1400" dirty="0" smtClean="0"/>
              <a:t>Composizione del gruppo (target e </a:t>
            </a:r>
            <a:r>
              <a:rPr lang="it-IT" sz="1400" dirty="0" err="1" smtClean="0"/>
              <a:t>multiprofessionalità</a:t>
            </a:r>
            <a:r>
              <a:rPr lang="it-IT" sz="1400" dirty="0" smtClean="0"/>
              <a:t>)</a:t>
            </a:r>
          </a:p>
          <a:p>
            <a:r>
              <a:rPr lang="it-IT" sz="1400" dirty="0" smtClean="0"/>
              <a:t>Convocazione dei partecipanti</a:t>
            </a:r>
          </a:p>
          <a:p>
            <a:r>
              <a:rPr lang="it-IT" sz="1400" dirty="0" smtClean="0"/>
              <a:t>Tipologia e organizzazione delle attività proprie</a:t>
            </a:r>
          </a:p>
          <a:p>
            <a:r>
              <a:rPr lang="it-IT" sz="1400" dirty="0" smtClean="0"/>
              <a:t>Documentazione da fornire agli utenti</a:t>
            </a:r>
          </a:p>
          <a:p>
            <a:r>
              <a:rPr lang="it-IT" sz="1400" dirty="0" smtClean="0"/>
              <a:t>Utilizzo e scelta di strumenti didattici</a:t>
            </a:r>
          </a:p>
          <a:p>
            <a:endParaRPr lang="it-IT" dirty="0"/>
          </a:p>
        </p:txBody>
      </p:sp>
      <p:pic>
        <p:nvPicPr>
          <p:cNvPr id="60420" name="Picture 4" descr="Immagine correl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646171"/>
            <a:ext cx="4286248" cy="32118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5123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57422" y="642918"/>
            <a:ext cx="4471990" cy="438896"/>
          </a:xfrm>
        </p:spPr>
        <p:txBody>
          <a:bodyPr>
            <a:normAutofit/>
          </a:bodyPr>
          <a:lstStyle/>
          <a:p>
            <a:pPr algn="ctr"/>
            <a:r>
              <a:rPr lang="it-IT" sz="2300" dirty="0" smtClean="0"/>
              <a:t>Attuazione del progetto educativo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192882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it-IT" sz="2800" b="1" dirty="0" smtClean="0"/>
              <a:t> </a:t>
            </a:r>
            <a:r>
              <a:rPr lang="it-IT" sz="2000" b="1" dirty="0" smtClean="0"/>
              <a:t>Cognitiva  </a:t>
            </a:r>
          </a:p>
          <a:p>
            <a:pPr>
              <a:buNone/>
            </a:pPr>
            <a:r>
              <a:rPr lang="it-IT" sz="2000" b="1" dirty="0" smtClean="0"/>
              <a:t>     </a:t>
            </a:r>
            <a:r>
              <a:rPr lang="it-IT" sz="2000" dirty="0" smtClean="0"/>
              <a:t>Incontro formativo verso il singolo</a:t>
            </a:r>
          </a:p>
          <a:p>
            <a:pPr>
              <a:buNone/>
            </a:pPr>
            <a:r>
              <a:rPr lang="en-US" sz="900" dirty="0" smtClean="0"/>
              <a:t>         </a:t>
            </a:r>
          </a:p>
          <a:p>
            <a:pPr>
              <a:buNone/>
            </a:pPr>
            <a:endParaRPr lang="en-US" sz="900" dirty="0" smtClean="0"/>
          </a:p>
          <a:p>
            <a:pPr>
              <a:buNone/>
            </a:pPr>
            <a:endParaRPr lang="en-US" sz="900" dirty="0" smtClean="0"/>
          </a:p>
          <a:p>
            <a:pPr>
              <a:buNone/>
            </a:pPr>
            <a:r>
              <a:rPr lang="en-US" sz="900" dirty="0" smtClean="0"/>
              <a:t>           </a:t>
            </a:r>
            <a:r>
              <a:rPr lang="en-US" sz="1200" dirty="0" smtClean="0"/>
              <a:t>(Clinical[All Fields] AND ("communication"[</a:t>
            </a:r>
            <a:r>
              <a:rPr lang="en-US" sz="1200" dirty="0" err="1" smtClean="0"/>
              <a:t>MeSH</a:t>
            </a:r>
            <a:r>
              <a:rPr lang="en-US" sz="1200" dirty="0" smtClean="0"/>
              <a:t> Terms] OR "communication"[All Fields]) AND skills[All Fields]) AND (Review[</a:t>
            </a:r>
            <a:r>
              <a:rPr lang="en-US" sz="1200" dirty="0" err="1" smtClean="0"/>
              <a:t>ptyp</a:t>
            </a:r>
            <a:r>
              <a:rPr lang="en-US" sz="1200" dirty="0" smtClean="0"/>
              <a:t>] AND "2013/11/13"[</a:t>
            </a:r>
            <a:r>
              <a:rPr lang="en-US" sz="1200" dirty="0" err="1" smtClean="0"/>
              <a:t>PDat</a:t>
            </a:r>
            <a:r>
              <a:rPr lang="en-US" sz="1200" dirty="0" smtClean="0"/>
              <a:t>] "2018/11/11"[</a:t>
            </a:r>
            <a:r>
              <a:rPr lang="en-US" sz="1200" dirty="0" err="1" smtClean="0"/>
              <a:t>PDat</a:t>
            </a:r>
            <a:r>
              <a:rPr lang="en-US" sz="1200" dirty="0" smtClean="0"/>
              <a:t>] AND "humans"[</a:t>
            </a:r>
            <a:r>
              <a:rPr lang="en-US" sz="1200" dirty="0" err="1" smtClean="0"/>
              <a:t>MeSH</a:t>
            </a:r>
            <a:r>
              <a:rPr lang="en-US" sz="1200" dirty="0" smtClean="0"/>
              <a:t> Terms])  R=383</a:t>
            </a:r>
            <a:endParaRPr lang="it-IT" sz="1200" dirty="0" smtClean="0"/>
          </a:p>
          <a:p>
            <a:pPr>
              <a:buNone/>
            </a:pPr>
            <a:r>
              <a:rPr lang="it-IT" sz="900" dirty="0" smtClean="0"/>
              <a:t>  </a:t>
            </a:r>
          </a:p>
          <a:p>
            <a:pPr>
              <a:buNone/>
            </a:pPr>
            <a:endParaRPr lang="it-IT" sz="900" dirty="0" smtClean="0"/>
          </a:p>
          <a:p>
            <a:pPr>
              <a:buNone/>
            </a:pPr>
            <a:r>
              <a:rPr lang="it-IT" sz="2000" b="1" dirty="0" smtClean="0"/>
              <a:t> </a:t>
            </a:r>
            <a:endParaRPr lang="it-IT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25648" t="14647" r="13930" b="43038"/>
          <a:stretch>
            <a:fillRect/>
          </a:stretch>
        </p:blipFill>
        <p:spPr bwMode="auto">
          <a:xfrm>
            <a:off x="0" y="3286124"/>
            <a:ext cx="471490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sellaDiTesto 6"/>
          <p:cNvSpPr txBox="1"/>
          <p:nvPr/>
        </p:nvSpPr>
        <p:spPr>
          <a:xfrm>
            <a:off x="5072066" y="3286124"/>
            <a:ext cx="392909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prstClr val="black"/>
                </a:solidFill>
              </a:rPr>
              <a:t>Audit</a:t>
            </a:r>
            <a:r>
              <a:rPr lang="it-IT" sz="1400" dirty="0">
                <a:solidFill>
                  <a:prstClr val="black"/>
                </a:solidFill>
              </a:rPr>
              <a:t> </a:t>
            </a:r>
            <a:r>
              <a:rPr lang="it-IT" sz="1400" dirty="0" err="1">
                <a:solidFill>
                  <a:prstClr val="black"/>
                </a:solidFill>
              </a:rPr>
              <a:t>Commission</a:t>
            </a:r>
            <a:r>
              <a:rPr lang="it-IT" sz="1400" dirty="0">
                <a:solidFill>
                  <a:prstClr val="black"/>
                </a:solidFill>
              </a:rPr>
              <a:t> inglese 1993 </a:t>
            </a:r>
          </a:p>
          <a:p>
            <a:r>
              <a:rPr lang="it-IT" sz="1400" dirty="0">
                <a:solidFill>
                  <a:prstClr val="black"/>
                </a:solidFill>
              </a:rPr>
              <a:t>Per la qualità delle informazioni cliniche:</a:t>
            </a:r>
          </a:p>
          <a:p>
            <a:endParaRPr lang="it-IT" sz="1400" dirty="0">
              <a:solidFill>
                <a:prstClr val="black"/>
              </a:solidFill>
            </a:endParaRPr>
          </a:p>
          <a:p>
            <a:r>
              <a:rPr lang="it-IT" sz="1400" dirty="0">
                <a:solidFill>
                  <a:prstClr val="black"/>
                </a:solidFill>
              </a:rPr>
              <a:t>- Tempo dedicato alla discussione</a:t>
            </a:r>
          </a:p>
          <a:p>
            <a:r>
              <a:rPr lang="it-IT" sz="1400" dirty="0">
                <a:solidFill>
                  <a:prstClr val="black"/>
                </a:solidFill>
              </a:rPr>
              <a:t>- Giusto momento</a:t>
            </a:r>
          </a:p>
          <a:p>
            <a:r>
              <a:rPr lang="it-IT" sz="1400" dirty="0">
                <a:solidFill>
                  <a:prstClr val="black"/>
                </a:solidFill>
              </a:rPr>
              <a:t>- Identificare i riferimenti di supporto</a:t>
            </a:r>
          </a:p>
          <a:p>
            <a:r>
              <a:rPr lang="it-IT" sz="1400" dirty="0">
                <a:solidFill>
                  <a:prstClr val="black"/>
                </a:solidFill>
              </a:rPr>
              <a:t>- Evitare contraddizioni interne al team</a:t>
            </a:r>
          </a:p>
          <a:p>
            <a:r>
              <a:rPr lang="it-IT" sz="1400" dirty="0">
                <a:solidFill>
                  <a:prstClr val="black"/>
                </a:solidFill>
              </a:rPr>
              <a:t>- Considerare la vulnerabilità e la fragilità</a:t>
            </a:r>
          </a:p>
          <a:p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98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28860" y="704088"/>
            <a:ext cx="6257940" cy="581772"/>
          </a:xfrm>
        </p:spPr>
        <p:txBody>
          <a:bodyPr>
            <a:normAutofit/>
          </a:bodyPr>
          <a:lstStyle/>
          <a:p>
            <a:r>
              <a:rPr lang="it-IT" sz="2300" dirty="0" smtClean="0"/>
              <a:t>Attuazione del progetto educativo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1700" b="1" dirty="0" smtClean="0"/>
              <a:t>                                                         Lezione partecipata</a:t>
            </a:r>
          </a:p>
          <a:p>
            <a:pPr>
              <a:buNone/>
            </a:pPr>
            <a:endParaRPr lang="it-IT" sz="1600" dirty="0" smtClean="0"/>
          </a:p>
          <a:p>
            <a:pPr>
              <a:buNone/>
            </a:pPr>
            <a:r>
              <a:rPr lang="it-IT" sz="1600" dirty="0" smtClean="0"/>
              <a:t>Contro: oblio di contenuti, centralità di chi espone e passività di chi ascolta</a:t>
            </a:r>
          </a:p>
          <a:p>
            <a:pPr>
              <a:buNone/>
            </a:pPr>
            <a:endParaRPr lang="it-IT" sz="1600" dirty="0" smtClean="0"/>
          </a:p>
          <a:p>
            <a:pPr>
              <a:buNone/>
            </a:pPr>
            <a:r>
              <a:rPr lang="it-IT" sz="1600" dirty="0" smtClean="0"/>
              <a:t>     Considerazioni</a:t>
            </a:r>
          </a:p>
          <a:p>
            <a:pPr>
              <a:buNone/>
            </a:pPr>
            <a:r>
              <a:rPr lang="it-IT" sz="1400" dirty="0" smtClean="0"/>
              <a:t>   - Le attese degli interlocutori determinano la proposta di insegnamento                           analisi del bisogno educativo </a:t>
            </a:r>
          </a:p>
          <a:p>
            <a:pPr>
              <a:buNone/>
            </a:pPr>
            <a:r>
              <a:rPr lang="it-IT" sz="1400" dirty="0" smtClean="0"/>
              <a:t>   - Unicità e circolarità della lezione (nel senso della partecipazione e della narrazione)</a:t>
            </a:r>
          </a:p>
          <a:p>
            <a:pPr>
              <a:buNone/>
            </a:pPr>
            <a:r>
              <a:rPr lang="it-IT" sz="1400" dirty="0" smtClean="0"/>
              <a:t>   - L’”</a:t>
            </a:r>
            <a:r>
              <a:rPr lang="it-IT" sz="1400" dirty="0" err="1" smtClean="0"/>
              <a:t>antiaccademicità</a:t>
            </a:r>
            <a:r>
              <a:rPr lang="it-IT" sz="1400" dirty="0" smtClean="0"/>
              <a:t>”</a:t>
            </a:r>
            <a:r>
              <a:rPr lang="it-IT" sz="1400" i="1" dirty="0" smtClean="0"/>
              <a:t>  </a:t>
            </a:r>
            <a:r>
              <a:rPr lang="it-IT" sz="1400" dirty="0" smtClean="0"/>
              <a:t>della lezione e la sua improvvisazione  possono essere un valore aggiunto non indifferente e a volte molto apprezzato</a:t>
            </a:r>
          </a:p>
          <a:p>
            <a:pPr>
              <a:buNone/>
            </a:pPr>
            <a:r>
              <a:rPr lang="it-IT" sz="1400" dirty="0" smtClean="0"/>
              <a:t>   - La lezione deve essere contenuto e relazione ma anche condivisione di un fine comune (nel rispetto delle peculiarità intellettuali ed emotive di ciascuno)</a:t>
            </a:r>
          </a:p>
          <a:p>
            <a:pPr>
              <a:buNone/>
            </a:pPr>
            <a:endParaRPr lang="it-IT" sz="1400" dirty="0" smtClean="0"/>
          </a:p>
          <a:p>
            <a:pPr>
              <a:buNone/>
            </a:pPr>
            <a:r>
              <a:rPr lang="it-IT" sz="1400" dirty="0" smtClean="0"/>
              <a:t>        Ogni lezione, se colta nella sua unitarietà, è occasione unica di apprendimento e di esperienza</a:t>
            </a:r>
          </a:p>
          <a:p>
            <a:pPr>
              <a:buNone/>
            </a:pPr>
            <a:endParaRPr lang="it-IT" sz="1400" dirty="0" smtClean="0"/>
          </a:p>
          <a:p>
            <a:pPr>
              <a:buNone/>
            </a:pPr>
            <a:r>
              <a:rPr lang="it-IT" sz="1400" dirty="0" smtClean="0"/>
              <a:t>  </a:t>
            </a:r>
          </a:p>
        </p:txBody>
      </p:sp>
      <p:sp>
        <p:nvSpPr>
          <p:cNvPr id="4" name="Freccia a destra 3"/>
          <p:cNvSpPr/>
          <p:nvPr/>
        </p:nvSpPr>
        <p:spPr>
          <a:xfrm>
            <a:off x="6500826" y="3500438"/>
            <a:ext cx="64294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28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43108" y="704088"/>
            <a:ext cx="6543692" cy="510334"/>
          </a:xfrm>
        </p:spPr>
        <p:txBody>
          <a:bodyPr>
            <a:normAutofit/>
          </a:bodyPr>
          <a:lstStyle/>
          <a:p>
            <a:r>
              <a:rPr lang="it-IT" sz="2300" dirty="0" smtClean="0"/>
              <a:t>Attuazione del progetto educativo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28736"/>
            <a:ext cx="8543956" cy="4467236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                                     </a:t>
            </a:r>
            <a:r>
              <a:rPr lang="it-IT" sz="1700" b="1" dirty="0" smtClean="0"/>
              <a:t>Addestramento</a:t>
            </a:r>
          </a:p>
          <a:p>
            <a:pPr>
              <a:buNone/>
            </a:pPr>
            <a:r>
              <a:rPr lang="it-IT" sz="1600" dirty="0" smtClean="0"/>
              <a:t>Simulazione di situazioni pratiche per l’acquisizione di autonomia in operazioni specifiche</a:t>
            </a:r>
          </a:p>
          <a:p>
            <a:pPr>
              <a:buNone/>
            </a:pPr>
            <a:endParaRPr lang="it-IT" sz="1600" dirty="0" smtClean="0"/>
          </a:p>
          <a:p>
            <a:pPr>
              <a:buNone/>
            </a:pPr>
            <a:r>
              <a:rPr lang="it-IT" sz="1400" dirty="0" smtClean="0"/>
              <a:t>Sequenza di addestramento per abilità:</a:t>
            </a:r>
          </a:p>
          <a:p>
            <a:pPr>
              <a:buNone/>
            </a:pPr>
            <a:endParaRPr lang="it-IT" sz="1400" b="1" dirty="0" smtClean="0"/>
          </a:p>
          <a:p>
            <a:pPr>
              <a:buNone/>
            </a:pPr>
            <a:r>
              <a:rPr lang="it-IT" sz="1400" b="1" dirty="0" smtClean="0"/>
              <a:t>semplici</a:t>
            </a:r>
            <a:r>
              <a:rPr lang="it-IT" sz="1400" dirty="0" smtClean="0"/>
              <a:t>:    spiegazione              dimostrazione              esercitazione</a:t>
            </a:r>
          </a:p>
          <a:p>
            <a:pPr>
              <a:buNone/>
            </a:pPr>
            <a:r>
              <a:rPr lang="it-IT" sz="1400" dirty="0" smtClean="0"/>
              <a:t> </a:t>
            </a:r>
          </a:p>
          <a:p>
            <a:pPr>
              <a:buNone/>
            </a:pPr>
            <a:r>
              <a:rPr lang="it-IT" sz="1400" b="1" dirty="0" smtClean="0"/>
              <a:t>complesse: </a:t>
            </a:r>
            <a:r>
              <a:rPr lang="it-IT" sz="1400" dirty="0" smtClean="0"/>
              <a:t>dimostrazione              discussione             sintesi             dimostrazione              esercitazione</a:t>
            </a:r>
          </a:p>
          <a:p>
            <a:pPr>
              <a:buNone/>
            </a:pPr>
            <a:endParaRPr lang="it-IT" sz="1400" dirty="0" smtClean="0"/>
          </a:p>
          <a:p>
            <a:pPr>
              <a:buNone/>
            </a:pPr>
            <a:endParaRPr lang="it-IT" sz="1400" dirty="0" smtClean="0"/>
          </a:p>
          <a:p>
            <a:pPr>
              <a:buNone/>
            </a:pPr>
            <a:r>
              <a:rPr lang="it-IT" sz="1400" dirty="0" smtClean="0"/>
              <a:t>      L’attività  addestrativa deve essere calibrata sull’utente sulla base delle conoscenze pregresse o delle credenze errate (es </a:t>
            </a:r>
            <a:r>
              <a:rPr lang="it-IT" sz="1400" dirty="0" err="1" smtClean="0"/>
              <a:t>pre</a:t>
            </a:r>
            <a:r>
              <a:rPr lang="it-IT" sz="1400" dirty="0" smtClean="0"/>
              <a:t>-test), sul grado di complessità delle operazioni, sulla tolleranza all’errore, della capacità di contenimento delle informazioni</a:t>
            </a:r>
          </a:p>
        </p:txBody>
      </p:sp>
      <p:sp>
        <p:nvSpPr>
          <p:cNvPr id="4" name="Freccia a destra 3"/>
          <p:cNvSpPr/>
          <p:nvPr/>
        </p:nvSpPr>
        <p:spPr>
          <a:xfrm>
            <a:off x="2500298" y="3071810"/>
            <a:ext cx="428628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5" name="Freccia a destra 4"/>
          <p:cNvSpPr/>
          <p:nvPr/>
        </p:nvSpPr>
        <p:spPr>
          <a:xfrm>
            <a:off x="4214810" y="3071810"/>
            <a:ext cx="428628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Freccia a destra 5"/>
          <p:cNvSpPr/>
          <p:nvPr/>
        </p:nvSpPr>
        <p:spPr>
          <a:xfrm>
            <a:off x="2714612" y="3571876"/>
            <a:ext cx="428628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7" name="Freccia a destra 6"/>
          <p:cNvSpPr/>
          <p:nvPr/>
        </p:nvSpPr>
        <p:spPr>
          <a:xfrm>
            <a:off x="4214810" y="3571876"/>
            <a:ext cx="428628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8" name="Freccia a destra 7"/>
          <p:cNvSpPr/>
          <p:nvPr/>
        </p:nvSpPr>
        <p:spPr>
          <a:xfrm>
            <a:off x="5286380" y="3571876"/>
            <a:ext cx="428628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9" name="Freccia a destra 8"/>
          <p:cNvSpPr/>
          <p:nvPr/>
        </p:nvSpPr>
        <p:spPr>
          <a:xfrm>
            <a:off x="7000892" y="3571876"/>
            <a:ext cx="428628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852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43108" y="642918"/>
            <a:ext cx="6543692" cy="428628"/>
          </a:xfrm>
        </p:spPr>
        <p:txBody>
          <a:bodyPr>
            <a:normAutofit/>
          </a:bodyPr>
          <a:lstStyle/>
          <a:p>
            <a:r>
              <a:rPr lang="it-IT" sz="2300" dirty="0" smtClean="0"/>
              <a:t>Attuazione del progetto educativo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5721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dirty="0" smtClean="0"/>
              <a:t> </a:t>
            </a:r>
            <a:r>
              <a:rPr lang="it-IT" sz="1700" b="1" dirty="0" smtClean="0"/>
              <a:t>Informazioni scritte</a:t>
            </a:r>
          </a:p>
          <a:p>
            <a:pPr>
              <a:buNone/>
            </a:pPr>
            <a:r>
              <a:rPr lang="it-IT" sz="1700" dirty="0" smtClean="0"/>
              <a:t>Pro: </a:t>
            </a:r>
          </a:p>
          <a:p>
            <a:pPr>
              <a:buFontTx/>
              <a:buChar char="-"/>
            </a:pPr>
            <a:r>
              <a:rPr lang="it-IT" sz="1700" dirty="0" smtClean="0"/>
              <a:t>riduzione dei fraintendimenti (se l’informazione è corretta)</a:t>
            </a:r>
          </a:p>
          <a:p>
            <a:pPr>
              <a:buFontTx/>
              <a:buChar char="-"/>
            </a:pPr>
            <a:r>
              <a:rPr lang="it-IT" sz="1700" dirty="0" smtClean="0"/>
              <a:t>materialità e durabilità dell’oggetto (volantino o depliant)</a:t>
            </a:r>
          </a:p>
          <a:p>
            <a:pPr>
              <a:buNone/>
            </a:pPr>
            <a:endParaRPr lang="it-IT" sz="1700" dirty="0" smtClean="0"/>
          </a:p>
          <a:p>
            <a:pPr>
              <a:buNone/>
            </a:pPr>
            <a:r>
              <a:rPr lang="it-IT" sz="1700" dirty="0" smtClean="0"/>
              <a:t>Considerazioni:</a:t>
            </a:r>
          </a:p>
          <a:p>
            <a:pPr>
              <a:buFontTx/>
              <a:buChar char="-"/>
            </a:pPr>
            <a:r>
              <a:rPr lang="it-IT" sz="1700" dirty="0" smtClean="0"/>
              <a:t>valutazione del target (anche multilingue)</a:t>
            </a:r>
          </a:p>
          <a:p>
            <a:pPr>
              <a:buFontTx/>
              <a:buChar char="-"/>
            </a:pPr>
            <a:r>
              <a:rPr lang="it-IT" sz="1700" dirty="0" smtClean="0"/>
              <a:t>modalità distributiva</a:t>
            </a:r>
          </a:p>
          <a:p>
            <a:pPr>
              <a:buFontTx/>
              <a:buChar char="-"/>
            </a:pPr>
            <a:r>
              <a:rPr lang="it-IT" sz="1700" dirty="0" smtClean="0"/>
              <a:t>efficacia comunicativa</a:t>
            </a:r>
          </a:p>
          <a:p>
            <a:pPr>
              <a:buFontTx/>
              <a:buChar char="-"/>
            </a:pPr>
            <a:endParaRPr lang="it-IT" sz="1700" dirty="0" smtClean="0"/>
          </a:p>
          <a:p>
            <a:pPr>
              <a:buNone/>
            </a:pPr>
            <a:r>
              <a:rPr lang="it-IT" sz="1700" dirty="0" smtClean="0"/>
              <a:t>Elementi essenziali</a:t>
            </a:r>
          </a:p>
          <a:p>
            <a:pPr>
              <a:buNone/>
            </a:pPr>
            <a:endParaRPr lang="it-IT" sz="1400" dirty="0" smtClean="0"/>
          </a:p>
          <a:p>
            <a:pPr>
              <a:buNone/>
            </a:pPr>
            <a:r>
              <a:rPr lang="it-IT" sz="1400" dirty="0" smtClean="0"/>
              <a:t>Titolo</a:t>
            </a:r>
          </a:p>
          <a:p>
            <a:pPr>
              <a:buNone/>
            </a:pPr>
            <a:r>
              <a:rPr lang="it-IT" sz="1400" dirty="0" smtClean="0"/>
              <a:t>Linguaggio </a:t>
            </a:r>
          </a:p>
          <a:p>
            <a:pPr>
              <a:buNone/>
            </a:pPr>
            <a:r>
              <a:rPr lang="it-IT" sz="1400" dirty="0" smtClean="0"/>
              <a:t>Aspetti grafici e redazionali</a:t>
            </a:r>
          </a:p>
          <a:p>
            <a:pPr>
              <a:buNone/>
            </a:pPr>
            <a:r>
              <a:rPr lang="it-IT" sz="1400" dirty="0" smtClean="0"/>
              <a:t>Lunghezza</a:t>
            </a:r>
          </a:p>
          <a:p>
            <a:pPr>
              <a:buNone/>
            </a:pPr>
            <a:r>
              <a:rPr lang="it-IT" sz="1400" dirty="0" smtClean="0"/>
              <a:t>Questioning</a:t>
            </a:r>
          </a:p>
          <a:p>
            <a:pPr>
              <a:buNone/>
            </a:pPr>
            <a:r>
              <a:rPr lang="it-IT" sz="1400" dirty="0" smtClean="0"/>
              <a:t>Ritmo e sintassi</a:t>
            </a:r>
          </a:p>
        </p:txBody>
      </p:sp>
      <p:pic>
        <p:nvPicPr>
          <p:cNvPr id="2050" name="Picture 2" descr="Risultati immagini per volantino fatto male e fatto be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25" y="2786058"/>
            <a:ext cx="3381375" cy="40719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594219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nozio">
  <a:themeElements>
    <a:clrScheme name="Elic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1606</Words>
  <Application>Microsoft Office PowerPoint</Application>
  <PresentationFormat>Presentazione su schermo (4:3)</PresentationFormat>
  <Paragraphs>246</Paragraphs>
  <Slides>17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17</vt:i4>
      </vt:variant>
    </vt:vector>
  </HeadingPairs>
  <TitlesOfParts>
    <vt:vector size="19" baseType="lpstr">
      <vt:lpstr>Tema di Office</vt:lpstr>
      <vt:lpstr>Equinozio</vt:lpstr>
      <vt:lpstr>La progettazione dell’attività educativa</vt:lpstr>
      <vt:lpstr>  La progettazione dell’attività educativa</vt:lpstr>
      <vt:lpstr>La progettazione dell’attività educativa</vt:lpstr>
      <vt:lpstr>La progettazione dell’attività educativa</vt:lpstr>
      <vt:lpstr>La progettazione dell’attività educativa</vt:lpstr>
      <vt:lpstr>Attuazione del progetto educativo</vt:lpstr>
      <vt:lpstr>Attuazione del progetto educativo</vt:lpstr>
      <vt:lpstr>Attuazione del progetto educativo</vt:lpstr>
      <vt:lpstr>Attuazione del progetto educativo</vt:lpstr>
      <vt:lpstr>Presentazione standard di PowerPoint</vt:lpstr>
      <vt:lpstr>Presentazione standard di PowerPoint</vt:lpstr>
      <vt:lpstr>Attuazione del progetto educativo</vt:lpstr>
      <vt:lpstr>Attuazione del progetto educativo</vt:lpstr>
      <vt:lpstr>La valutazione dell’azione educativa</vt:lpstr>
      <vt:lpstr>La valutazione dell’azione educativa</vt:lpstr>
      <vt:lpstr>La valutazione dell’azione educativa</vt:lpstr>
      <vt:lpstr>La valutazione dell’azione educativa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progettazione dell’attività educativa</dc:title>
  <dc:creator>Staffetta</dc:creator>
  <cp:lastModifiedBy>Staffetta</cp:lastModifiedBy>
  <cp:revision>1</cp:revision>
  <dcterms:created xsi:type="dcterms:W3CDTF">2020-04-15T13:24:57Z</dcterms:created>
  <dcterms:modified xsi:type="dcterms:W3CDTF">2020-04-15T13:25:25Z</dcterms:modified>
</cp:coreProperties>
</file>