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8B7AA-0988-4770-83E0-05E4428BC4BB}" type="datetimeFigureOut">
              <a:rPr lang="it-IT" smtClean="0"/>
              <a:t>15/04/2020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40913-A2C7-49F4-AB72-A8FB1FB989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22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37F83-C868-44B3-9A83-2366F1E6C762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71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0D77D-5637-405C-82DC-E2A9CD3B254A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30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0D77D-5637-405C-82DC-E2A9CD3B254A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455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0D77D-5637-405C-82DC-E2A9CD3B254A}" type="slidenum">
              <a:rPr lang="it-IT" smtClean="0">
                <a:solidFill>
                  <a:prstClr val="black"/>
                </a:solidFill>
              </a:rPr>
              <a:pPr/>
              <a:t>7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7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0D77D-5637-405C-82DC-E2A9CD3B254A}" type="slidenum">
              <a:rPr lang="it-IT" smtClean="0">
                <a:solidFill>
                  <a:prstClr val="black"/>
                </a:solidFill>
              </a:rPr>
              <a:pPr/>
              <a:t>8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729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08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1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73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2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8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16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5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132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89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56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4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57DB68-680E-4E9C-99BF-18DDF3D0B124}" type="datetimeFigureOut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15/04/2020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B88EA0-1D46-463F-8B91-045BA906F671}" type="slidenum">
              <a:rPr lang="it-IT" smtClean="0">
                <a:solidFill>
                  <a:srgbClr val="212745">
                    <a:shade val="90000"/>
                  </a:srgbClr>
                </a:solidFill>
              </a:rPr>
              <a:pPr/>
              <a:t>‹N›</a:t>
            </a:fld>
            <a:endParaRPr lang="it-IT">
              <a:solidFill>
                <a:srgbClr val="212745">
                  <a:shade val="90000"/>
                </a:srgbClr>
              </a:solidFill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706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5743" y="2420888"/>
            <a:ext cx="8229600" cy="280831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                  </a:t>
            </a:r>
            <a:r>
              <a:rPr lang="it-IT" sz="1800" dirty="0" smtClean="0">
                <a:solidFill>
                  <a:schemeClr val="tx1"/>
                </a:solidFill>
              </a:rPr>
              <a:t>Etimologia  latino   legare, costruire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smtClean="0">
                <a:solidFill>
                  <a:schemeClr val="tx1"/>
                </a:solidFill>
              </a:rPr>
              <a:t>                                                           greco koinè = partecipo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/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                                                                              ovvero 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                             «ogni comportamento di un organismo che sia uno stimolo adeguato per il  			           comportamento di un altro organismo»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                                   «relazione che tende ad anticipare o a mutare un atteggiamento»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>
                <a:solidFill>
                  <a:schemeClr val="tx1"/>
                </a:solidFill>
              </a:rPr>
              <a:t> </a:t>
            </a:r>
            <a:r>
              <a:rPr lang="it-IT" sz="1800" dirty="0" smtClean="0">
                <a:solidFill>
                  <a:schemeClr val="tx1"/>
                </a:solidFill>
              </a:rPr>
              <a:t>       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/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 </a:t>
            </a:r>
            <a:r>
              <a:rPr lang="it-IT" sz="1800" dirty="0">
                <a:solidFill>
                  <a:schemeClr val="tx1"/>
                </a:solidFill>
              </a:rPr>
              <a:t/>
            </a:r>
            <a:br>
              <a:rPr lang="it-IT" sz="1800" dirty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    Risorsa fondamentale dei servizi sanitari: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 - migliorare la conoscenza dei servizi (funzione istituzionale)</a:t>
            </a:r>
            <a:br>
              <a:rPr lang="it-IT" sz="1800" dirty="0" smtClean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 - creare coinvolgimento nell’esercizio della professione (funzione partecipativa)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83568" y="443345"/>
            <a:ext cx="7851775" cy="75340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 smtClean="0">
                <a:solidFill>
                  <a:srgbClr val="212745"/>
                </a:solidFill>
              </a:rPr>
              <a:t>            La comunicazione nell’ambito delle professioni sanitarie</a:t>
            </a:r>
            <a:endParaRPr lang="it-IT" sz="2100" dirty="0">
              <a:solidFill>
                <a:srgbClr val="212745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6597932"/>
            <a:ext cx="802838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prstClr val="black"/>
                </a:solidFill>
              </a:rPr>
              <a:t>C’è il boom della comunicazione: tutti a comunicare che stanno comunicando</a:t>
            </a:r>
            <a:r>
              <a:rPr lang="it-IT" sz="800" dirty="0">
                <a:solidFill>
                  <a:prstClr val="black"/>
                </a:solidFill>
              </a:rPr>
              <a:t>. Altan</a:t>
            </a:r>
            <a:endParaRPr lang="it-IT" sz="800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320621"/>
            <a:ext cx="4256538" cy="1525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81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785794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prstClr val="black"/>
                </a:solidFill>
              </a:rPr>
              <a:t>Diagramma di </a:t>
            </a:r>
            <a:r>
              <a:rPr lang="it-IT" dirty="0" err="1">
                <a:solidFill>
                  <a:prstClr val="black"/>
                </a:solidFill>
              </a:rPr>
              <a:t>Schramm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Ovale 3"/>
          <p:cNvSpPr/>
          <p:nvPr/>
        </p:nvSpPr>
        <p:spPr>
          <a:xfrm>
            <a:off x="5500694" y="2000240"/>
            <a:ext cx="271464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prstClr val="white"/>
                </a:solidFill>
              </a:rPr>
              <a:t>DECODIFICA</a:t>
            </a:r>
          </a:p>
          <a:p>
            <a:pPr algn="ctr"/>
            <a:endParaRPr lang="it-IT" sz="1400" dirty="0">
              <a:solidFill>
                <a:prstClr val="white"/>
              </a:solidFill>
            </a:endParaRPr>
          </a:p>
          <a:p>
            <a:pPr algn="ctr"/>
            <a:r>
              <a:rPr lang="it-IT" sz="1400" dirty="0">
                <a:solidFill>
                  <a:prstClr val="white"/>
                </a:solidFill>
              </a:rPr>
              <a:t>INTERPRETAZIONE</a:t>
            </a:r>
          </a:p>
          <a:p>
            <a:pPr algn="ctr"/>
            <a:endParaRPr lang="it-IT" sz="1400" dirty="0">
              <a:solidFill>
                <a:prstClr val="white"/>
              </a:solidFill>
            </a:endParaRPr>
          </a:p>
          <a:p>
            <a:pPr algn="ctr"/>
            <a:r>
              <a:rPr lang="it-IT" sz="1400" dirty="0">
                <a:solidFill>
                  <a:prstClr val="white"/>
                </a:solidFill>
              </a:rPr>
              <a:t>CODIFICA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3643306" y="2428868"/>
            <a:ext cx="157163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Freccia a destra 5"/>
          <p:cNvSpPr/>
          <p:nvPr/>
        </p:nvSpPr>
        <p:spPr>
          <a:xfrm rot="10800000">
            <a:off x="3643306" y="3071810"/>
            <a:ext cx="157163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Ovale 2"/>
          <p:cNvSpPr/>
          <p:nvPr/>
        </p:nvSpPr>
        <p:spPr>
          <a:xfrm>
            <a:off x="642910" y="2000240"/>
            <a:ext cx="2714644" cy="19288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prstClr val="white"/>
                </a:solidFill>
              </a:rPr>
              <a:t>CODIFICA</a:t>
            </a:r>
          </a:p>
          <a:p>
            <a:pPr algn="ctr"/>
            <a:endParaRPr lang="it-IT" sz="1400" dirty="0">
              <a:solidFill>
                <a:prstClr val="white"/>
              </a:solidFill>
            </a:endParaRPr>
          </a:p>
          <a:p>
            <a:pPr algn="ctr"/>
            <a:r>
              <a:rPr lang="it-IT" sz="1400" dirty="0">
                <a:solidFill>
                  <a:prstClr val="white"/>
                </a:solidFill>
              </a:rPr>
              <a:t>INTERPRETAZIONE</a:t>
            </a:r>
          </a:p>
          <a:p>
            <a:pPr algn="ctr"/>
            <a:endParaRPr lang="it-IT" sz="1400" dirty="0">
              <a:solidFill>
                <a:prstClr val="white"/>
              </a:solidFill>
            </a:endParaRPr>
          </a:p>
          <a:p>
            <a:pPr algn="ctr"/>
            <a:r>
              <a:rPr lang="it-IT" sz="1400" dirty="0">
                <a:solidFill>
                  <a:prstClr val="white"/>
                </a:solidFill>
              </a:rPr>
              <a:t>DECODIFICA</a:t>
            </a:r>
            <a:endParaRPr lang="it-IT" sz="1400" dirty="0">
              <a:solidFill>
                <a:prstClr val="white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857620" y="2000240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Messaggio</a:t>
            </a:r>
            <a:endParaRPr lang="it-IT" sz="1400" dirty="0">
              <a:solidFill>
                <a:prstClr val="black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714744" y="3643314"/>
            <a:ext cx="1571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     Feedback</a:t>
            </a:r>
            <a:endParaRPr lang="it-IT" sz="1400" dirty="0">
              <a:solidFill>
                <a:prstClr val="black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285984" y="4786322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Comunicazione semplice   E          R</a:t>
            </a:r>
          </a:p>
          <a:p>
            <a:r>
              <a:rPr lang="it-IT" dirty="0">
                <a:solidFill>
                  <a:prstClr val="black"/>
                </a:solidFill>
              </a:rPr>
              <a:t>Comunicazione doppia      E          R  </a:t>
            </a:r>
            <a:r>
              <a:rPr lang="it-IT" dirty="0" err="1">
                <a:solidFill>
                  <a:prstClr val="black"/>
                </a:solidFill>
              </a:rPr>
              <a:t>R</a:t>
            </a:r>
            <a:r>
              <a:rPr lang="it-IT" dirty="0">
                <a:solidFill>
                  <a:prstClr val="black"/>
                </a:solidFill>
              </a:rPr>
              <a:t>         E </a:t>
            </a:r>
          </a:p>
        </p:txBody>
      </p:sp>
      <p:cxnSp>
        <p:nvCxnSpPr>
          <p:cNvPr id="12" name="Connettore 2 11"/>
          <p:cNvCxnSpPr/>
          <p:nvPr/>
        </p:nvCxnSpPr>
        <p:spPr>
          <a:xfrm>
            <a:off x="5214942" y="500063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5214942" y="521495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6143636" y="521495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16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07504" y="1268760"/>
            <a:ext cx="878497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  Esistono teorie diverse e diversi approcci al tema della comunicazione ma in generale possiamo riassumerne</a:t>
            </a:r>
          </a:p>
          <a:p>
            <a:r>
              <a:rPr lang="it-IT" sz="1400" dirty="0">
                <a:solidFill>
                  <a:prstClr val="black"/>
                </a:solidFill>
              </a:rPr>
              <a:t> </a:t>
            </a:r>
            <a:r>
              <a:rPr lang="it-IT" sz="1400" dirty="0">
                <a:solidFill>
                  <a:prstClr val="black"/>
                </a:solidFill>
              </a:rPr>
              <a:t>  i contenuti nel modo seguente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prstClr val="black"/>
                </a:solidFill>
              </a:rPr>
              <a:t>Comunicazione come trasmissione e semplice passaggio di informazioni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prstClr val="black"/>
                </a:solidFill>
              </a:rPr>
              <a:t>Comunicazione come relazione, ovvero mettere in comune delle informazioni</a:t>
            </a:r>
          </a:p>
          <a:p>
            <a:pPr marL="285750" indent="-285750">
              <a:buFontTx/>
              <a:buChar char="-"/>
            </a:pPr>
            <a:endParaRPr lang="it-IT" sz="1400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endParaRPr lang="it-IT" sz="1400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endParaRPr lang="it-IT" sz="1400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sz="1400" dirty="0">
                <a:solidFill>
                  <a:prstClr val="black"/>
                </a:solidFill>
              </a:rPr>
              <a:t>In ogni caso esistono elementi comuni e imprescindibili</a:t>
            </a:r>
          </a:p>
          <a:p>
            <a:pPr marL="285750" indent="-285750">
              <a:buFontTx/>
              <a:buChar char="-"/>
            </a:pPr>
            <a:endParaRPr lang="it-IT" sz="1400" dirty="0">
              <a:solidFill>
                <a:prstClr val="black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b="1" dirty="0">
                <a:solidFill>
                  <a:prstClr val="black"/>
                </a:solidFill>
              </a:rPr>
              <a:t>L’emittente: </a:t>
            </a:r>
            <a:r>
              <a:rPr lang="it-IT" dirty="0">
                <a:solidFill>
                  <a:prstClr val="black"/>
                </a:solidFill>
              </a:rPr>
              <a:t>è</a:t>
            </a:r>
            <a:r>
              <a:rPr lang="it-IT" b="1" dirty="0">
                <a:solidFill>
                  <a:prstClr val="black"/>
                </a:solidFill>
              </a:rPr>
              <a:t> </a:t>
            </a:r>
            <a:r>
              <a:rPr lang="it-IT" dirty="0">
                <a:solidFill>
                  <a:prstClr val="black"/>
                </a:solidFill>
              </a:rPr>
              <a:t>il </a:t>
            </a:r>
            <a:r>
              <a:rPr lang="it-IT" dirty="0">
                <a:solidFill>
                  <a:prstClr val="black"/>
                </a:solidFill>
              </a:rPr>
              <a:t>soggetto che comunica il messaggio</a:t>
            </a:r>
          </a:p>
          <a:p>
            <a:pPr marL="285750" indent="-285750">
              <a:buFontTx/>
              <a:buChar char="-"/>
            </a:pPr>
            <a:r>
              <a:rPr lang="it-IT" sz="1200" b="1" dirty="0">
                <a:solidFill>
                  <a:prstClr val="black"/>
                </a:solidFill>
              </a:rPr>
              <a:t>Il ricevente </a:t>
            </a:r>
            <a:r>
              <a:rPr lang="it-IT" sz="1200" dirty="0">
                <a:solidFill>
                  <a:prstClr val="black"/>
                </a:solidFill>
              </a:rPr>
              <a:t>: è il soggetto che riceve il messaggio</a:t>
            </a:r>
          </a:p>
          <a:p>
            <a:pPr marL="285750" indent="-285750">
              <a:buFontTx/>
              <a:buChar char="-"/>
            </a:pPr>
            <a:r>
              <a:rPr lang="it-IT" sz="1200" b="1" dirty="0">
                <a:solidFill>
                  <a:prstClr val="black"/>
                </a:solidFill>
              </a:rPr>
              <a:t>Il messaggio</a:t>
            </a:r>
            <a:r>
              <a:rPr lang="it-IT" sz="1200" dirty="0">
                <a:solidFill>
                  <a:prstClr val="black"/>
                </a:solidFill>
              </a:rPr>
              <a:t>: è il contenuto di ciò che si comunica</a:t>
            </a:r>
          </a:p>
          <a:p>
            <a:pPr marL="285750" indent="-285750">
              <a:buFontTx/>
              <a:buChar char="-"/>
            </a:pPr>
            <a:r>
              <a:rPr lang="it-IT" sz="1200" b="1" dirty="0">
                <a:solidFill>
                  <a:prstClr val="black"/>
                </a:solidFill>
              </a:rPr>
              <a:t>Il codice</a:t>
            </a:r>
            <a:r>
              <a:rPr lang="it-IT" sz="1200" dirty="0">
                <a:solidFill>
                  <a:prstClr val="black"/>
                </a:solidFill>
              </a:rPr>
              <a:t>: è il sistema di segni che si usa quando si comunica</a:t>
            </a:r>
          </a:p>
          <a:p>
            <a:pPr marL="285750" indent="-285750">
              <a:buFontTx/>
              <a:buChar char="-"/>
            </a:pPr>
            <a:r>
              <a:rPr lang="it-IT" sz="1200" b="1" dirty="0">
                <a:solidFill>
                  <a:prstClr val="black"/>
                </a:solidFill>
              </a:rPr>
              <a:t>Il canale</a:t>
            </a:r>
            <a:r>
              <a:rPr lang="it-IT" sz="1200" dirty="0">
                <a:solidFill>
                  <a:prstClr val="black"/>
                </a:solidFill>
              </a:rPr>
              <a:t>: sia come mezzo tecnico che sensoriale</a:t>
            </a:r>
          </a:p>
          <a:p>
            <a:pPr marL="285750" indent="-285750">
              <a:buFontTx/>
              <a:buChar char="-"/>
            </a:pPr>
            <a:r>
              <a:rPr lang="it-IT" sz="1200" b="1" dirty="0">
                <a:solidFill>
                  <a:prstClr val="black"/>
                </a:solidFill>
              </a:rPr>
              <a:t>La codifica</a:t>
            </a:r>
            <a:r>
              <a:rPr lang="it-IT" sz="1200" dirty="0">
                <a:solidFill>
                  <a:prstClr val="black"/>
                </a:solidFill>
              </a:rPr>
              <a:t>: attività che svolge l’emittente  per trasformare  concetti e immagini mentali </a:t>
            </a:r>
          </a:p>
          <a:p>
            <a:pPr marL="285750" indent="-285750">
              <a:buFontTx/>
              <a:buChar char="-"/>
            </a:pPr>
            <a:r>
              <a:rPr lang="it-IT" sz="1200" dirty="0">
                <a:solidFill>
                  <a:prstClr val="black"/>
                </a:solidFill>
              </a:rPr>
              <a:t>in un messaggio codificato e comunicabile</a:t>
            </a:r>
          </a:p>
          <a:p>
            <a:pPr marL="285750" indent="-285750">
              <a:buFontTx/>
              <a:buChar char="-"/>
            </a:pPr>
            <a:r>
              <a:rPr lang="it-IT" sz="1200" b="1" dirty="0">
                <a:solidFill>
                  <a:prstClr val="black"/>
                </a:solidFill>
              </a:rPr>
              <a:t>La decodifica</a:t>
            </a:r>
            <a:r>
              <a:rPr lang="it-IT" sz="1200" dirty="0">
                <a:solidFill>
                  <a:prstClr val="black"/>
                </a:solidFill>
              </a:rPr>
              <a:t>: esattamente l’inverso della codifica da parte del ricevente</a:t>
            </a:r>
          </a:p>
          <a:p>
            <a:pPr marL="285750" indent="-285750">
              <a:buFontTx/>
              <a:buChar char="-"/>
            </a:pPr>
            <a:r>
              <a:rPr lang="it-IT" sz="1200" b="1" dirty="0">
                <a:solidFill>
                  <a:prstClr val="black"/>
                </a:solidFill>
              </a:rPr>
              <a:t>Il feed-back</a:t>
            </a:r>
            <a:r>
              <a:rPr lang="it-IT" sz="1200" dirty="0">
                <a:solidFill>
                  <a:prstClr val="black"/>
                </a:solidFill>
              </a:rPr>
              <a:t>: l’interscambio e la verifica della comprensione del contenuto</a:t>
            </a:r>
          </a:p>
          <a:p>
            <a:pPr marL="285750" indent="-285750">
              <a:buFontTx/>
              <a:buChar char="-"/>
            </a:pPr>
            <a:r>
              <a:rPr lang="it-IT" sz="1200" b="1" dirty="0">
                <a:solidFill>
                  <a:prstClr val="black"/>
                </a:solidFill>
              </a:rPr>
              <a:t>Il contesto</a:t>
            </a:r>
            <a:r>
              <a:rPr lang="it-IT" sz="1200" dirty="0">
                <a:solidFill>
                  <a:prstClr val="black"/>
                </a:solidFill>
              </a:rPr>
              <a:t>: è il luogo fisico o sociale dell’interazione</a:t>
            </a:r>
          </a:p>
          <a:p>
            <a:pPr marL="285750" indent="-285750">
              <a:buFontTx/>
              <a:buChar char="-"/>
            </a:pPr>
            <a:r>
              <a:rPr lang="it-IT" sz="1200" b="1" dirty="0">
                <a:solidFill>
                  <a:prstClr val="black"/>
                </a:solidFill>
              </a:rPr>
              <a:t>Il rumore</a:t>
            </a:r>
            <a:r>
              <a:rPr lang="it-IT" sz="1200" dirty="0">
                <a:solidFill>
                  <a:prstClr val="black"/>
                </a:solidFill>
              </a:rPr>
              <a:t>: tutto quello che non appartiene al messaggio ma che ne condiziona l’acquisizione</a:t>
            </a:r>
            <a:endParaRPr lang="it-IT" sz="1200" dirty="0">
              <a:solidFill>
                <a:prstClr val="black"/>
              </a:solidFill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403648" y="712036"/>
            <a:ext cx="5892597" cy="249351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 smtClean="0">
                <a:solidFill>
                  <a:srgbClr val="212745"/>
                </a:solidFill>
              </a:rPr>
              <a:t>      </a:t>
            </a:r>
            <a:r>
              <a:rPr lang="it-IT" sz="8000" dirty="0" smtClean="0">
                <a:solidFill>
                  <a:srgbClr val="212745"/>
                </a:solidFill>
              </a:rPr>
              <a:t>La comunicazione nell’ambito delle professioni sanitarie</a:t>
            </a:r>
            <a:endParaRPr lang="it-IT" sz="8000" dirty="0">
              <a:solidFill>
                <a:srgbClr val="212745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36971" y="6597932"/>
            <a:ext cx="802802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prstClr val="black"/>
                </a:solidFill>
              </a:rPr>
              <a:t>Non sono d’accordo con quello che hai da dire, ma difenderò fino alla morte il tuo diritto di dirlo</a:t>
            </a:r>
            <a:r>
              <a:rPr lang="it-IT" sz="800" dirty="0">
                <a:solidFill>
                  <a:prstClr val="black"/>
                </a:solidFill>
              </a:rPr>
              <a:t>.  Voltaire</a:t>
            </a:r>
            <a:endParaRPr lang="it-IT" sz="800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6" t="22622" r="53060" b="9144"/>
          <a:stretch/>
        </p:blipFill>
        <p:spPr bwMode="auto">
          <a:xfrm>
            <a:off x="6785395" y="2348880"/>
            <a:ext cx="2358605" cy="3419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508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403648" y="712036"/>
            <a:ext cx="5892597" cy="249351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 smtClean="0">
                <a:solidFill>
                  <a:srgbClr val="212745"/>
                </a:solidFill>
              </a:rPr>
              <a:t>      </a:t>
            </a:r>
            <a:r>
              <a:rPr lang="it-IT" sz="8000" dirty="0" smtClean="0">
                <a:solidFill>
                  <a:srgbClr val="212745"/>
                </a:solidFill>
              </a:rPr>
              <a:t>La comunicazione nell’ambito delle professioni sanitarie</a:t>
            </a:r>
            <a:endParaRPr lang="it-IT" sz="8000" dirty="0">
              <a:solidFill>
                <a:srgbClr val="212745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00034" y="1500175"/>
            <a:ext cx="82868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it-IT" b="1" dirty="0">
                <a:solidFill>
                  <a:prstClr val="black"/>
                </a:solidFill>
              </a:rPr>
              <a:t>Il ricevente</a:t>
            </a:r>
            <a:r>
              <a:rPr lang="it-IT" dirty="0">
                <a:solidFill>
                  <a:prstClr val="black"/>
                </a:solidFill>
              </a:rPr>
              <a:t>: è il soggetto che riceve il messaggio</a:t>
            </a: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L’atto della comunicazione, per essere tale, deve concludersi con la ricezione del messaggio da parte del destinatario, pena </a:t>
            </a: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la nullità dello stesso; se spedisco una e-mail e questa non arriva al destinatario l’atto comunicativo non si è compiuto.</a:t>
            </a:r>
          </a:p>
          <a:p>
            <a:pPr marL="285750" indent="-285750"/>
            <a:endParaRPr lang="it-IT" sz="1200" dirty="0">
              <a:solidFill>
                <a:prstClr val="black"/>
              </a:solidFill>
            </a:endParaRP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Casi particolari</a:t>
            </a: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Emittente e destinatario coincidono : quando si riflette o anche si sogna</a:t>
            </a: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Continuo cambio dei ruoli: tipico dei dialoghi</a:t>
            </a: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L’emittente si rivolge a più destinatari: </a:t>
            </a:r>
            <a:r>
              <a:rPr lang="it-IT" sz="1200" dirty="0">
                <a:solidFill>
                  <a:prstClr val="black"/>
                </a:solidFill>
              </a:rPr>
              <a:t>in vivo come </a:t>
            </a:r>
            <a:r>
              <a:rPr lang="it-IT" sz="1200" dirty="0">
                <a:solidFill>
                  <a:prstClr val="black"/>
                </a:solidFill>
              </a:rPr>
              <a:t>nelle conferenze o a teatro, o in </a:t>
            </a:r>
            <a:r>
              <a:rPr lang="it-IT" sz="1200" dirty="0">
                <a:solidFill>
                  <a:prstClr val="black"/>
                </a:solidFill>
              </a:rPr>
              <a:t>"</a:t>
            </a:r>
            <a:r>
              <a:rPr lang="it-IT" sz="1200" dirty="0">
                <a:solidFill>
                  <a:prstClr val="black"/>
                </a:solidFill>
              </a:rPr>
              <a:t>differita", come alla tv</a:t>
            </a:r>
          </a:p>
          <a:p>
            <a:pPr marL="285750" indent="-285750"/>
            <a:endParaRPr lang="it-IT" sz="1200" dirty="0">
              <a:solidFill>
                <a:prstClr val="black"/>
              </a:solidFill>
            </a:endParaRPr>
          </a:p>
          <a:p>
            <a:pPr marL="285750" indent="-285750"/>
            <a:r>
              <a:rPr lang="it-IT" b="1" dirty="0">
                <a:solidFill>
                  <a:prstClr val="black"/>
                </a:solidFill>
              </a:rPr>
              <a:t>Il messaggio: </a:t>
            </a:r>
            <a:r>
              <a:rPr lang="it-IT" dirty="0">
                <a:solidFill>
                  <a:prstClr val="black"/>
                </a:solidFill>
              </a:rPr>
              <a:t>è il contenuto di ciò che si comunica</a:t>
            </a:r>
          </a:p>
          <a:p>
            <a:pPr marL="285750" indent="-285750"/>
            <a:endParaRPr lang="it-IT" sz="1200" dirty="0">
              <a:solidFill>
                <a:prstClr val="black"/>
              </a:solidFill>
            </a:endParaRP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Il messaggio trasmesso può a volte non consistere né nel messaggio inviato né in quello ricevuto ma coincide nella </a:t>
            </a: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parte comune a entrambi, e questo vale sia nel misunderstanding che negli accordi tra parti.</a:t>
            </a:r>
          </a:p>
          <a:p>
            <a:pPr marL="285750" indent="-285750"/>
            <a:endParaRPr lang="it-IT" sz="1200" dirty="0">
              <a:solidFill>
                <a:prstClr val="black"/>
              </a:solidFill>
            </a:endParaRPr>
          </a:p>
          <a:p>
            <a:pPr marL="285750" indent="-285750"/>
            <a:endParaRPr lang="it-IT" sz="1200" dirty="0">
              <a:solidFill>
                <a:prstClr val="black"/>
              </a:solidFill>
            </a:endParaRPr>
          </a:p>
          <a:p>
            <a:pPr marL="285750" indent="-285750"/>
            <a:r>
              <a:rPr lang="it-IT" b="1" dirty="0">
                <a:solidFill>
                  <a:prstClr val="black"/>
                </a:solidFill>
              </a:rPr>
              <a:t>Il codice: </a:t>
            </a:r>
            <a:r>
              <a:rPr lang="it-IT" dirty="0">
                <a:solidFill>
                  <a:prstClr val="black"/>
                </a:solidFill>
              </a:rPr>
              <a:t>è il sistema di segni che si usa quando si comunica</a:t>
            </a:r>
          </a:p>
        </p:txBody>
      </p:sp>
      <p:sp>
        <p:nvSpPr>
          <p:cNvPr id="5" name="Rettangolo 4"/>
          <p:cNvSpPr/>
          <p:nvPr/>
        </p:nvSpPr>
        <p:spPr>
          <a:xfrm>
            <a:off x="214282" y="4786322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       Ovvero un sistema di regole di corrispondenza  che consente di trasformare un messaggio formulato in un certo sistema simbolico ( ad es  impulsi nervosi)in uno formulato in un sistema simbolico differente (espressione vocale o gestuale). </a:t>
            </a: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        Perché il messaggio possa venire compreso deve venir  formulato mediante un codice conosciuto sia all’emittente che al destinatario. Formulare un messaggio in un codice è una operazione di </a:t>
            </a:r>
            <a:r>
              <a:rPr lang="it-IT" sz="1200" b="1" dirty="0">
                <a:solidFill>
                  <a:prstClr val="black"/>
                </a:solidFill>
              </a:rPr>
              <a:t>codificazione</a:t>
            </a:r>
            <a:r>
              <a:rPr lang="it-IT" sz="1200" dirty="0">
                <a:solidFill>
                  <a:prstClr val="black"/>
                </a:solidFill>
              </a:rPr>
              <a:t>; comprenderlo, ossia interpretarlo, è una operazione di </a:t>
            </a:r>
            <a:r>
              <a:rPr lang="it-IT" sz="1200" b="1" dirty="0">
                <a:solidFill>
                  <a:prstClr val="black"/>
                </a:solidFill>
              </a:rPr>
              <a:t>decodificazione</a:t>
            </a:r>
            <a:r>
              <a:rPr lang="it-IT" sz="1200" dirty="0">
                <a:solidFill>
                  <a:prstClr val="black"/>
                </a:solidFill>
              </a:rPr>
              <a:t>.  Codici tipici sono le tutte le lingue e i dialetti, le note musicali, i gesti, simbolici come le bandiere ,l’alfabeto morse, la segnaletica stradale, i linguaggi criptici e quelli specialistici ecc.</a:t>
            </a:r>
          </a:p>
          <a:p>
            <a:pPr marL="285750" indent="-285750"/>
            <a:r>
              <a:rPr lang="it-IT" sz="1200" dirty="0">
                <a:solidFill>
                  <a:prstClr val="black"/>
                </a:solidFill>
              </a:rPr>
              <a:t>       Costituisce l’identità espressiva tra due comunicanti</a:t>
            </a:r>
            <a:br>
              <a:rPr lang="it-IT" sz="1200" dirty="0">
                <a:solidFill>
                  <a:prstClr val="black"/>
                </a:solidFill>
              </a:rPr>
            </a:br>
            <a:endParaRPr lang="it-IT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500166" y="642918"/>
            <a:ext cx="5892597" cy="249351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 smtClean="0">
                <a:solidFill>
                  <a:srgbClr val="212745"/>
                </a:solidFill>
              </a:rPr>
              <a:t>      </a:t>
            </a:r>
            <a:r>
              <a:rPr lang="it-IT" sz="8000" dirty="0" smtClean="0">
                <a:solidFill>
                  <a:srgbClr val="212745"/>
                </a:solidFill>
              </a:rPr>
              <a:t>La comunicazione nell’ambito delle professioni sanitarie</a:t>
            </a:r>
            <a:endParaRPr lang="it-IT" sz="8000" dirty="0">
              <a:solidFill>
                <a:srgbClr val="212745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85720" y="1785926"/>
            <a:ext cx="83582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prstClr val="black"/>
                </a:solidFill>
              </a:rPr>
              <a:t>Il canale</a:t>
            </a:r>
            <a:r>
              <a:rPr lang="it-IT" dirty="0">
                <a:solidFill>
                  <a:prstClr val="black"/>
                </a:solidFill>
              </a:rPr>
              <a:t>: sia come mezzo tecnico che sensoriale. Rappresenta l’interposto tra gli estremi, l’unità di contatto, il nesso. Un tipico canale è quello visivo, ma anche tattile,sonoro, il foglio di carta.</a:t>
            </a:r>
          </a:p>
          <a:p>
            <a:endParaRPr lang="it-IT" sz="1200" dirty="0">
              <a:solidFill>
                <a:prstClr val="black"/>
              </a:solidFill>
            </a:endParaRPr>
          </a:p>
          <a:p>
            <a:r>
              <a:rPr lang="it-IT" sz="1200" dirty="0">
                <a:solidFill>
                  <a:prstClr val="black"/>
                </a:solidFill>
              </a:rPr>
              <a:t>Un concetto relativo al canale è quello di </a:t>
            </a:r>
            <a:r>
              <a:rPr lang="it-IT" sz="1200" b="1" dirty="0">
                <a:solidFill>
                  <a:prstClr val="black"/>
                </a:solidFill>
              </a:rPr>
              <a:t>capacità</a:t>
            </a:r>
            <a:r>
              <a:rPr lang="it-IT" sz="1200" dirty="0">
                <a:solidFill>
                  <a:prstClr val="black"/>
                </a:solidFill>
              </a:rPr>
              <a:t> o limite (poiché la capacità non può per definizione essere illimitata): temporale (come massima possibilità di impulsi nel tempo) o di velocità di trasmissione.</a:t>
            </a:r>
          </a:p>
          <a:p>
            <a:endParaRPr lang="it-IT" sz="1200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dirty="0">
                <a:solidFill>
                  <a:prstClr val="black"/>
                </a:solidFill>
              </a:rPr>
              <a:t>Altro aspetto è quello del </a:t>
            </a:r>
            <a:r>
              <a:rPr lang="it-IT" b="1" dirty="0">
                <a:solidFill>
                  <a:prstClr val="black"/>
                </a:solidFill>
              </a:rPr>
              <a:t>rumore</a:t>
            </a:r>
            <a:r>
              <a:rPr lang="it-IT" sz="1200" dirty="0">
                <a:solidFill>
                  <a:prstClr val="black"/>
                </a:solidFill>
              </a:rPr>
              <a:t>, con ciò intendendo qualsiasi disturbo legato alle caratteristiche del canale, ma anche dell’emittente (ad es. per una difficoltà di articolazione della parola) e del ricevente (ad es. per una difficoltà cognitiva o di contenimento intellettivo e culturale).</a:t>
            </a:r>
          </a:p>
          <a:p>
            <a:r>
              <a:rPr lang="it-IT" sz="1200" dirty="0">
                <a:solidFill>
                  <a:prstClr val="black"/>
                </a:solidFill>
              </a:rPr>
              <a:t>Possiamo di nuovo definire il rumore come quella quota di variabilità del messaggio ricevuto che non era presente nel messaggio inviato. </a:t>
            </a:r>
          </a:p>
          <a:p>
            <a:endParaRPr lang="it-IT" sz="1200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  <a:p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6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8596" y="1142984"/>
            <a:ext cx="85011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Infine il </a:t>
            </a:r>
            <a:r>
              <a:rPr lang="it-IT" b="1" dirty="0">
                <a:solidFill>
                  <a:prstClr val="black"/>
                </a:solidFill>
              </a:rPr>
              <a:t>contesto, </a:t>
            </a:r>
            <a:r>
              <a:rPr lang="it-IT" sz="1400" dirty="0">
                <a:solidFill>
                  <a:prstClr val="black"/>
                </a:solidFill>
              </a:rPr>
              <a:t>ovvero il quadro d’insieme delle informazioni e conoscenze (linguistiche, storiche, culturali e situazionali) che, essendo comuni sia al mittente sia al destinatario, consentono l’esatta comprensione del messaggio. </a:t>
            </a:r>
            <a:r>
              <a:rPr lang="it-IT" dirty="0">
                <a:solidFill>
                  <a:prstClr val="black"/>
                </a:solidFill>
              </a:rPr>
              <a:t/>
            </a:r>
            <a:br>
              <a:rPr lang="it-IT" dirty="0">
                <a:solidFill>
                  <a:prstClr val="black"/>
                </a:solidFill>
              </a:rPr>
            </a:br>
            <a:endParaRPr lang="it-IT" b="1" dirty="0">
              <a:solidFill>
                <a:prstClr val="black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1403648" y="712036"/>
            <a:ext cx="5892597" cy="249351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 smtClean="0">
                <a:solidFill>
                  <a:srgbClr val="212745"/>
                </a:solidFill>
              </a:rPr>
              <a:t>      </a:t>
            </a:r>
            <a:r>
              <a:rPr lang="it-IT" sz="8000" dirty="0" smtClean="0">
                <a:solidFill>
                  <a:srgbClr val="212745"/>
                </a:solidFill>
              </a:rPr>
              <a:t>La comunicazione nell’ambito delle professioni sanitarie</a:t>
            </a:r>
            <a:endParaRPr lang="it-IT" sz="8000" dirty="0">
              <a:solidFill>
                <a:srgbClr val="212745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2285992"/>
            <a:ext cx="857256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prstClr val="black"/>
                </a:solidFill>
              </a:rPr>
              <a:t>Consideriamo il seguente passaggio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r>
              <a:rPr lang="it-IT" sz="1400" dirty="0">
                <a:solidFill>
                  <a:prstClr val="black"/>
                </a:solidFill>
              </a:rPr>
              <a:t>“D’altro lato entra in gioco la vena onomaturgica dei medici, i quali tendono in continuazione a coniare neologismi, come dimostrano le tante denominazioni </a:t>
            </a:r>
            <a:r>
              <a:rPr lang="it-IT" sz="1400" dirty="0" err="1">
                <a:solidFill>
                  <a:prstClr val="black"/>
                </a:solidFill>
              </a:rPr>
              <a:t>eponime…</a:t>
            </a:r>
            <a:r>
              <a:rPr lang="it-IT" sz="1400" dirty="0">
                <a:solidFill>
                  <a:prstClr val="black"/>
                </a:solidFill>
              </a:rPr>
              <a:t>. con una evidente tendenza alla </a:t>
            </a:r>
            <a:r>
              <a:rPr lang="it-IT" sz="1400" dirty="0" err="1">
                <a:solidFill>
                  <a:prstClr val="black"/>
                </a:solidFill>
              </a:rPr>
              <a:t>brachilogia…</a:t>
            </a:r>
            <a:r>
              <a:rPr lang="it-IT" sz="1400" dirty="0">
                <a:solidFill>
                  <a:prstClr val="black"/>
                </a:solidFill>
              </a:rPr>
              <a:t>. alla riduzione dei parametri </a:t>
            </a:r>
            <a:r>
              <a:rPr lang="it-IT" sz="1400" dirty="0" err="1">
                <a:solidFill>
                  <a:prstClr val="black"/>
                </a:solidFill>
              </a:rPr>
              <a:t>morfologici…</a:t>
            </a:r>
            <a:r>
              <a:rPr lang="it-IT" sz="1400" dirty="0">
                <a:solidFill>
                  <a:prstClr val="black"/>
                </a:solidFill>
              </a:rPr>
              <a:t>. e all’utilizzo forzato dei termini monorematici non analizzabili, monorematici analizzabili e infine polirematici ”. 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r>
              <a:rPr lang="it-IT" sz="1400" dirty="0">
                <a:solidFill>
                  <a:prstClr val="black"/>
                </a:solidFill>
              </a:rPr>
              <a:t>Dimensione sintattica vs dimensione semantica</a:t>
            </a:r>
            <a:endParaRPr lang="it-IT" sz="1400" dirty="0">
              <a:solidFill>
                <a:prstClr val="black"/>
              </a:solidFill>
            </a:endParaRPr>
          </a:p>
          <a:p>
            <a:r>
              <a:rPr lang="it-IT" sz="800" dirty="0">
                <a:solidFill>
                  <a:prstClr val="black"/>
                </a:solidFill>
              </a:rPr>
              <a:t>https://www.recensito.net/archivio/41-scienza-co/7350-la-lingua-italiana-in-medicina.html</a:t>
            </a:r>
            <a:endParaRPr lang="it-IT" sz="800" dirty="0">
              <a:solidFill>
                <a:prstClr val="black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57158" y="4357694"/>
            <a:ext cx="864399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In questa situazione comunicativa (la lettura del testo) sono presenti tutti gli elementi necessari: emittente (l’autore del brano), destinatario (noi lettori), il messaggio (deve esserci un messaggio, il brano non è privo di significato), il codice (linguaggio verbale scritto), il canale (foglio scritto e vista). Eppure la situazione comunicativa non è andata a buon fine. Perché?</a:t>
            </a:r>
            <a:br>
              <a:rPr lang="it-IT" sz="1400" dirty="0">
                <a:solidFill>
                  <a:prstClr val="black"/>
                </a:solidFill>
              </a:rPr>
            </a:br>
            <a:r>
              <a:rPr lang="it-IT" sz="1400" dirty="0">
                <a:solidFill>
                  <a:prstClr val="black"/>
                </a:solidFill>
              </a:rPr>
              <a:t>Forse non abbiamo capito il significato del testo, ma abbiamo capito che si tratta di un testo di medicina, adatto ad esperti della materia; possiamo dire che la possibilità di comprendere il significato del testo è legato alle conoscenze che noi abbiamo della materia. Questo insieme di conoscenze viene definito da </a:t>
            </a:r>
            <a:r>
              <a:rPr lang="it-IT" sz="1400" dirty="0" err="1">
                <a:solidFill>
                  <a:prstClr val="black"/>
                </a:solidFill>
              </a:rPr>
              <a:t>Jakobson</a:t>
            </a:r>
            <a:r>
              <a:rPr lang="it-IT" sz="1400" dirty="0">
                <a:solidFill>
                  <a:prstClr val="black"/>
                </a:solidFill>
              </a:rPr>
              <a:t> , appunto, contesto</a:t>
            </a:r>
            <a:r>
              <a:rPr lang="it-IT" sz="1400" b="1" dirty="0">
                <a:solidFill>
                  <a:prstClr val="black"/>
                </a:solidFill>
              </a:rPr>
              <a:t>.</a:t>
            </a:r>
            <a:r>
              <a:rPr lang="it-IT" sz="1400" dirty="0">
                <a:solidFill>
                  <a:prstClr val="black"/>
                </a:solidFill>
              </a:rPr>
              <a:t> </a:t>
            </a:r>
            <a:r>
              <a:rPr lang="it-IT" sz="1200" dirty="0">
                <a:solidFill>
                  <a:prstClr val="black"/>
                </a:solidFill>
              </a:rPr>
              <a:t/>
            </a:r>
            <a:br>
              <a:rPr lang="it-IT" sz="1200" dirty="0">
                <a:solidFill>
                  <a:prstClr val="black"/>
                </a:solidFill>
              </a:rPr>
            </a:br>
            <a:endParaRPr lang="it-IT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57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214414" y="642918"/>
            <a:ext cx="6480720" cy="249351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 smtClean="0">
                <a:solidFill>
                  <a:srgbClr val="212745"/>
                </a:solidFill>
              </a:rPr>
              <a:t>      </a:t>
            </a:r>
            <a:r>
              <a:rPr lang="it-IT" sz="8000" dirty="0" smtClean="0">
                <a:solidFill>
                  <a:srgbClr val="212745"/>
                </a:solidFill>
              </a:rPr>
              <a:t>La comunicazione nell’ambito delle professioni sanitarie</a:t>
            </a:r>
            <a:endParaRPr lang="it-IT" sz="8000" dirty="0">
              <a:solidFill>
                <a:srgbClr val="212745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85786" y="1029189"/>
            <a:ext cx="807249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Variabili di contesto</a:t>
            </a:r>
          </a:p>
          <a:p>
            <a:endParaRPr lang="it-IT" dirty="0">
              <a:solidFill>
                <a:prstClr val="black"/>
              </a:solidFill>
            </a:endParaRPr>
          </a:p>
          <a:p>
            <a:r>
              <a:rPr lang="it-IT" b="1" dirty="0">
                <a:solidFill>
                  <a:prstClr val="black"/>
                </a:solidFill>
              </a:rPr>
              <a:t>Situazionale</a:t>
            </a:r>
            <a:r>
              <a:rPr lang="it-IT" dirty="0">
                <a:solidFill>
                  <a:prstClr val="black"/>
                </a:solidFill>
              </a:rPr>
              <a:t>, </a:t>
            </a:r>
            <a:r>
              <a:rPr lang="it-IT" sz="1400" dirty="0">
                <a:solidFill>
                  <a:prstClr val="black"/>
                </a:solidFill>
              </a:rPr>
              <a:t>relativamente all’ambiente e alle condizioni in cui avviene la comunicazione:  la frase </a:t>
            </a:r>
            <a:r>
              <a:rPr lang="it-IT" sz="1400" i="1" dirty="0">
                <a:solidFill>
                  <a:prstClr val="black"/>
                </a:solidFill>
              </a:rPr>
              <a:t>“ è proprio un bel mattone” </a:t>
            </a:r>
            <a:r>
              <a:rPr lang="it-IT" sz="1400" dirty="0">
                <a:solidFill>
                  <a:prstClr val="black"/>
                </a:solidFill>
              </a:rPr>
              <a:t>significa cose diverse se espressa dal muratore, dallo studente, o dal rivoluzionario appostato dietro una barricata. 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r>
              <a:rPr lang="it-IT" b="1" dirty="0">
                <a:solidFill>
                  <a:prstClr val="black"/>
                </a:solidFill>
              </a:rPr>
              <a:t>Linguistico, </a:t>
            </a:r>
            <a:r>
              <a:rPr lang="it-IT" sz="1400" dirty="0">
                <a:solidFill>
                  <a:prstClr val="black"/>
                </a:solidFill>
              </a:rPr>
              <a:t>relativamente alle informazioni fornite dagli altri elementi linguistici: la frase “50.000 giovani impazziti” induce ad un senso di smarrimento se non fosse chiarito il senso con il successivo “Ieri sera a Milano il concerto di Vasco Rossi”. </a:t>
            </a:r>
          </a:p>
          <a:p>
            <a:endParaRPr lang="it-IT" sz="1400" i="1" dirty="0">
              <a:solidFill>
                <a:prstClr val="black"/>
              </a:solidFill>
            </a:endParaRPr>
          </a:p>
          <a:p>
            <a:r>
              <a:rPr lang="it-IT" b="1" dirty="0">
                <a:solidFill>
                  <a:prstClr val="black"/>
                </a:solidFill>
              </a:rPr>
              <a:t>Culturale, </a:t>
            </a:r>
            <a:r>
              <a:rPr lang="it-IT" sz="1400" dirty="0">
                <a:solidFill>
                  <a:prstClr val="black"/>
                </a:solidFill>
              </a:rPr>
              <a:t>come conoscenze di fatti, persone, idee, oggetti cui si riferisce ad es. la frase </a:t>
            </a:r>
            <a:r>
              <a:rPr lang="it-IT" sz="1400" i="1" dirty="0">
                <a:solidFill>
                  <a:prstClr val="black"/>
                </a:solidFill>
              </a:rPr>
              <a:t>“Quel governo non supporta un sistema sanitario adatto ai cittadini ” . </a:t>
            </a:r>
            <a:r>
              <a:rPr lang="it-IT" sz="1400" dirty="0">
                <a:solidFill>
                  <a:prstClr val="black"/>
                </a:solidFill>
              </a:rPr>
              <a:t>Per essere pienamente compresa  questa affermazione presuppone delle conoscenze relative al tipo di governo e di quale paese si sta parlando e di quali norme sono state emanate dal governo con riferimento alle politiche sanitarie.</a:t>
            </a:r>
            <a:br>
              <a:rPr lang="it-IT" sz="1400" dirty="0">
                <a:solidFill>
                  <a:prstClr val="black"/>
                </a:solidFill>
              </a:rPr>
            </a:br>
            <a:r>
              <a:rPr lang="it-IT" sz="1400" i="1" dirty="0">
                <a:solidFill>
                  <a:prstClr val="black"/>
                </a:solidFill>
              </a:rPr>
              <a:t/>
            </a:r>
            <a:br>
              <a:rPr lang="it-IT" sz="1400" i="1" dirty="0">
                <a:solidFill>
                  <a:prstClr val="black"/>
                </a:solidFill>
              </a:rPr>
            </a:br>
            <a:r>
              <a:rPr lang="it-IT" dirty="0">
                <a:solidFill>
                  <a:prstClr val="black"/>
                </a:solidFill>
              </a:rPr>
              <a:t/>
            </a:r>
            <a:br>
              <a:rPr lang="it-IT" dirty="0">
                <a:solidFill>
                  <a:prstClr val="black"/>
                </a:solidFill>
              </a:rPr>
            </a:br>
            <a:endParaRPr lang="it-IT" dirty="0">
              <a:solidFill>
                <a:prstClr val="black"/>
              </a:solidFill>
            </a:endParaRPr>
          </a:p>
        </p:txBody>
      </p:sp>
      <p:pic>
        <p:nvPicPr>
          <p:cNvPr id="2050" name="Picture 2" descr="Immagine correlata"/>
          <p:cNvPicPr>
            <a:picLocks noChangeAspect="1" noChangeArrowheads="1"/>
          </p:cNvPicPr>
          <p:nvPr/>
        </p:nvPicPr>
        <p:blipFill>
          <a:blip r:embed="rId3"/>
          <a:srcRect l="3000" t="1652" r="3999" b="7488"/>
          <a:stretch>
            <a:fillRect/>
          </a:stretch>
        </p:blipFill>
        <p:spPr bwMode="auto">
          <a:xfrm>
            <a:off x="6643702" y="4639994"/>
            <a:ext cx="2500298" cy="22180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7568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1970757"/>
            <a:ext cx="727280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prstClr val="black"/>
                </a:solidFill>
              </a:rPr>
              <a:t>L’obiettivo di un buon comunicatore è ancora quello di entrare in relazione con chi ascolta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r>
              <a:rPr lang="it-IT" sz="1400" u="sng" dirty="0">
                <a:solidFill>
                  <a:prstClr val="black"/>
                </a:solidFill>
              </a:rPr>
              <a:t>Ascolto attivo</a:t>
            </a:r>
            <a:r>
              <a:rPr lang="it-IT" sz="1400" dirty="0">
                <a:solidFill>
                  <a:prstClr val="black"/>
                </a:solidFill>
              </a:rPr>
              <a:t>: è la capacità di prestare attenzione a tutti gli aspetti della comunicazione del proprio interlocutore e consente di ricavare informazioni utili per migliorare la comunicazione.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r>
              <a:rPr lang="it-IT" sz="1400" u="sng" dirty="0">
                <a:solidFill>
                  <a:prstClr val="black"/>
                </a:solidFill>
              </a:rPr>
              <a:t>Ascolto empatico</a:t>
            </a:r>
            <a:r>
              <a:rPr lang="it-IT" sz="1400" dirty="0">
                <a:solidFill>
                  <a:prstClr val="black"/>
                </a:solidFill>
              </a:rPr>
              <a:t>: è l’atteggiamento di chi permette all’interlocutore di sentirsi capito, accettato e riconosciuto per ciò che è.</a:t>
            </a:r>
          </a:p>
          <a:p>
            <a:endParaRPr lang="it-IT" sz="1400" dirty="0">
              <a:solidFill>
                <a:prstClr val="black"/>
              </a:solidFill>
            </a:endParaRPr>
          </a:p>
          <a:p>
            <a:r>
              <a:rPr lang="it-IT" sz="1400" u="sng" dirty="0">
                <a:solidFill>
                  <a:prstClr val="black"/>
                </a:solidFill>
              </a:rPr>
              <a:t>Ascolto accogliente</a:t>
            </a:r>
            <a:r>
              <a:rPr lang="it-IT" sz="1400" dirty="0">
                <a:solidFill>
                  <a:prstClr val="black"/>
                </a:solidFill>
              </a:rPr>
              <a:t>: è la valorizzazione dell’altro quale sede di potenzialità talenti progetti</a:t>
            </a:r>
            <a:r>
              <a:rPr lang="it-IT" sz="1400" dirty="0">
                <a:solidFill>
                  <a:prstClr val="black"/>
                </a:solidFill>
              </a:rPr>
              <a:t> </a:t>
            </a:r>
            <a:r>
              <a:rPr lang="it-IT" sz="1400" dirty="0">
                <a:solidFill>
                  <a:prstClr val="black"/>
                </a:solidFill>
              </a:rPr>
              <a:t>e punti di vista differenti.</a:t>
            </a:r>
            <a:endParaRPr lang="it-IT" sz="1400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4438650"/>
            <a:ext cx="1895475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1547664" y="711198"/>
            <a:ext cx="6480720" cy="249351"/>
          </a:xfrm>
          <a:prstGeom prst="rect">
            <a:avLst/>
          </a:prstGeom>
        </p:spPr>
        <p:txBody>
          <a:bodyPr vert="horz" lIns="0" rIns="0" bIns="0" anchor="b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2100" dirty="0" smtClean="0">
                <a:solidFill>
                  <a:srgbClr val="212745"/>
                </a:solidFill>
              </a:rPr>
              <a:t>      </a:t>
            </a:r>
            <a:r>
              <a:rPr lang="it-IT" sz="8000" dirty="0" smtClean="0">
                <a:solidFill>
                  <a:srgbClr val="212745"/>
                </a:solidFill>
              </a:rPr>
              <a:t>La comunicazione nell’ambito delle professioni sanitarie</a:t>
            </a:r>
            <a:endParaRPr lang="it-IT" sz="8000" dirty="0">
              <a:solidFill>
                <a:srgbClr val="212745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6597932"/>
            <a:ext cx="651621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dirty="0">
                <a:solidFill>
                  <a:prstClr val="black"/>
                </a:solidFill>
              </a:rPr>
              <a:t>Ogni miglioramento nelle comunicazioni aumenta le difficoltà di comprensione</a:t>
            </a:r>
            <a:r>
              <a:rPr lang="it-IT" sz="800" dirty="0">
                <a:solidFill>
                  <a:prstClr val="black"/>
                </a:solidFill>
              </a:rPr>
              <a:t>. Marshall </a:t>
            </a:r>
            <a:r>
              <a:rPr lang="it-IT" sz="800" dirty="0" err="1">
                <a:solidFill>
                  <a:prstClr val="black"/>
                </a:solidFill>
              </a:rPr>
              <a:t>McLuhan</a:t>
            </a:r>
            <a:endParaRPr lang="it-IT" sz="800" dirty="0">
              <a:solidFill>
                <a:prstClr val="black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14348" y="5000636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Visionare video “Il potere dell’empatia”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659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1153</Words>
  <Application>Microsoft Office PowerPoint</Application>
  <PresentationFormat>Presentazione su schermo (4:3)</PresentationFormat>
  <Paragraphs>103</Paragraphs>
  <Slides>8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                      Etimologia  latino   legare, costruire                                                             greco koinè = partecipo                                                                                ovvero                               «ogni comportamento di un organismo che sia uno stimolo adeguato per il                comportamento di un altro organismo»                                    «relazione che tende ad anticipare o a mutare un atteggiamento»                 Risorsa fondamentale dei servizi sanitari:  - migliorare la conoscenza dei servizi (funzione istituzionale)  - creare coinvolgimento nell’esercizio della professione (funzione partecipativa)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Etimologia  latino   legare, costruire                                                             greco koinè = partecipo                                                                                ovvero                               «ogni comportamento di un organismo che sia uno stimolo adeguato per il                comportamento di un altro organismo»                                    «relazione che tende ad anticipare o a mutare un atteggiamento»                 Risorsa fondamentale dei servizi sanitari:  - migliorare la conoscenza dei servizi (funzione istituzionale)  - creare coinvolgimento nell’esercizio della professione (funzione partecipativa)</dc:title>
  <dc:creator>Staffetta</dc:creator>
  <cp:lastModifiedBy>Staffetta</cp:lastModifiedBy>
  <cp:revision>1</cp:revision>
  <dcterms:created xsi:type="dcterms:W3CDTF">2020-04-15T13:25:53Z</dcterms:created>
  <dcterms:modified xsi:type="dcterms:W3CDTF">2020-04-15T13:26:20Z</dcterms:modified>
</cp:coreProperties>
</file>