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4D044-764B-4B89-8CB8-0C08541B6674}" type="datetimeFigureOut">
              <a:rPr lang="it-IT" smtClean="0"/>
              <a:t>15/04/2020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A8394-4174-44AB-9D6B-28B6443CF8A6}" type="slidenum">
              <a:rPr lang="it-IT" smtClean="0"/>
              <a:t>‹N›</a:t>
            </a:fld>
            <a:endParaRPr lang="it-IT"/>
          </a:p>
        </p:txBody>
      </p:sp>
    </p:spTree>
    <p:extLst>
      <p:ext uri="{BB962C8B-B14F-4D97-AF65-F5344CB8AC3E}">
        <p14:creationId xmlns:p14="http://schemas.microsoft.com/office/powerpoint/2010/main" val="74243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0D37F83-C868-44B3-9A83-2366F1E6C762}" type="slidenum">
              <a:rPr lang="it-IT" smtClean="0">
                <a:solidFill>
                  <a:prstClr val="black"/>
                </a:solidFill>
              </a:rPr>
              <a:pPr/>
              <a:t>1</a:t>
            </a:fld>
            <a:endParaRPr lang="it-IT" dirty="0">
              <a:solidFill>
                <a:prstClr val="black"/>
              </a:solidFill>
            </a:endParaRPr>
          </a:p>
        </p:txBody>
      </p:sp>
    </p:spTree>
    <p:extLst>
      <p:ext uri="{BB962C8B-B14F-4D97-AF65-F5344CB8AC3E}">
        <p14:creationId xmlns:p14="http://schemas.microsoft.com/office/powerpoint/2010/main" val="332099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780D77D-5637-405C-82DC-E2A9CD3B254A}"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40655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780D77D-5637-405C-82DC-E2A9CD3B254A}"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217396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780D77D-5637-405C-82DC-E2A9CD3B254A}"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337482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19" name="Segnaposto piè di pagina 18"/>
          <p:cNvSpPr>
            <a:spLocks noGrp="1"/>
          </p:cNvSpPr>
          <p:nvPr>
            <p:ph type="ftr" sz="quarter" idx="11"/>
          </p:nvPr>
        </p:nvSpPr>
        <p:spPr/>
        <p:txBody>
          <a:bodyPr/>
          <a:lstStyle/>
          <a:p>
            <a:endParaRPr lang="it-IT">
              <a:solidFill>
                <a:srgbClr val="212745">
                  <a:shade val="90000"/>
                </a:srgbClr>
              </a:solidFill>
            </a:endParaRPr>
          </a:p>
        </p:txBody>
      </p:sp>
      <p:sp>
        <p:nvSpPr>
          <p:cNvPr id="27" name="Segnaposto numero diapositiva 26"/>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334729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5" name="Segnaposto piè di pagina 4"/>
          <p:cNvSpPr>
            <a:spLocks noGrp="1"/>
          </p:cNvSpPr>
          <p:nvPr>
            <p:ph type="ftr" sz="quarter" idx="11"/>
          </p:nvPr>
        </p:nvSpPr>
        <p:spPr/>
        <p:txBody>
          <a:bodyPr/>
          <a:lstStyle/>
          <a:p>
            <a:endParaRPr lang="it-IT">
              <a:solidFill>
                <a:srgbClr val="212745">
                  <a:shade val="90000"/>
                </a:srgbClr>
              </a:solidFill>
            </a:endParaRPr>
          </a:p>
        </p:txBody>
      </p:sp>
      <p:sp>
        <p:nvSpPr>
          <p:cNvPr id="6" name="Segnaposto numero diapositiva 5"/>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28459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5" name="Segnaposto piè di pagina 4"/>
          <p:cNvSpPr>
            <a:spLocks noGrp="1"/>
          </p:cNvSpPr>
          <p:nvPr>
            <p:ph type="ftr" sz="quarter" idx="11"/>
          </p:nvPr>
        </p:nvSpPr>
        <p:spPr/>
        <p:txBody>
          <a:bodyPr/>
          <a:lstStyle/>
          <a:p>
            <a:endParaRPr lang="it-IT">
              <a:solidFill>
                <a:srgbClr val="212745">
                  <a:shade val="90000"/>
                </a:srgbClr>
              </a:solidFill>
            </a:endParaRPr>
          </a:p>
        </p:txBody>
      </p:sp>
      <p:sp>
        <p:nvSpPr>
          <p:cNvPr id="6" name="Segnaposto numero diapositiva 5"/>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392934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5" name="Segnaposto piè di pagina 4"/>
          <p:cNvSpPr>
            <a:spLocks noGrp="1"/>
          </p:cNvSpPr>
          <p:nvPr>
            <p:ph type="ftr" sz="quarter" idx="11"/>
          </p:nvPr>
        </p:nvSpPr>
        <p:spPr/>
        <p:txBody>
          <a:bodyPr/>
          <a:lstStyle/>
          <a:p>
            <a:endParaRPr lang="it-IT">
              <a:solidFill>
                <a:srgbClr val="212745">
                  <a:shade val="90000"/>
                </a:srgbClr>
              </a:solidFill>
            </a:endParaRPr>
          </a:p>
        </p:txBody>
      </p:sp>
      <p:sp>
        <p:nvSpPr>
          <p:cNvPr id="6" name="Segnaposto numero diapositiva 5"/>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227751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5" name="Segnaposto piè di pagina 4"/>
          <p:cNvSpPr>
            <a:spLocks noGrp="1"/>
          </p:cNvSpPr>
          <p:nvPr>
            <p:ph type="ftr" sz="quarter" idx="11"/>
          </p:nvPr>
        </p:nvSpPr>
        <p:spPr/>
        <p:txBody>
          <a:bodyPr/>
          <a:lstStyle/>
          <a:p>
            <a:endParaRPr lang="it-IT">
              <a:solidFill>
                <a:srgbClr val="212745">
                  <a:shade val="90000"/>
                </a:srgbClr>
              </a:solidFill>
            </a:endParaRPr>
          </a:p>
        </p:txBody>
      </p:sp>
      <p:sp>
        <p:nvSpPr>
          <p:cNvPr id="6" name="Segnaposto numero diapositiva 5"/>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147380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6" name="Segnaposto piè di pagina 5"/>
          <p:cNvSpPr>
            <a:spLocks noGrp="1"/>
          </p:cNvSpPr>
          <p:nvPr>
            <p:ph type="ftr" sz="quarter" idx="11"/>
          </p:nvPr>
        </p:nvSpPr>
        <p:spPr/>
        <p:txBody>
          <a:bodyPr/>
          <a:lstStyle/>
          <a:p>
            <a:endParaRPr lang="it-IT">
              <a:solidFill>
                <a:srgbClr val="212745">
                  <a:shade val="90000"/>
                </a:srgbClr>
              </a:solidFill>
            </a:endParaRPr>
          </a:p>
        </p:txBody>
      </p:sp>
      <p:sp>
        <p:nvSpPr>
          <p:cNvPr id="7" name="Segnaposto numero diapositiva 6"/>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127750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8" name="Segnaposto piè di pagina 7"/>
          <p:cNvSpPr>
            <a:spLocks noGrp="1"/>
          </p:cNvSpPr>
          <p:nvPr>
            <p:ph type="ftr" sz="quarter" idx="11"/>
          </p:nvPr>
        </p:nvSpPr>
        <p:spPr/>
        <p:txBody>
          <a:bodyPr/>
          <a:lstStyle/>
          <a:p>
            <a:endParaRPr lang="it-IT">
              <a:solidFill>
                <a:srgbClr val="212745">
                  <a:shade val="90000"/>
                </a:srgbClr>
              </a:solidFill>
            </a:endParaRPr>
          </a:p>
        </p:txBody>
      </p:sp>
      <p:sp>
        <p:nvSpPr>
          <p:cNvPr id="9" name="Segnaposto numero diapositiva 8"/>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86229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4" name="Segnaposto piè di pagina 3"/>
          <p:cNvSpPr>
            <a:spLocks noGrp="1"/>
          </p:cNvSpPr>
          <p:nvPr>
            <p:ph type="ftr" sz="quarter" idx="11"/>
          </p:nvPr>
        </p:nvSpPr>
        <p:spPr/>
        <p:txBody>
          <a:bodyPr/>
          <a:lstStyle/>
          <a:p>
            <a:endParaRPr lang="it-IT">
              <a:solidFill>
                <a:srgbClr val="212745">
                  <a:shade val="90000"/>
                </a:srgbClr>
              </a:solidFill>
            </a:endParaRPr>
          </a:p>
        </p:txBody>
      </p:sp>
      <p:sp>
        <p:nvSpPr>
          <p:cNvPr id="5" name="Segnaposto numero diapositiva 4"/>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278555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3" name="Segnaposto piè di pagina 2"/>
          <p:cNvSpPr>
            <a:spLocks noGrp="1"/>
          </p:cNvSpPr>
          <p:nvPr>
            <p:ph type="ftr" sz="quarter" idx="11"/>
          </p:nvPr>
        </p:nvSpPr>
        <p:spPr/>
        <p:txBody>
          <a:bodyPr/>
          <a:lstStyle/>
          <a:p>
            <a:endParaRPr lang="it-IT">
              <a:solidFill>
                <a:srgbClr val="212745">
                  <a:shade val="90000"/>
                </a:srgbClr>
              </a:solidFill>
            </a:endParaRPr>
          </a:p>
        </p:txBody>
      </p:sp>
      <p:sp>
        <p:nvSpPr>
          <p:cNvPr id="4" name="Segnaposto numero diapositiva 3"/>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17935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6" name="Segnaposto piè di pagina 5"/>
          <p:cNvSpPr>
            <a:spLocks noGrp="1"/>
          </p:cNvSpPr>
          <p:nvPr>
            <p:ph type="ftr" sz="quarter" idx="11"/>
          </p:nvPr>
        </p:nvSpPr>
        <p:spPr/>
        <p:txBody>
          <a:bodyPr/>
          <a:lstStyle/>
          <a:p>
            <a:endParaRPr lang="it-IT">
              <a:solidFill>
                <a:srgbClr val="212745">
                  <a:shade val="90000"/>
                </a:srgbClr>
              </a:solidFill>
            </a:endParaRPr>
          </a:p>
        </p:txBody>
      </p:sp>
      <p:sp>
        <p:nvSpPr>
          <p:cNvPr id="7" name="Segnaposto numero diapositiva 6"/>
          <p:cNvSpPr>
            <a:spLocks noGrp="1"/>
          </p:cNvSpPr>
          <p:nvPr>
            <p:ph type="sldNum" sz="quarter" idx="12"/>
          </p:nvPr>
        </p:nvSpPr>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Tree>
    <p:extLst>
      <p:ext uri="{BB962C8B-B14F-4D97-AF65-F5344CB8AC3E}">
        <p14:creationId xmlns:p14="http://schemas.microsoft.com/office/powerpoint/2010/main" val="246363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6" name="Segnaposto piè di pagina 5"/>
          <p:cNvSpPr>
            <a:spLocks noGrp="1"/>
          </p:cNvSpPr>
          <p:nvPr>
            <p:ph type="ftr" sz="quarter" idx="11"/>
          </p:nvPr>
        </p:nvSpPr>
        <p:spPr/>
        <p:txBody>
          <a:bodyPr/>
          <a:lstStyle/>
          <a:p>
            <a:endParaRPr lang="it-IT">
              <a:solidFill>
                <a:srgbClr val="212745">
                  <a:shade val="90000"/>
                </a:srgbClr>
              </a:solidFill>
            </a:endParaRPr>
          </a:p>
        </p:txBody>
      </p:sp>
      <p:sp>
        <p:nvSpPr>
          <p:cNvPr id="7" name="Segnaposto numero diapositiva 6"/>
          <p:cNvSpPr>
            <a:spLocks noGrp="1"/>
          </p:cNvSpPr>
          <p:nvPr>
            <p:ph type="sldNum" sz="quarter" idx="12"/>
          </p:nvPr>
        </p:nvSpPr>
        <p:spPr>
          <a:xfrm>
            <a:off x="8077200" y="6356350"/>
            <a:ext cx="609600" cy="365125"/>
          </a:xfrm>
        </p:spPr>
        <p:txBody>
          <a:body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5385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57DB68-680E-4E9C-99BF-18DDF3D0B124}" type="datetimeFigureOut">
              <a:rPr lang="it-IT" smtClean="0">
                <a:solidFill>
                  <a:srgbClr val="212745">
                    <a:shade val="90000"/>
                  </a:srgbClr>
                </a:solidFill>
              </a:rPr>
              <a:pPr/>
              <a:t>15/04/2020</a:t>
            </a:fld>
            <a:endParaRPr lang="it-IT">
              <a:solidFill>
                <a:srgbClr val="212745">
                  <a:shade val="90000"/>
                </a:srgbClr>
              </a:solidFill>
            </a:endParaRPr>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solidFill>
                <a:srgbClr val="212745">
                  <a:shade val="90000"/>
                </a:srgbClr>
              </a:solidFill>
            </a:endParaRP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B88EA0-1D46-463F-8B91-045BA906F671}" type="slidenum">
              <a:rPr lang="it-IT" smtClean="0">
                <a:solidFill>
                  <a:srgbClr val="212745">
                    <a:shade val="90000"/>
                  </a:srgbClr>
                </a:solidFill>
              </a:rPr>
              <a:pPr/>
              <a:t>‹N›</a:t>
            </a:fld>
            <a:endParaRPr lang="it-IT">
              <a:solidFill>
                <a:srgbClr val="212745">
                  <a:shade val="90000"/>
                </a:srgbClr>
              </a:solidFill>
            </a:endParaRPr>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7733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1956896"/>
            <a:ext cx="6048672" cy="3416320"/>
          </a:xfrm>
          <a:prstGeom prst="rect">
            <a:avLst/>
          </a:prstGeom>
          <a:noFill/>
        </p:spPr>
        <p:txBody>
          <a:bodyPr wrap="square" rtlCol="0">
            <a:spAutoFit/>
          </a:bodyPr>
          <a:lstStyle/>
          <a:p>
            <a:r>
              <a:rPr lang="it-IT" sz="1200" dirty="0">
                <a:solidFill>
                  <a:prstClr val="black"/>
                </a:solidFill>
              </a:rPr>
              <a:t>                                              5 assiomi della comunicazione</a:t>
            </a:r>
          </a:p>
          <a:p>
            <a:endParaRPr lang="it-IT" sz="1200" dirty="0">
              <a:solidFill>
                <a:prstClr val="black"/>
              </a:solidFill>
            </a:endParaRPr>
          </a:p>
          <a:p>
            <a:pPr marL="342900" indent="-342900">
              <a:buFontTx/>
              <a:buAutoNum type="arabicPlain"/>
            </a:pPr>
            <a:r>
              <a:rPr lang="it-IT" sz="1200" dirty="0">
                <a:solidFill>
                  <a:prstClr val="black"/>
                </a:solidFill>
              </a:rPr>
              <a:t>È impossibile non comunicare: il comportamento è comunicazione, non è possibile non avere alcun comportamento, quindi è impossibile non comunicare</a:t>
            </a:r>
          </a:p>
          <a:p>
            <a:pPr marL="342900" indent="-342900">
              <a:buFontTx/>
              <a:buAutoNum type="arabicPlain"/>
            </a:pPr>
            <a:endParaRPr lang="it-IT" sz="1200" dirty="0">
              <a:solidFill>
                <a:prstClr val="black"/>
              </a:solidFill>
            </a:endParaRPr>
          </a:p>
          <a:p>
            <a:pPr marL="342900" indent="-342900">
              <a:buFontTx/>
              <a:buAutoNum type="arabicPlain"/>
            </a:pPr>
            <a:r>
              <a:rPr lang="it-IT" sz="1200" dirty="0">
                <a:solidFill>
                  <a:prstClr val="black"/>
                </a:solidFill>
              </a:rPr>
              <a:t>Esistono dei livelli comunicativi di contenuto  (una notizia, un dato)e di relazione( un comando, un’istruzione) in modo che il secondo classifica il primo.</a:t>
            </a:r>
          </a:p>
          <a:p>
            <a:pPr marL="342900" indent="-342900">
              <a:buFontTx/>
              <a:buAutoNum type="arabicPlain"/>
            </a:pPr>
            <a:endParaRPr lang="it-IT" sz="1200" dirty="0">
              <a:solidFill>
                <a:prstClr val="black"/>
              </a:solidFill>
            </a:endParaRPr>
          </a:p>
          <a:p>
            <a:pPr marL="342900" indent="-342900">
              <a:buFontTx/>
              <a:buAutoNum type="arabicPlain"/>
            </a:pPr>
            <a:r>
              <a:rPr lang="it-IT" sz="1200" dirty="0">
                <a:solidFill>
                  <a:prstClr val="black"/>
                </a:solidFill>
              </a:rPr>
              <a:t>Esiste una punteggiatura di sequenza degli eventi comunicativi tra i soggetti (prendere in considerazione l’uno o l’altro e con quale frequenza)</a:t>
            </a:r>
          </a:p>
          <a:p>
            <a:pPr marL="342900" indent="-342900">
              <a:buFontTx/>
              <a:buAutoNum type="arabicPlain"/>
            </a:pPr>
            <a:endParaRPr lang="it-IT" sz="1200" dirty="0">
              <a:solidFill>
                <a:prstClr val="black"/>
              </a:solidFill>
            </a:endParaRPr>
          </a:p>
          <a:p>
            <a:pPr marL="342900" indent="-342900">
              <a:buFontTx/>
              <a:buAutoNum type="arabicPlain"/>
            </a:pPr>
            <a:r>
              <a:rPr lang="it-IT" sz="1200" dirty="0">
                <a:solidFill>
                  <a:prstClr val="black"/>
                </a:solidFill>
              </a:rPr>
              <a:t>La comunicazione può essere numerica  (sintassi logica complessa ma efficace, ma manca della semantica tipica del linguaggio tipicamente analogica, che invece ha sintassi debole e presenta maggiore ambiguità</a:t>
            </a:r>
          </a:p>
          <a:p>
            <a:pPr marL="342900" indent="-342900">
              <a:buFontTx/>
              <a:buAutoNum type="arabicPlain"/>
            </a:pPr>
            <a:endParaRPr lang="it-IT" sz="1200" dirty="0">
              <a:solidFill>
                <a:prstClr val="black"/>
              </a:solidFill>
            </a:endParaRPr>
          </a:p>
          <a:p>
            <a:pPr marL="342900" indent="-342900">
              <a:buFontTx/>
              <a:buAutoNum type="arabicPlain"/>
            </a:pPr>
            <a:r>
              <a:rPr lang="it-IT" sz="1200" dirty="0">
                <a:solidFill>
                  <a:prstClr val="black"/>
                </a:solidFill>
              </a:rPr>
              <a:t>Tutti gli scambi di comunicazione sono simmetrici o complementari a seconda che siano basati sull’uguaglianza (paritetici, paritari, democratici) o sulla differenza (autorità/subordinazione).</a:t>
            </a:r>
            <a:endParaRPr lang="it-IT" sz="1200" dirty="0">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 y="1739025"/>
            <a:ext cx="2842421" cy="37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txBox="1">
            <a:spLocks/>
          </p:cNvSpPr>
          <p:nvPr/>
        </p:nvSpPr>
        <p:spPr>
          <a:xfrm>
            <a:off x="1115616" y="337231"/>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sp>
        <p:nvSpPr>
          <p:cNvPr id="3" name="Rettangolo 2"/>
          <p:cNvSpPr/>
          <p:nvPr/>
        </p:nvSpPr>
        <p:spPr>
          <a:xfrm>
            <a:off x="1386" y="6597352"/>
            <a:ext cx="7450934" cy="215444"/>
          </a:xfrm>
          <a:prstGeom prst="rect">
            <a:avLst/>
          </a:prstGeom>
        </p:spPr>
        <p:txBody>
          <a:bodyPr wrap="square">
            <a:spAutoFit/>
          </a:bodyPr>
          <a:lstStyle/>
          <a:p>
            <a:r>
              <a:rPr lang="it-IT" sz="800" dirty="0">
                <a:solidFill>
                  <a:prstClr val="black"/>
                </a:solidFill>
              </a:rPr>
              <a:t>La comunicazione avviene quando, oltre al messaggio, passa anche un supplemento di </a:t>
            </a:r>
            <a:r>
              <a:rPr lang="it-IT" sz="800" dirty="0">
                <a:solidFill>
                  <a:prstClr val="black"/>
                </a:solidFill>
              </a:rPr>
              <a:t>anima   Henri </a:t>
            </a:r>
            <a:r>
              <a:rPr lang="it-IT" sz="800" dirty="0" err="1">
                <a:solidFill>
                  <a:prstClr val="black"/>
                </a:solidFill>
              </a:rPr>
              <a:t>Bergson</a:t>
            </a:r>
            <a:endParaRPr lang="it-IT" sz="800" dirty="0">
              <a:solidFill>
                <a:prstClr val="black"/>
              </a:solidFill>
            </a:endParaRPr>
          </a:p>
        </p:txBody>
      </p:sp>
      <p:sp>
        <p:nvSpPr>
          <p:cNvPr id="5" name="Rettangolo 4"/>
          <p:cNvSpPr/>
          <p:nvPr/>
        </p:nvSpPr>
        <p:spPr>
          <a:xfrm>
            <a:off x="1259632" y="692696"/>
            <a:ext cx="5688632" cy="646331"/>
          </a:xfrm>
          <a:prstGeom prst="rect">
            <a:avLst/>
          </a:prstGeom>
        </p:spPr>
        <p:txBody>
          <a:bodyPr wrap="square">
            <a:spAutoFit/>
          </a:bodyPr>
          <a:lstStyle/>
          <a:p>
            <a:r>
              <a:rPr lang="it-IT" sz="900" dirty="0">
                <a:solidFill>
                  <a:prstClr val="black"/>
                </a:solidFill>
              </a:rPr>
              <a:t>Il </a:t>
            </a:r>
            <a:r>
              <a:rPr lang="it-IT" sz="900" dirty="0">
                <a:solidFill>
                  <a:prstClr val="black"/>
                </a:solidFill>
              </a:rPr>
              <a:t>comportamento </a:t>
            </a:r>
            <a:r>
              <a:rPr lang="it-IT" sz="900" dirty="0">
                <a:solidFill>
                  <a:prstClr val="black"/>
                </a:solidFill>
              </a:rPr>
              <a:t>patologico </a:t>
            </a:r>
            <a:r>
              <a:rPr lang="it-IT" sz="900" dirty="0">
                <a:solidFill>
                  <a:prstClr val="black"/>
                </a:solidFill>
              </a:rPr>
              <a:t>non esiste nell'individuo isolato ma è soltanto un tipo di interazione patologica tra individui</a:t>
            </a:r>
            <a:r>
              <a:rPr lang="it-IT" sz="900" dirty="0">
                <a:solidFill>
                  <a:prstClr val="black"/>
                </a:solidFill>
              </a:rPr>
              <a:t>;</a:t>
            </a:r>
          </a:p>
          <a:p>
            <a:r>
              <a:rPr lang="it-IT" sz="900" dirty="0">
                <a:solidFill>
                  <a:prstClr val="black"/>
                </a:solidFill>
              </a:rPr>
              <a:t>E’ </a:t>
            </a:r>
            <a:r>
              <a:rPr lang="it-IT" sz="900" dirty="0">
                <a:solidFill>
                  <a:prstClr val="black"/>
                </a:solidFill>
              </a:rPr>
              <a:t>possibile, studiando la comunicazione, individuare delle 'patologie' della comunicazione e dimostrare che sono esse a produrre le interazioni </a:t>
            </a:r>
            <a:r>
              <a:rPr lang="it-IT" sz="900" dirty="0">
                <a:solidFill>
                  <a:prstClr val="black"/>
                </a:solidFill>
              </a:rPr>
              <a:t>patologiche</a:t>
            </a:r>
            <a:endParaRPr lang="it-IT" sz="900" dirty="0">
              <a:solidFill>
                <a:prstClr val="black"/>
              </a:solidFill>
            </a:endParaRPr>
          </a:p>
        </p:txBody>
      </p:sp>
    </p:spTree>
    <p:extLst>
      <p:ext uri="{BB962C8B-B14F-4D97-AF65-F5344CB8AC3E}">
        <p14:creationId xmlns:p14="http://schemas.microsoft.com/office/powerpoint/2010/main" val="48771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772816"/>
            <a:ext cx="7560840" cy="4216539"/>
          </a:xfrm>
          <a:prstGeom prst="rect">
            <a:avLst/>
          </a:prstGeom>
        </p:spPr>
        <p:txBody>
          <a:bodyPr wrap="square">
            <a:spAutoFit/>
          </a:bodyPr>
          <a:lstStyle/>
          <a:p>
            <a:r>
              <a:rPr lang="it-IT" sz="1600" dirty="0">
                <a:solidFill>
                  <a:prstClr val="black"/>
                </a:solidFill>
              </a:rPr>
              <a:t>È impossibile non comunicare </a:t>
            </a:r>
            <a:endParaRPr lang="it-IT" sz="1600" dirty="0">
              <a:solidFill>
                <a:prstClr val="black"/>
              </a:solidFill>
            </a:endParaRPr>
          </a:p>
          <a:p>
            <a:endParaRPr lang="it-IT" sz="1200" dirty="0">
              <a:solidFill>
                <a:prstClr val="black"/>
              </a:solidFill>
            </a:endParaRPr>
          </a:p>
          <a:p>
            <a:r>
              <a:rPr lang="it-IT" sz="1200" dirty="0">
                <a:solidFill>
                  <a:prstClr val="black"/>
                </a:solidFill>
              </a:rPr>
              <a:t>Non </a:t>
            </a:r>
            <a:r>
              <a:rPr lang="it-IT" sz="1200" dirty="0">
                <a:solidFill>
                  <a:prstClr val="black"/>
                </a:solidFill>
              </a:rPr>
              <a:t>esiste azione o parola umana che non ci metta  in comunicazione con le persone che ci circondano. E’ impensabile il concetto di non-comportamento. </a:t>
            </a:r>
            <a:endParaRPr lang="it-IT" sz="1200" dirty="0">
              <a:solidFill>
                <a:prstClr val="black"/>
              </a:solidFill>
            </a:endParaRPr>
          </a:p>
          <a:p>
            <a:endParaRPr lang="it-IT" sz="1200" dirty="0">
              <a:solidFill>
                <a:prstClr val="black"/>
              </a:solidFill>
            </a:endParaRPr>
          </a:p>
          <a:p>
            <a:r>
              <a:rPr lang="it-IT" sz="1200" dirty="0">
                <a:solidFill>
                  <a:prstClr val="black"/>
                </a:solidFill>
              </a:rPr>
              <a:t>Se </a:t>
            </a:r>
            <a:r>
              <a:rPr lang="it-IT" sz="1200" dirty="0">
                <a:solidFill>
                  <a:prstClr val="black"/>
                </a:solidFill>
              </a:rPr>
              <a:t>una persona con la sua passività, i suoi silenzi, esplicita la volontà di non comunicare con un altro individuo, egli sta comunque inviando un messaggio, </a:t>
            </a:r>
            <a:r>
              <a:rPr lang="it-IT" sz="1200" dirty="0">
                <a:solidFill>
                  <a:prstClr val="black"/>
                </a:solidFill>
              </a:rPr>
              <a:t>e quindi comunica </a:t>
            </a:r>
            <a:r>
              <a:rPr lang="it-IT" sz="1200" dirty="0">
                <a:solidFill>
                  <a:prstClr val="black"/>
                </a:solidFill>
              </a:rPr>
              <a:t>di non voler comunicare. </a:t>
            </a:r>
            <a:endParaRPr lang="it-IT" sz="1200" dirty="0">
              <a:solidFill>
                <a:prstClr val="black"/>
              </a:solidFill>
            </a:endParaRPr>
          </a:p>
          <a:p>
            <a:endParaRPr lang="it-IT" sz="1200" dirty="0">
              <a:solidFill>
                <a:prstClr val="black"/>
              </a:solidFill>
            </a:endParaRPr>
          </a:p>
          <a:p>
            <a:r>
              <a:rPr lang="it-IT" sz="1200" dirty="0">
                <a:solidFill>
                  <a:prstClr val="black"/>
                </a:solidFill>
              </a:rPr>
              <a:t>Per </a:t>
            </a:r>
            <a:r>
              <a:rPr lang="it-IT" sz="1200" dirty="0">
                <a:solidFill>
                  <a:prstClr val="black"/>
                </a:solidFill>
              </a:rPr>
              <a:t>comunicare </a:t>
            </a:r>
            <a:r>
              <a:rPr lang="it-IT" sz="1200" dirty="0">
                <a:solidFill>
                  <a:prstClr val="black"/>
                </a:solidFill>
              </a:rPr>
              <a:t>non </a:t>
            </a:r>
            <a:r>
              <a:rPr lang="it-IT" sz="1200" dirty="0">
                <a:solidFill>
                  <a:prstClr val="black"/>
                </a:solidFill>
              </a:rPr>
              <a:t>è necessario che ci sia una logica </a:t>
            </a:r>
            <a:r>
              <a:rPr lang="it-IT" sz="1200" dirty="0">
                <a:solidFill>
                  <a:prstClr val="black"/>
                </a:solidFill>
              </a:rPr>
              <a:t>razionale. </a:t>
            </a:r>
            <a:r>
              <a:rPr lang="it-IT" sz="1200" dirty="0">
                <a:solidFill>
                  <a:prstClr val="black"/>
                </a:solidFill>
              </a:rPr>
              <a:t>E’ il caso della modalità comunicativa degli schizofrenici: essi tendono a squalificare la comunicazione attraverso deliri, l’opporsi all’interlocutore, il rinchiudersi in prolungati silenzi. Questi sono comunque atti comunicativi, anche se non seguono i principi di razionalità delle modalità d’espressione “normale”. </a:t>
            </a:r>
            <a:r>
              <a:rPr lang="it-IT" sz="1200" dirty="0">
                <a:solidFill>
                  <a:prstClr val="black"/>
                </a:solidFill>
              </a:rPr>
              <a:t> </a:t>
            </a:r>
          </a:p>
          <a:p>
            <a:endParaRPr lang="it-IT" sz="1200" dirty="0">
              <a:solidFill>
                <a:prstClr val="black"/>
              </a:solidFill>
            </a:endParaRPr>
          </a:p>
          <a:p>
            <a:r>
              <a:rPr lang="it-IT" sz="1200" dirty="0">
                <a:solidFill>
                  <a:prstClr val="black"/>
                </a:solidFill>
              </a:rPr>
              <a:t>Il </a:t>
            </a:r>
            <a:r>
              <a:rPr lang="it-IT" sz="1200" dirty="0">
                <a:solidFill>
                  <a:prstClr val="black"/>
                </a:solidFill>
              </a:rPr>
              <a:t>sintomo, in questo senso, assume il carattere di un disturbo comunicativo, più che di un deficit da far scomparire come lo si era inteso in precedenza, esso è l’unico modo possibile di relazionarsi al contesto vissuto come ostile</a:t>
            </a:r>
            <a:r>
              <a:rPr lang="it-IT" sz="1200" dirty="0">
                <a:solidFill>
                  <a:prstClr val="black"/>
                </a:solidFill>
              </a:rPr>
              <a:t>. </a:t>
            </a:r>
          </a:p>
          <a:p>
            <a:endParaRPr lang="it-IT" sz="1200" dirty="0">
              <a:solidFill>
                <a:prstClr val="black"/>
              </a:solidFill>
            </a:endParaRPr>
          </a:p>
          <a:p>
            <a:r>
              <a:rPr lang="it-IT" sz="1200" u="sng" dirty="0">
                <a:solidFill>
                  <a:prstClr val="black"/>
                </a:solidFill>
              </a:rPr>
              <a:t>Principali risposte</a:t>
            </a:r>
          </a:p>
          <a:p>
            <a:endParaRPr lang="it-IT" sz="1200" dirty="0">
              <a:solidFill>
                <a:prstClr val="black"/>
              </a:solidFill>
            </a:endParaRPr>
          </a:p>
          <a:p>
            <a:pPr>
              <a:buFontTx/>
              <a:buChar char="-"/>
            </a:pPr>
            <a:r>
              <a:rPr lang="it-IT" sz="1200" dirty="0" err="1">
                <a:solidFill>
                  <a:prstClr val="black"/>
                </a:solidFill>
              </a:rPr>
              <a:t>Disconferma</a:t>
            </a:r>
            <a:r>
              <a:rPr lang="it-IT" sz="1200" dirty="0">
                <a:solidFill>
                  <a:prstClr val="black"/>
                </a:solidFill>
              </a:rPr>
              <a:t>, ovvero negare l’esistenza del messaggio dell’altro</a:t>
            </a:r>
          </a:p>
          <a:p>
            <a:pPr>
              <a:buFontTx/>
              <a:buChar char="-"/>
            </a:pPr>
            <a:r>
              <a:rPr lang="it-IT" sz="1200" dirty="0">
                <a:solidFill>
                  <a:prstClr val="black"/>
                </a:solidFill>
              </a:rPr>
              <a:t>Mistificazione, ovvero attribuire significati e valori diversi da chi emette il messaggio</a:t>
            </a:r>
          </a:p>
          <a:p>
            <a:pPr>
              <a:buFontTx/>
              <a:buChar char="-"/>
            </a:pPr>
            <a:r>
              <a:rPr lang="it-IT" sz="1200" dirty="0">
                <a:solidFill>
                  <a:prstClr val="black"/>
                </a:solidFill>
              </a:rPr>
              <a:t>Squalificazione, ovvero  utilizzare un linguaggio oscuro e incomprensibile</a:t>
            </a:r>
          </a:p>
        </p:txBody>
      </p:sp>
      <p:sp>
        <p:nvSpPr>
          <p:cNvPr id="3" name="Titolo 1"/>
          <p:cNvSpPr txBox="1">
            <a:spLocks/>
          </p:cNvSpPr>
          <p:nvPr/>
        </p:nvSpPr>
        <p:spPr>
          <a:xfrm>
            <a:off x="1115616" y="587361"/>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13" y="4860032"/>
            <a:ext cx="1997968" cy="199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1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90478"/>
            <a:ext cx="2817804" cy="186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755576" y="1340768"/>
            <a:ext cx="7560840" cy="4585871"/>
          </a:xfrm>
          <a:prstGeom prst="rect">
            <a:avLst/>
          </a:prstGeom>
        </p:spPr>
        <p:txBody>
          <a:bodyPr wrap="square">
            <a:spAutoFit/>
          </a:bodyPr>
          <a:lstStyle/>
          <a:p>
            <a:r>
              <a:rPr lang="it-IT" sz="1600" dirty="0">
                <a:solidFill>
                  <a:prstClr val="black"/>
                </a:solidFill>
              </a:rPr>
              <a:t>Esistono dei livelli comunicativi di contenuto  </a:t>
            </a:r>
            <a:r>
              <a:rPr lang="it-IT" sz="1600" dirty="0">
                <a:solidFill>
                  <a:prstClr val="black"/>
                </a:solidFill>
              </a:rPr>
              <a:t>e </a:t>
            </a:r>
            <a:r>
              <a:rPr lang="it-IT" sz="1600" dirty="0">
                <a:solidFill>
                  <a:prstClr val="black"/>
                </a:solidFill>
              </a:rPr>
              <a:t>di </a:t>
            </a:r>
            <a:r>
              <a:rPr lang="it-IT" sz="1600" dirty="0">
                <a:solidFill>
                  <a:prstClr val="black"/>
                </a:solidFill>
              </a:rPr>
              <a:t>relazione</a:t>
            </a:r>
          </a:p>
          <a:p>
            <a:endParaRPr lang="it-IT" dirty="0">
              <a:solidFill>
                <a:prstClr val="black"/>
              </a:solidFill>
            </a:endParaRPr>
          </a:p>
          <a:p>
            <a:pPr fontAlgn="base"/>
            <a:r>
              <a:rPr lang="it-IT" sz="1200" dirty="0">
                <a:solidFill>
                  <a:prstClr val="black"/>
                </a:solidFill>
              </a:rPr>
              <a:t>La complessità delle interazioni umane deve far supporre che oltre al contenuto oggettivo del </a:t>
            </a:r>
            <a:r>
              <a:rPr lang="it-IT" sz="1200" dirty="0">
                <a:solidFill>
                  <a:prstClr val="black"/>
                </a:solidFill>
              </a:rPr>
              <a:t>linguaggio vi </a:t>
            </a:r>
            <a:r>
              <a:rPr lang="it-IT" sz="1200" dirty="0">
                <a:solidFill>
                  <a:prstClr val="black"/>
                </a:solidFill>
              </a:rPr>
              <a:t>sia anche un aspetto che definisce la relazione stessa dei soggetti interagenti.  Il primo livello </a:t>
            </a:r>
            <a:r>
              <a:rPr lang="it-IT" sz="1200" dirty="0">
                <a:solidFill>
                  <a:prstClr val="black"/>
                </a:solidFill>
              </a:rPr>
              <a:t>dice </a:t>
            </a:r>
            <a:r>
              <a:rPr lang="it-IT" sz="1200" dirty="0">
                <a:solidFill>
                  <a:prstClr val="black"/>
                </a:solidFill>
              </a:rPr>
              <a:t>“</a:t>
            </a:r>
            <a:r>
              <a:rPr lang="it-IT" sz="1200" i="1" dirty="0">
                <a:solidFill>
                  <a:prstClr val="black"/>
                </a:solidFill>
              </a:rPr>
              <a:t>cosa”</a:t>
            </a:r>
            <a:r>
              <a:rPr lang="it-IT" sz="1200" dirty="0">
                <a:solidFill>
                  <a:prstClr val="black"/>
                </a:solidFill>
              </a:rPr>
              <a:t> stai comunicando; il secondo </a:t>
            </a:r>
            <a:r>
              <a:rPr lang="it-IT" sz="1200" dirty="0">
                <a:solidFill>
                  <a:prstClr val="black"/>
                </a:solidFill>
              </a:rPr>
              <a:t>indica </a:t>
            </a:r>
            <a:r>
              <a:rPr lang="it-IT" sz="1200" dirty="0">
                <a:solidFill>
                  <a:prstClr val="black"/>
                </a:solidFill>
              </a:rPr>
              <a:t>il</a:t>
            </a:r>
            <a:r>
              <a:rPr lang="it-IT" sz="1200" i="1" dirty="0">
                <a:solidFill>
                  <a:prstClr val="black"/>
                </a:solidFill>
              </a:rPr>
              <a:t> </a:t>
            </a:r>
            <a:r>
              <a:rPr lang="it-IT" sz="1200" i="1" dirty="0">
                <a:solidFill>
                  <a:prstClr val="black"/>
                </a:solidFill>
              </a:rPr>
              <a:t>come , </a:t>
            </a:r>
            <a:r>
              <a:rPr lang="it-IT" sz="1200" dirty="0">
                <a:solidFill>
                  <a:prstClr val="black"/>
                </a:solidFill>
              </a:rPr>
              <a:t>ovvero</a:t>
            </a:r>
            <a:r>
              <a:rPr lang="it-IT" sz="1200" i="1" dirty="0">
                <a:solidFill>
                  <a:prstClr val="black"/>
                </a:solidFill>
              </a:rPr>
              <a:t> </a:t>
            </a:r>
            <a:r>
              <a:rPr lang="it-IT" sz="1200" dirty="0">
                <a:solidFill>
                  <a:prstClr val="black"/>
                </a:solidFill>
              </a:rPr>
              <a:t>il</a:t>
            </a:r>
            <a:r>
              <a:rPr lang="it-IT" sz="1200" i="1" dirty="0">
                <a:solidFill>
                  <a:prstClr val="black"/>
                </a:solidFill>
              </a:rPr>
              <a:t> “tipo </a:t>
            </a:r>
            <a:r>
              <a:rPr lang="it-IT" sz="1200" i="1" dirty="0">
                <a:solidFill>
                  <a:prstClr val="black"/>
                </a:solidFill>
              </a:rPr>
              <a:t>di relazione”</a:t>
            </a:r>
            <a:r>
              <a:rPr lang="it-IT" sz="1200" dirty="0">
                <a:solidFill>
                  <a:prstClr val="black"/>
                </a:solidFill>
              </a:rPr>
              <a:t> che </a:t>
            </a:r>
            <a:r>
              <a:rPr lang="it-IT" sz="1200" dirty="0">
                <a:solidFill>
                  <a:prstClr val="black"/>
                </a:solidFill>
              </a:rPr>
              <a:t>si instaura </a:t>
            </a:r>
            <a:r>
              <a:rPr lang="it-IT" sz="1200" dirty="0">
                <a:solidFill>
                  <a:prstClr val="black"/>
                </a:solidFill>
              </a:rPr>
              <a:t>con la persona a cui </a:t>
            </a:r>
            <a:r>
              <a:rPr lang="it-IT" sz="1200" dirty="0">
                <a:solidFill>
                  <a:prstClr val="black"/>
                </a:solidFill>
              </a:rPr>
              <a:t>ci si rivolge.</a:t>
            </a:r>
            <a:r>
              <a:rPr lang="it-IT" sz="1200" dirty="0">
                <a:solidFill>
                  <a:prstClr val="black"/>
                </a:solidFill>
              </a:rPr>
              <a:t> </a:t>
            </a:r>
            <a:r>
              <a:rPr lang="it-IT" sz="1200" dirty="0">
                <a:solidFill>
                  <a:prstClr val="black"/>
                </a:solidFill>
              </a:rPr>
              <a:t>”È un altro modo per dire che una comunicazione non soltanto trasmette informazione, ma al tempo stesso impone un comportamento.”</a:t>
            </a:r>
            <a:endParaRPr lang="it-IT" sz="1200" dirty="0">
              <a:solidFill>
                <a:prstClr val="black"/>
              </a:solidFill>
            </a:endParaRPr>
          </a:p>
          <a:p>
            <a:pPr fontAlgn="base"/>
            <a:endParaRPr lang="it-IT" sz="1200" dirty="0">
              <a:solidFill>
                <a:prstClr val="black"/>
              </a:solidFill>
            </a:endParaRPr>
          </a:p>
          <a:p>
            <a:pPr fontAlgn="base"/>
            <a:r>
              <a:rPr lang="it-IT" sz="1200" dirty="0">
                <a:solidFill>
                  <a:prstClr val="black"/>
                </a:solidFill>
              </a:rPr>
              <a:t>Se </a:t>
            </a:r>
            <a:r>
              <a:rPr lang="it-IT" sz="1200" dirty="0">
                <a:solidFill>
                  <a:prstClr val="black"/>
                </a:solidFill>
              </a:rPr>
              <a:t>il capoufficio chiede ad un suo sottoposto di svolgere un lavoro, egli con questo messaggio stabilisce una relazione caratterizzata dal potere che egli esercita su un altro individuo. Pensate quale possa essere invece la reazione del nostro impiegato se quella richiesta gli venisse da uno sconosciuto o da un pari grado.</a:t>
            </a:r>
          </a:p>
          <a:p>
            <a:pPr fontAlgn="base"/>
            <a:r>
              <a:rPr lang="it-IT" sz="1200" dirty="0">
                <a:solidFill>
                  <a:prstClr val="black"/>
                </a:solidFill>
              </a:rPr>
              <a:t> </a:t>
            </a:r>
            <a:endParaRPr lang="it-IT" sz="1200" dirty="0">
              <a:solidFill>
                <a:prstClr val="black"/>
              </a:solidFill>
            </a:endParaRPr>
          </a:p>
          <a:p>
            <a:pPr fontAlgn="base"/>
            <a:r>
              <a:rPr lang="it-IT" sz="1200" dirty="0">
                <a:solidFill>
                  <a:prstClr val="black"/>
                </a:solidFill>
              </a:rPr>
              <a:t>Le </a:t>
            </a:r>
            <a:r>
              <a:rPr lang="it-IT" sz="1200" dirty="0">
                <a:solidFill>
                  <a:prstClr val="black"/>
                </a:solidFill>
              </a:rPr>
              <a:t>distinzioni però non sono sempre così evidenti. Allora ci ritroviamo spesso durante la nostra esistenza ad intraprendere vere e proprie lotte, consapevoli o non, per stabilire quale sia la natura della relazione intercorrente tra noi e i nostri interlocutori</a:t>
            </a:r>
            <a:r>
              <a:rPr lang="it-IT" sz="1200" dirty="0">
                <a:solidFill>
                  <a:prstClr val="black"/>
                </a:solidFill>
              </a:rPr>
              <a:t>. (comunicazione paradossale) </a:t>
            </a:r>
            <a:r>
              <a:rPr lang="it-IT" sz="1200" dirty="0">
                <a:solidFill>
                  <a:prstClr val="black"/>
                </a:solidFill>
              </a:rPr>
              <a:t>Questo aspetto relazionale del messaggio è definito “</a:t>
            </a:r>
            <a:r>
              <a:rPr lang="it-IT" sz="1200" dirty="0" err="1">
                <a:solidFill>
                  <a:prstClr val="black"/>
                </a:solidFill>
              </a:rPr>
              <a:t>metacomunicazione</a:t>
            </a:r>
            <a:r>
              <a:rPr lang="it-IT" sz="1200" dirty="0">
                <a:solidFill>
                  <a:prstClr val="black"/>
                </a:solidFill>
              </a:rPr>
              <a:t>” in quanto, sincronicamente o addirittura prima ancora di analizzare il contenuto manifesto dei sistemi verbali, esiste questo continuo “tendere a” co-definire le regole del gioco, questa sottile e implicita comunicazione sulla comunicazione. </a:t>
            </a:r>
          </a:p>
          <a:p>
            <a:pPr fontAlgn="base"/>
            <a:r>
              <a:rPr lang="it-IT" sz="1200" dirty="0">
                <a:solidFill>
                  <a:prstClr val="black"/>
                </a:solidFill>
              </a:rPr>
              <a:t>Se questo processo non viene condiviso da entrambi gli interlocutori, ci si ritrova a giocare una partita a scacchi senza comprendere le regole e l’obiettivo del gioco</a:t>
            </a:r>
            <a:r>
              <a:rPr lang="it-IT" sz="1200" dirty="0">
                <a:solidFill>
                  <a:prstClr val="black"/>
                </a:solidFill>
              </a:rPr>
              <a:t>.</a:t>
            </a:r>
          </a:p>
          <a:p>
            <a:pPr fontAlgn="base"/>
            <a:r>
              <a:rPr lang="it-IT" sz="1200" dirty="0">
                <a:solidFill>
                  <a:prstClr val="black"/>
                </a:solidFill>
              </a:rPr>
              <a:t>E in effetti sembra che quanto più una relazione è sana e spontanea</a:t>
            </a:r>
          </a:p>
          <a:p>
            <a:pPr fontAlgn="base"/>
            <a:r>
              <a:rPr lang="it-IT" sz="1200" dirty="0">
                <a:solidFill>
                  <a:prstClr val="black"/>
                </a:solidFill>
              </a:rPr>
              <a:t>(ovvero non paradossale), tanto più l’aspetto relazionale recede sullo sfondo, e viceversa.</a:t>
            </a:r>
            <a:endParaRPr lang="it-IT" sz="1200" dirty="0">
              <a:solidFill>
                <a:prstClr val="black"/>
              </a:solidFill>
            </a:endParaRPr>
          </a:p>
          <a:p>
            <a:endParaRPr lang="it-IT" dirty="0">
              <a:solidFill>
                <a:prstClr val="black"/>
              </a:solidFill>
            </a:endParaRPr>
          </a:p>
        </p:txBody>
      </p:sp>
      <p:sp>
        <p:nvSpPr>
          <p:cNvPr id="3" name="Titolo 1"/>
          <p:cNvSpPr txBox="1">
            <a:spLocks/>
          </p:cNvSpPr>
          <p:nvPr/>
        </p:nvSpPr>
        <p:spPr>
          <a:xfrm>
            <a:off x="1115616" y="587361"/>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spTree>
    <p:extLst>
      <p:ext uri="{BB962C8B-B14F-4D97-AF65-F5344CB8AC3E}">
        <p14:creationId xmlns:p14="http://schemas.microsoft.com/office/powerpoint/2010/main" val="197000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5262" y="1916832"/>
            <a:ext cx="7128792" cy="2431435"/>
          </a:xfrm>
          <a:prstGeom prst="rect">
            <a:avLst/>
          </a:prstGeom>
        </p:spPr>
        <p:txBody>
          <a:bodyPr wrap="square">
            <a:spAutoFit/>
          </a:bodyPr>
          <a:lstStyle/>
          <a:p>
            <a:r>
              <a:rPr lang="it-IT" sz="1600" dirty="0">
                <a:solidFill>
                  <a:prstClr val="black"/>
                </a:solidFill>
              </a:rPr>
              <a:t>Esiste una punteggiatura di sequenza degli eventi comunicativi tra i soggetti </a:t>
            </a:r>
          </a:p>
          <a:p>
            <a:endParaRPr lang="it-IT" sz="1600" dirty="0">
              <a:solidFill>
                <a:prstClr val="black"/>
              </a:solidFill>
            </a:endParaRPr>
          </a:p>
          <a:p>
            <a:pPr fontAlgn="base"/>
            <a:r>
              <a:rPr lang="it-IT" sz="1200" dirty="0">
                <a:solidFill>
                  <a:prstClr val="black"/>
                </a:solidFill>
              </a:rPr>
              <a:t>La natura di una comunicazione dipende anche dalle sequenze di comunicazione fra i partecipanti ovvero le diverse possibilità di interpretazione </a:t>
            </a:r>
            <a:r>
              <a:rPr lang="it-IT" sz="1200" dirty="0">
                <a:solidFill>
                  <a:prstClr val="black"/>
                </a:solidFill>
              </a:rPr>
              <a:t>o valenza che </a:t>
            </a:r>
            <a:r>
              <a:rPr lang="it-IT" sz="1200" dirty="0">
                <a:solidFill>
                  <a:prstClr val="black"/>
                </a:solidFill>
              </a:rPr>
              <a:t>un evento comunicativo può avere. Ogni comunicante può “leggere” un evento in modo diverso e ciò dipende dal proprio punto di vista e dalla relazione tra i partecipanti alla comunicazione.</a:t>
            </a:r>
          </a:p>
          <a:p>
            <a:pPr fontAlgn="base"/>
            <a:r>
              <a:rPr lang="it-IT" sz="1200" dirty="0">
                <a:solidFill>
                  <a:prstClr val="black"/>
                </a:solidFill>
              </a:rPr>
              <a:t>Ad esempio, cerchiamo di immaginare un uomo che si chiude in se stesso davanti alla moglie che brontola. Il primo potrebbe pensare che si chiude perché la moglie brontola, e la seconda potrebbe convincersi che lei brontola perché lui si </a:t>
            </a:r>
            <a:r>
              <a:rPr lang="it-IT" sz="1200" dirty="0" err="1">
                <a:solidFill>
                  <a:prstClr val="black"/>
                </a:solidFill>
              </a:rPr>
              <a:t>chiude…</a:t>
            </a:r>
            <a:r>
              <a:rPr lang="it-IT" sz="1200" dirty="0">
                <a:solidFill>
                  <a:prstClr val="black"/>
                </a:solidFill>
              </a:rPr>
              <a:t>”e tutto questo può sfociare in tipici attacchi di cattiveria e di follia”.</a:t>
            </a:r>
            <a:r>
              <a:rPr lang="it-IT" sz="1200" dirty="0">
                <a:solidFill>
                  <a:prstClr val="black"/>
                </a:solidFill>
              </a:rPr>
              <a:t> A seconda della punteggiatura usata cambia il significato dato alle comunicazioni e alla relazione</a:t>
            </a:r>
            <a:r>
              <a:rPr lang="it-IT" sz="1200" dirty="0">
                <a:solidFill>
                  <a:prstClr val="black"/>
                </a:solidFill>
              </a:rPr>
              <a:t>. Silvana e i suoi capelli, ma anche l’escalation degli armamenti tra i paesi o di armi tra i singoli di una popolazione.</a:t>
            </a:r>
            <a:endParaRPr lang="it-IT" sz="1200" dirty="0">
              <a:solidFill>
                <a:prstClr val="black"/>
              </a:solidFill>
            </a:endParaRPr>
          </a:p>
        </p:txBody>
      </p:sp>
      <p:sp>
        <p:nvSpPr>
          <p:cNvPr id="3" name="Titolo 1"/>
          <p:cNvSpPr txBox="1">
            <a:spLocks/>
          </p:cNvSpPr>
          <p:nvPr/>
        </p:nvSpPr>
        <p:spPr>
          <a:xfrm>
            <a:off x="1115615" y="842182"/>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431" y="4560887"/>
            <a:ext cx="3064569"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82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15616" y="836712"/>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sp>
        <p:nvSpPr>
          <p:cNvPr id="3" name="Rettangolo 2"/>
          <p:cNvSpPr/>
          <p:nvPr/>
        </p:nvSpPr>
        <p:spPr>
          <a:xfrm>
            <a:off x="0" y="1412388"/>
            <a:ext cx="7410997" cy="4462760"/>
          </a:xfrm>
          <a:prstGeom prst="rect">
            <a:avLst/>
          </a:prstGeom>
        </p:spPr>
        <p:txBody>
          <a:bodyPr wrap="square">
            <a:spAutoFit/>
          </a:bodyPr>
          <a:lstStyle/>
          <a:p>
            <a:r>
              <a:rPr lang="it-IT" sz="1600" dirty="0">
                <a:solidFill>
                  <a:prstClr val="black"/>
                </a:solidFill>
              </a:rPr>
              <a:t>                    La </a:t>
            </a:r>
            <a:r>
              <a:rPr lang="it-IT" sz="1600" dirty="0">
                <a:solidFill>
                  <a:prstClr val="black"/>
                </a:solidFill>
              </a:rPr>
              <a:t>comunicazione può essere </a:t>
            </a:r>
            <a:r>
              <a:rPr lang="it-IT" sz="1600" dirty="0">
                <a:solidFill>
                  <a:prstClr val="black"/>
                </a:solidFill>
              </a:rPr>
              <a:t>digitale o analogica.</a:t>
            </a:r>
          </a:p>
          <a:p>
            <a:endParaRPr lang="it-IT" sz="1600" dirty="0">
              <a:solidFill>
                <a:prstClr val="black"/>
              </a:solidFill>
            </a:endParaRPr>
          </a:p>
          <a:p>
            <a:r>
              <a:rPr lang="it-IT" sz="1200" dirty="0">
                <a:solidFill>
                  <a:prstClr val="black"/>
                </a:solidFill>
              </a:rPr>
              <a:t>Con il linguaggio digitale si veicolano gli aspetti di </a:t>
            </a:r>
            <a:r>
              <a:rPr lang="it-IT" sz="1200" dirty="0">
                <a:solidFill>
                  <a:prstClr val="black"/>
                </a:solidFill>
              </a:rPr>
              <a:t>contenuto. Ciò </a:t>
            </a:r>
            <a:r>
              <a:rPr lang="it-IT" sz="1200" dirty="0">
                <a:solidFill>
                  <a:prstClr val="black"/>
                </a:solidFill>
              </a:rPr>
              <a:t>che caratterizza questa modalità comunicativa è </a:t>
            </a:r>
            <a:r>
              <a:rPr lang="it-IT" sz="1200" dirty="0">
                <a:solidFill>
                  <a:prstClr val="black"/>
                </a:solidFill>
              </a:rPr>
              <a:t>l’alto </a:t>
            </a:r>
            <a:r>
              <a:rPr lang="it-IT" sz="1200" dirty="0">
                <a:solidFill>
                  <a:prstClr val="black"/>
                </a:solidFill>
              </a:rPr>
              <a:t>grado di </a:t>
            </a:r>
            <a:r>
              <a:rPr lang="it-IT" sz="1200" dirty="0">
                <a:solidFill>
                  <a:prstClr val="black"/>
                </a:solidFill>
              </a:rPr>
              <a:t>convenzione ma anche di arbitrarietà  </a:t>
            </a:r>
            <a:r>
              <a:rPr lang="it-IT" sz="1200" dirty="0">
                <a:solidFill>
                  <a:prstClr val="black"/>
                </a:solidFill>
              </a:rPr>
              <a:t>tra le parole e ciò che rappresentano</a:t>
            </a:r>
            <a:r>
              <a:rPr lang="it-IT" sz="1200" dirty="0">
                <a:solidFill>
                  <a:prstClr val="black"/>
                </a:solidFill>
              </a:rPr>
              <a:t>.  Ad esempio la </a:t>
            </a:r>
            <a:r>
              <a:rPr lang="it-IT" sz="1200" dirty="0">
                <a:solidFill>
                  <a:prstClr val="black"/>
                </a:solidFill>
              </a:rPr>
              <a:t>parola </a:t>
            </a:r>
            <a:r>
              <a:rPr lang="it-IT" sz="1200" i="1" dirty="0">
                <a:solidFill>
                  <a:prstClr val="black"/>
                </a:solidFill>
              </a:rPr>
              <a:t>sedia</a:t>
            </a:r>
            <a:r>
              <a:rPr lang="it-IT" sz="1200" dirty="0">
                <a:solidFill>
                  <a:prstClr val="black"/>
                </a:solidFill>
              </a:rPr>
              <a:t>: </a:t>
            </a:r>
            <a:r>
              <a:rPr lang="it-IT" sz="1200" dirty="0">
                <a:solidFill>
                  <a:prstClr val="black"/>
                </a:solidFill>
              </a:rPr>
              <a:t>ognuno riuscirà a comprendere, con più o meno precisione, a cosa ci si sta riferendo, tramite una descrizione dell’oggetto, ma la parola in sé veicola un’immagine unica in ogni persona, poiché ognuno avrà la propria idea di </a:t>
            </a:r>
            <a:r>
              <a:rPr lang="it-IT" sz="1200" dirty="0">
                <a:solidFill>
                  <a:prstClr val="black"/>
                </a:solidFill>
              </a:rPr>
              <a:t>sedia.</a:t>
            </a:r>
          </a:p>
          <a:p>
            <a:endParaRPr lang="it-IT" sz="1200" dirty="0">
              <a:solidFill>
                <a:prstClr val="black"/>
              </a:solidFill>
            </a:endParaRPr>
          </a:p>
          <a:p>
            <a:r>
              <a:rPr lang="it-IT" sz="1200" dirty="0">
                <a:solidFill>
                  <a:prstClr val="black"/>
                </a:solidFill>
              </a:rPr>
              <a:t>Con il linguaggio analogico si veicolano prevalentemente gli aspetti di relazione ed esiste un’esatta corrispondenza tra il significato ed il </a:t>
            </a:r>
            <a:r>
              <a:rPr lang="it-IT" sz="1200" dirty="0">
                <a:solidFill>
                  <a:prstClr val="black"/>
                </a:solidFill>
              </a:rPr>
              <a:t>significante, come ad esempio un saluto con la mano. </a:t>
            </a:r>
            <a:r>
              <a:rPr lang="it-IT" sz="1200" dirty="0">
                <a:solidFill>
                  <a:prstClr val="black"/>
                </a:solidFill>
              </a:rPr>
              <a:t>Quest’ultimo mantiene con il primo una relazione non arbitraria, cioè risulta connesso al significato da </a:t>
            </a:r>
            <a:r>
              <a:rPr lang="it-IT" sz="1200" dirty="0">
                <a:solidFill>
                  <a:prstClr val="black"/>
                </a:solidFill>
              </a:rPr>
              <a:t>un’analogia, indipendentemente dalla lingua usata. </a:t>
            </a:r>
            <a:r>
              <a:rPr lang="it-IT" sz="1200" dirty="0">
                <a:solidFill>
                  <a:prstClr val="black"/>
                </a:solidFill>
              </a:rPr>
              <a:t>In essi si ritrova un’elevata corrispondenza tra espressione e realtà che s’intende evocare.</a:t>
            </a:r>
            <a:r>
              <a:rPr lang="it-IT" sz="1200" dirty="0">
                <a:solidFill>
                  <a:prstClr val="black"/>
                </a:solidFill>
              </a:rPr>
              <a:t> </a:t>
            </a:r>
          </a:p>
          <a:p>
            <a:endParaRPr lang="it-IT" sz="1200" dirty="0">
              <a:solidFill>
                <a:prstClr val="black"/>
              </a:solidFill>
            </a:endParaRPr>
          </a:p>
          <a:p>
            <a:r>
              <a:rPr lang="it-IT" sz="1200" dirty="0">
                <a:solidFill>
                  <a:prstClr val="black"/>
                </a:solidFill>
              </a:rPr>
              <a:t>Ad esempio il rapporto genitore bambino( sempre a chiedere </a:t>
            </a:r>
            <a:r>
              <a:rPr lang="it-IT" sz="1200" i="1" dirty="0">
                <a:solidFill>
                  <a:prstClr val="black"/>
                </a:solidFill>
              </a:rPr>
              <a:t>perché) </a:t>
            </a:r>
            <a:r>
              <a:rPr lang="it-IT" sz="1200" dirty="0">
                <a:solidFill>
                  <a:prstClr val="black"/>
                </a:solidFill>
              </a:rPr>
              <a:t> sarà prevalentemente di tipo digitale</a:t>
            </a:r>
          </a:p>
          <a:p>
            <a:r>
              <a:rPr lang="it-IT" sz="1200" dirty="0">
                <a:solidFill>
                  <a:prstClr val="black"/>
                </a:solidFill>
              </a:rPr>
              <a:t>Mentre il rapporto con l’adolescente (spesso introverso) sarà prevalentemente analogico.</a:t>
            </a:r>
          </a:p>
          <a:p>
            <a:endParaRPr lang="it-IT" sz="1200" dirty="0">
              <a:solidFill>
                <a:prstClr val="black"/>
              </a:solidFill>
            </a:endParaRPr>
          </a:p>
          <a:p>
            <a:r>
              <a:rPr lang="it-IT" sz="1200" dirty="0">
                <a:solidFill>
                  <a:prstClr val="black"/>
                </a:solidFill>
              </a:rPr>
              <a:t>Quando la relazione è il problema centrale della comunicazione, il linguaggio </a:t>
            </a:r>
          </a:p>
          <a:p>
            <a:r>
              <a:rPr lang="it-IT" sz="1200" dirty="0">
                <a:solidFill>
                  <a:prstClr val="black"/>
                </a:solidFill>
              </a:rPr>
              <a:t>numerico è pressoché privo di significato</a:t>
            </a:r>
            <a:r>
              <a:rPr lang="it-IT" sz="1200" dirty="0">
                <a:solidFill>
                  <a:prstClr val="black"/>
                </a:solidFill>
              </a:rPr>
              <a:t> </a:t>
            </a:r>
            <a:endParaRPr lang="it-IT" sz="1200" dirty="0">
              <a:solidFill>
                <a:prstClr val="black"/>
              </a:solidFill>
            </a:endParaRPr>
          </a:p>
          <a:p>
            <a:endParaRPr lang="it-IT" sz="1200" dirty="0">
              <a:solidFill>
                <a:prstClr val="black"/>
              </a:solidFill>
            </a:endParaRPr>
          </a:p>
          <a:p>
            <a:r>
              <a:rPr lang="it-IT" sz="1200" dirty="0">
                <a:solidFill>
                  <a:prstClr val="black"/>
                </a:solidFill>
              </a:rPr>
              <a:t>La </a:t>
            </a:r>
            <a:r>
              <a:rPr lang="it-IT" sz="1200" dirty="0">
                <a:solidFill>
                  <a:prstClr val="black"/>
                </a:solidFill>
              </a:rPr>
              <a:t>chiave, in ogni comunicazione, è utilizzarli </a:t>
            </a:r>
            <a:r>
              <a:rPr lang="it-IT" sz="1200" dirty="0">
                <a:solidFill>
                  <a:prstClr val="black"/>
                </a:solidFill>
              </a:rPr>
              <a:t>entrambi poiché tutti</a:t>
            </a:r>
          </a:p>
          <a:p>
            <a:r>
              <a:rPr lang="it-IT" sz="1200" dirty="0">
                <a:solidFill>
                  <a:prstClr val="black"/>
                </a:solidFill>
              </a:rPr>
              <a:t> </a:t>
            </a:r>
            <a:r>
              <a:rPr lang="it-IT" sz="1200" dirty="0">
                <a:solidFill>
                  <a:prstClr val="black"/>
                </a:solidFill>
              </a:rPr>
              <a:t>e due sono incompleti ed inefficienti se presi singolarmente, ma in coppia possono </a:t>
            </a:r>
            <a:endParaRPr lang="it-IT" sz="1200" dirty="0">
              <a:solidFill>
                <a:prstClr val="black"/>
              </a:solidFill>
            </a:endParaRPr>
          </a:p>
          <a:p>
            <a:r>
              <a:rPr lang="it-IT" sz="1200" dirty="0">
                <a:solidFill>
                  <a:prstClr val="black"/>
                </a:solidFill>
              </a:rPr>
              <a:t>aiutare </a:t>
            </a:r>
            <a:r>
              <a:rPr lang="it-IT" sz="1200" dirty="0">
                <a:solidFill>
                  <a:prstClr val="black"/>
                </a:solidFill>
              </a:rPr>
              <a:t>nella piena comprensione dei contenuti comunicativi e della relazione stessa.</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483180"/>
            <a:ext cx="3168352" cy="230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34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15615" y="957590"/>
            <a:ext cx="6088087" cy="249351"/>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sz="2100" dirty="0" smtClean="0">
                <a:solidFill>
                  <a:srgbClr val="212745"/>
                </a:solidFill>
              </a:rPr>
              <a:t>      </a:t>
            </a:r>
            <a:r>
              <a:rPr lang="it-IT" sz="8000" dirty="0" smtClean="0">
                <a:solidFill>
                  <a:srgbClr val="212745"/>
                </a:solidFill>
              </a:rPr>
              <a:t>La comunicazione nell’ambito delle professioni sanitarie</a:t>
            </a:r>
            <a:endParaRPr lang="it-IT" sz="8000" dirty="0">
              <a:solidFill>
                <a:srgbClr val="212745"/>
              </a:solidFill>
            </a:endParaRPr>
          </a:p>
        </p:txBody>
      </p:sp>
      <p:sp>
        <p:nvSpPr>
          <p:cNvPr id="3" name="Rettangolo 2"/>
          <p:cNvSpPr/>
          <p:nvPr/>
        </p:nvSpPr>
        <p:spPr>
          <a:xfrm>
            <a:off x="755576" y="1844824"/>
            <a:ext cx="7416824" cy="2308324"/>
          </a:xfrm>
          <a:prstGeom prst="rect">
            <a:avLst/>
          </a:prstGeom>
        </p:spPr>
        <p:txBody>
          <a:bodyPr wrap="square">
            <a:spAutoFit/>
          </a:bodyPr>
          <a:lstStyle/>
          <a:p>
            <a:r>
              <a:rPr lang="it-IT" sz="1600" dirty="0">
                <a:solidFill>
                  <a:prstClr val="black"/>
                </a:solidFill>
              </a:rPr>
              <a:t>         Tutti </a:t>
            </a:r>
            <a:r>
              <a:rPr lang="it-IT" sz="1600" dirty="0">
                <a:solidFill>
                  <a:prstClr val="black"/>
                </a:solidFill>
              </a:rPr>
              <a:t>gli scambi di comunicazione sono simmetrici o </a:t>
            </a:r>
            <a:r>
              <a:rPr lang="it-IT" sz="1600" dirty="0">
                <a:solidFill>
                  <a:prstClr val="black"/>
                </a:solidFill>
              </a:rPr>
              <a:t>complementari</a:t>
            </a:r>
          </a:p>
          <a:p>
            <a:endParaRPr lang="it-IT" dirty="0">
              <a:solidFill>
                <a:prstClr val="black"/>
              </a:solidFill>
            </a:endParaRPr>
          </a:p>
          <a:p>
            <a:r>
              <a:rPr lang="it-IT" sz="1200" dirty="0">
                <a:solidFill>
                  <a:prstClr val="black"/>
                </a:solidFill>
              </a:rPr>
              <a:t>Watzlawick suddivide due tipologie di relazioni che si possono instaurare tra individui che comunicano, e che riguardano la posizione di leadership assunta nel dispiegarsi dell’interazione. </a:t>
            </a:r>
            <a:endParaRPr lang="it-IT" sz="1200" dirty="0">
              <a:solidFill>
                <a:prstClr val="black"/>
              </a:solidFill>
            </a:endParaRPr>
          </a:p>
          <a:p>
            <a:r>
              <a:rPr lang="it-IT" sz="1200" dirty="0">
                <a:solidFill>
                  <a:prstClr val="black"/>
                </a:solidFill>
              </a:rPr>
              <a:t>Nelle </a:t>
            </a:r>
            <a:r>
              <a:rPr lang="it-IT" sz="1200" dirty="0">
                <a:solidFill>
                  <a:prstClr val="black"/>
                </a:solidFill>
              </a:rPr>
              <a:t>relazioni simmetriche si ha un rapporto paritario tra i due poli della comunicazione, in quanto nessuno dei due attori accetta un ruolo di </a:t>
            </a:r>
            <a:r>
              <a:rPr lang="it-IT" sz="1200" dirty="0">
                <a:solidFill>
                  <a:prstClr val="black"/>
                </a:solidFill>
              </a:rPr>
              <a:t>dipendenza   	 </a:t>
            </a:r>
            <a:r>
              <a:rPr lang="it-IT" sz="1200" dirty="0" err="1">
                <a:solidFill>
                  <a:prstClr val="black"/>
                </a:solidFill>
              </a:rPr>
              <a:t>scismogenesi</a:t>
            </a:r>
            <a:r>
              <a:rPr lang="it-IT" sz="1200" dirty="0">
                <a:solidFill>
                  <a:prstClr val="black"/>
                </a:solidFill>
              </a:rPr>
              <a:t> </a:t>
            </a:r>
            <a:r>
              <a:rPr lang="it-IT" sz="1200" dirty="0">
                <a:solidFill>
                  <a:prstClr val="black"/>
                </a:solidFill>
              </a:rPr>
              <a:t>simmetrica</a:t>
            </a:r>
          </a:p>
          <a:p>
            <a:endParaRPr lang="it-IT" sz="1200" dirty="0">
              <a:solidFill>
                <a:prstClr val="black"/>
              </a:solidFill>
            </a:endParaRPr>
          </a:p>
          <a:p>
            <a:r>
              <a:rPr lang="it-IT" sz="1200" dirty="0">
                <a:solidFill>
                  <a:prstClr val="black"/>
                </a:solidFill>
              </a:rPr>
              <a:t>Nelle relazioni </a:t>
            </a:r>
            <a:r>
              <a:rPr lang="it-IT" sz="1200" dirty="0">
                <a:solidFill>
                  <a:prstClr val="black"/>
                </a:solidFill>
              </a:rPr>
              <a:t>complementari </a:t>
            </a:r>
            <a:r>
              <a:rPr lang="it-IT" sz="1200" dirty="0">
                <a:solidFill>
                  <a:prstClr val="black"/>
                </a:solidFill>
              </a:rPr>
              <a:t>uno dei due soggetti in un momento specifico dell’interazione riconosce le posizioni e l’interdipendenza dell’altro. L’ effetto è in questo caso il consolidamento e l’efficacia della comunicazione, in quanto</a:t>
            </a:r>
            <a:r>
              <a:rPr lang="it-IT" sz="1200" i="1" dirty="0">
                <a:solidFill>
                  <a:prstClr val="black"/>
                </a:solidFill>
              </a:rPr>
              <a:t> </a:t>
            </a:r>
            <a:r>
              <a:rPr lang="it-IT" sz="1200" dirty="0">
                <a:solidFill>
                  <a:prstClr val="black"/>
                </a:solidFill>
              </a:rPr>
              <a:t>i diversi comportamenti dei partecipanti rispecchiano i ruoli che ognuno ha all’interno del contesto. </a:t>
            </a:r>
            <a:r>
              <a:rPr lang="it-IT" sz="1200" dirty="0">
                <a:solidFill>
                  <a:prstClr val="black"/>
                </a:solidFill>
              </a:rPr>
              <a:t>                      </a:t>
            </a:r>
            <a:r>
              <a:rPr lang="it-IT" sz="1200" dirty="0" err="1">
                <a:solidFill>
                  <a:prstClr val="black"/>
                </a:solidFill>
              </a:rPr>
              <a:t>scismogenesi</a:t>
            </a:r>
            <a:r>
              <a:rPr lang="it-IT" sz="1200" dirty="0">
                <a:solidFill>
                  <a:prstClr val="black"/>
                </a:solidFill>
              </a:rPr>
              <a:t> complementare</a:t>
            </a:r>
            <a:endParaRPr lang="it-IT" sz="1200" dirty="0">
              <a:solidFill>
                <a:prstClr val="black"/>
              </a:solidFill>
            </a:endParaRPr>
          </a:p>
        </p:txBody>
      </p:sp>
      <p:sp>
        <p:nvSpPr>
          <p:cNvPr id="4" name="Freccia a destra 3"/>
          <p:cNvSpPr/>
          <p:nvPr/>
        </p:nvSpPr>
        <p:spPr>
          <a:xfrm>
            <a:off x="3897777" y="2998986"/>
            <a:ext cx="52376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294657"/>
            <a:ext cx="3018129" cy="256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ccia a destra 5"/>
          <p:cNvSpPr/>
          <p:nvPr/>
        </p:nvSpPr>
        <p:spPr>
          <a:xfrm>
            <a:off x="2627784" y="3933056"/>
            <a:ext cx="52376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7" name="CasellaDiTesto 6"/>
          <p:cNvSpPr txBox="1"/>
          <p:nvPr/>
        </p:nvSpPr>
        <p:spPr>
          <a:xfrm>
            <a:off x="785786" y="4857760"/>
            <a:ext cx="4214842" cy="646331"/>
          </a:xfrm>
          <a:prstGeom prst="rect">
            <a:avLst/>
          </a:prstGeom>
          <a:noFill/>
        </p:spPr>
        <p:txBody>
          <a:bodyPr wrap="square" rtlCol="0">
            <a:spAutoFit/>
          </a:bodyPr>
          <a:lstStyle/>
          <a:p>
            <a:r>
              <a:rPr lang="it-IT" dirty="0">
                <a:solidFill>
                  <a:prstClr val="black"/>
                </a:solidFill>
              </a:rPr>
              <a:t>Visionare video “5 assiomi della comunicazione”</a:t>
            </a:r>
            <a:endParaRPr lang="it-IT" dirty="0">
              <a:solidFill>
                <a:prstClr val="black"/>
              </a:solidFill>
            </a:endParaRPr>
          </a:p>
        </p:txBody>
      </p:sp>
    </p:spTree>
    <p:extLst>
      <p:ext uri="{BB962C8B-B14F-4D97-AF65-F5344CB8AC3E}">
        <p14:creationId xmlns:p14="http://schemas.microsoft.com/office/powerpoint/2010/main" val="2454105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Presentazione su schermo (4:3)</PresentationFormat>
  <Paragraphs>75</Paragraphs>
  <Slides>6</Slides>
  <Notes>4</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Equinozio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Staffetta</dc:creator>
  <cp:lastModifiedBy>Staffetta</cp:lastModifiedBy>
  <cp:revision>1</cp:revision>
  <dcterms:created xsi:type="dcterms:W3CDTF">2020-04-15T13:26:52Z</dcterms:created>
  <dcterms:modified xsi:type="dcterms:W3CDTF">2020-04-15T13:27:31Z</dcterms:modified>
</cp:coreProperties>
</file>