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393F24-C453-4465-8942-24BE0CD19FE7}" type="datetimeFigureOut">
              <a:rPr lang="it-IT" smtClean="0"/>
              <a:t>15/04/2020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1EB20-B152-4127-967F-887C2E535EEE}" type="slidenum">
              <a:rPr lang="it-IT" smtClean="0"/>
              <a:t>‹N›</a:t>
            </a:fld>
            <a:endParaRPr lang="it-IT"/>
          </a:p>
        </p:txBody>
      </p:sp>
    </p:spTree>
    <p:extLst>
      <p:ext uri="{BB962C8B-B14F-4D97-AF65-F5344CB8AC3E}">
        <p14:creationId xmlns:p14="http://schemas.microsoft.com/office/powerpoint/2010/main" val="2752290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780D77D-5637-405C-82DC-E2A9CD3B254A}" type="slidenum">
              <a:rPr lang="it-IT" smtClean="0">
                <a:solidFill>
                  <a:prstClr val="black"/>
                </a:solidFill>
              </a:rPr>
              <a:pPr/>
              <a:t>2</a:t>
            </a:fld>
            <a:endParaRPr lang="it-IT">
              <a:solidFill>
                <a:prstClr val="black"/>
              </a:solidFill>
            </a:endParaRPr>
          </a:p>
        </p:txBody>
      </p:sp>
    </p:spTree>
    <p:extLst>
      <p:ext uri="{BB962C8B-B14F-4D97-AF65-F5344CB8AC3E}">
        <p14:creationId xmlns:p14="http://schemas.microsoft.com/office/powerpoint/2010/main" val="2661422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780D77D-5637-405C-82DC-E2A9CD3B254A}" type="slidenum">
              <a:rPr lang="it-IT" smtClean="0">
                <a:solidFill>
                  <a:prstClr val="black"/>
                </a:solidFill>
              </a:rPr>
              <a:pPr/>
              <a:t>3</a:t>
            </a:fld>
            <a:endParaRPr lang="it-IT">
              <a:solidFill>
                <a:prstClr val="black"/>
              </a:solidFill>
            </a:endParaRPr>
          </a:p>
        </p:txBody>
      </p:sp>
    </p:spTree>
    <p:extLst>
      <p:ext uri="{BB962C8B-B14F-4D97-AF65-F5344CB8AC3E}">
        <p14:creationId xmlns:p14="http://schemas.microsoft.com/office/powerpoint/2010/main" val="1820531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780D77D-5637-405C-82DC-E2A9CD3B254A}" type="slidenum">
              <a:rPr lang="it-IT" smtClean="0">
                <a:solidFill>
                  <a:prstClr val="black"/>
                </a:solidFill>
              </a:rPr>
              <a:pPr/>
              <a:t>5</a:t>
            </a:fld>
            <a:endParaRPr lang="it-IT">
              <a:solidFill>
                <a:prstClr val="black"/>
              </a:solidFill>
            </a:endParaRPr>
          </a:p>
        </p:txBody>
      </p:sp>
    </p:spTree>
    <p:extLst>
      <p:ext uri="{BB962C8B-B14F-4D97-AF65-F5344CB8AC3E}">
        <p14:creationId xmlns:p14="http://schemas.microsoft.com/office/powerpoint/2010/main" val="235341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780D77D-5637-405C-82DC-E2A9CD3B254A}" type="slidenum">
              <a:rPr lang="it-IT" smtClean="0">
                <a:solidFill>
                  <a:prstClr val="black"/>
                </a:solidFill>
              </a:rPr>
              <a:pPr/>
              <a:t>7</a:t>
            </a:fld>
            <a:endParaRPr lang="it-IT">
              <a:solidFill>
                <a:prstClr val="black"/>
              </a:solidFill>
            </a:endParaRPr>
          </a:p>
        </p:txBody>
      </p:sp>
    </p:spTree>
    <p:extLst>
      <p:ext uri="{BB962C8B-B14F-4D97-AF65-F5344CB8AC3E}">
        <p14:creationId xmlns:p14="http://schemas.microsoft.com/office/powerpoint/2010/main" val="904829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19" name="Segnaposto piè di pagina 18"/>
          <p:cNvSpPr>
            <a:spLocks noGrp="1"/>
          </p:cNvSpPr>
          <p:nvPr>
            <p:ph type="ftr" sz="quarter" idx="11"/>
          </p:nvPr>
        </p:nvSpPr>
        <p:spPr/>
        <p:txBody>
          <a:bodyPr/>
          <a:lstStyle/>
          <a:p>
            <a:endParaRPr lang="it-IT">
              <a:solidFill>
                <a:srgbClr val="212745">
                  <a:shade val="90000"/>
                </a:srgbClr>
              </a:solidFill>
            </a:endParaRPr>
          </a:p>
        </p:txBody>
      </p:sp>
      <p:sp>
        <p:nvSpPr>
          <p:cNvPr id="27" name="Segnaposto numero diapositiva 26"/>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223080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371338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29673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222200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5" name="Segnaposto piè di pagina 4"/>
          <p:cNvSpPr>
            <a:spLocks noGrp="1"/>
          </p:cNvSpPr>
          <p:nvPr>
            <p:ph type="ftr" sz="quarter" idx="11"/>
          </p:nvPr>
        </p:nvSpPr>
        <p:spPr/>
        <p:txBody>
          <a:bodyPr/>
          <a:lstStyle/>
          <a:p>
            <a:endParaRPr lang="it-IT">
              <a:solidFill>
                <a:srgbClr val="212745">
                  <a:shade val="90000"/>
                </a:srgbClr>
              </a:solidFill>
            </a:endParaRPr>
          </a:p>
        </p:txBody>
      </p:sp>
      <p:sp>
        <p:nvSpPr>
          <p:cNvPr id="6" name="Segnaposto numero diapositiva 5"/>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47536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6" name="Segnaposto piè di pagina 5"/>
          <p:cNvSpPr>
            <a:spLocks noGrp="1"/>
          </p:cNvSpPr>
          <p:nvPr>
            <p:ph type="ftr" sz="quarter" idx="11"/>
          </p:nvPr>
        </p:nvSpPr>
        <p:spPr/>
        <p:txBody>
          <a:bodyPr/>
          <a:lstStyle/>
          <a:p>
            <a:endParaRPr lang="it-IT">
              <a:solidFill>
                <a:srgbClr val="212745">
                  <a:shade val="90000"/>
                </a:srgbClr>
              </a:solidFill>
            </a:endParaRPr>
          </a:p>
        </p:txBody>
      </p:sp>
      <p:sp>
        <p:nvSpPr>
          <p:cNvPr id="7" name="Segnaposto numero diapositiva 6"/>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317656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8" name="Segnaposto piè di pagina 7"/>
          <p:cNvSpPr>
            <a:spLocks noGrp="1"/>
          </p:cNvSpPr>
          <p:nvPr>
            <p:ph type="ftr" sz="quarter" idx="11"/>
          </p:nvPr>
        </p:nvSpPr>
        <p:spPr/>
        <p:txBody>
          <a:bodyPr/>
          <a:lstStyle/>
          <a:p>
            <a:endParaRPr lang="it-IT">
              <a:solidFill>
                <a:srgbClr val="212745">
                  <a:shade val="90000"/>
                </a:srgbClr>
              </a:solidFill>
            </a:endParaRPr>
          </a:p>
        </p:txBody>
      </p:sp>
      <p:sp>
        <p:nvSpPr>
          <p:cNvPr id="9" name="Segnaposto numero diapositiva 8"/>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3027606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4" name="Segnaposto piè di pagina 3"/>
          <p:cNvSpPr>
            <a:spLocks noGrp="1"/>
          </p:cNvSpPr>
          <p:nvPr>
            <p:ph type="ftr" sz="quarter" idx="11"/>
          </p:nvPr>
        </p:nvSpPr>
        <p:spPr/>
        <p:txBody>
          <a:bodyPr/>
          <a:lstStyle/>
          <a:p>
            <a:endParaRPr lang="it-IT">
              <a:solidFill>
                <a:srgbClr val="212745">
                  <a:shade val="90000"/>
                </a:srgbClr>
              </a:solidFill>
            </a:endParaRPr>
          </a:p>
        </p:txBody>
      </p:sp>
      <p:sp>
        <p:nvSpPr>
          <p:cNvPr id="5" name="Segnaposto numero diapositiva 4"/>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2892476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3" name="Segnaposto piè di pagina 2"/>
          <p:cNvSpPr>
            <a:spLocks noGrp="1"/>
          </p:cNvSpPr>
          <p:nvPr>
            <p:ph type="ftr" sz="quarter" idx="11"/>
          </p:nvPr>
        </p:nvSpPr>
        <p:spPr/>
        <p:txBody>
          <a:bodyPr/>
          <a:lstStyle/>
          <a:p>
            <a:endParaRPr lang="it-IT">
              <a:solidFill>
                <a:srgbClr val="212745">
                  <a:shade val="90000"/>
                </a:srgbClr>
              </a:solidFill>
            </a:endParaRPr>
          </a:p>
        </p:txBody>
      </p:sp>
      <p:sp>
        <p:nvSpPr>
          <p:cNvPr id="4" name="Segnaposto numero diapositiva 3"/>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2008450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6" name="Segnaposto piè di pagina 5"/>
          <p:cNvSpPr>
            <a:spLocks noGrp="1"/>
          </p:cNvSpPr>
          <p:nvPr>
            <p:ph type="ftr" sz="quarter" idx="11"/>
          </p:nvPr>
        </p:nvSpPr>
        <p:spPr/>
        <p:txBody>
          <a:bodyPr/>
          <a:lstStyle/>
          <a:p>
            <a:endParaRPr lang="it-IT">
              <a:solidFill>
                <a:srgbClr val="212745">
                  <a:shade val="90000"/>
                </a:srgbClr>
              </a:solidFill>
            </a:endParaRPr>
          </a:p>
        </p:txBody>
      </p:sp>
      <p:sp>
        <p:nvSpPr>
          <p:cNvPr id="7" name="Segnaposto numero diapositiva 6"/>
          <p:cNvSpPr>
            <a:spLocks noGrp="1"/>
          </p:cNvSpPr>
          <p:nvPr>
            <p:ph type="sldNum" sz="quarter" idx="12"/>
          </p:nvPr>
        </p:nvSpPr>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Tree>
    <p:extLst>
      <p:ext uri="{BB962C8B-B14F-4D97-AF65-F5344CB8AC3E}">
        <p14:creationId xmlns:p14="http://schemas.microsoft.com/office/powerpoint/2010/main" val="341704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6" name="Segnaposto piè di pagina 5"/>
          <p:cNvSpPr>
            <a:spLocks noGrp="1"/>
          </p:cNvSpPr>
          <p:nvPr>
            <p:ph type="ftr" sz="quarter" idx="11"/>
          </p:nvPr>
        </p:nvSpPr>
        <p:spPr/>
        <p:txBody>
          <a:bodyPr/>
          <a:lstStyle/>
          <a:p>
            <a:endParaRPr lang="it-IT">
              <a:solidFill>
                <a:srgbClr val="212745">
                  <a:shade val="90000"/>
                </a:srgbClr>
              </a:solidFill>
            </a:endParaRPr>
          </a:p>
        </p:txBody>
      </p:sp>
      <p:sp>
        <p:nvSpPr>
          <p:cNvPr id="7" name="Segnaposto numero diapositiva 6"/>
          <p:cNvSpPr>
            <a:spLocks noGrp="1"/>
          </p:cNvSpPr>
          <p:nvPr>
            <p:ph type="sldNum" sz="quarter" idx="12"/>
          </p:nvPr>
        </p:nvSpPr>
        <p:spPr>
          <a:xfrm>
            <a:off x="8077200" y="6356350"/>
            <a:ext cx="609600" cy="365125"/>
          </a:xfrm>
        </p:spPr>
        <p:txBody>
          <a:body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38114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57DB68-680E-4E9C-99BF-18DDF3D0B124}" type="datetimeFigureOut">
              <a:rPr lang="it-IT" smtClean="0">
                <a:solidFill>
                  <a:srgbClr val="212745">
                    <a:shade val="90000"/>
                  </a:srgbClr>
                </a:solidFill>
              </a:rPr>
              <a:pPr/>
              <a:t>15/04/2020</a:t>
            </a:fld>
            <a:endParaRPr lang="it-IT">
              <a:solidFill>
                <a:srgbClr val="212745">
                  <a:shade val="90000"/>
                </a:srgbClr>
              </a:solidFill>
            </a:endParaRPr>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solidFill>
                <a:srgbClr val="212745">
                  <a:shade val="90000"/>
                </a:srgbClr>
              </a:solidFill>
            </a:endParaRPr>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B88EA0-1D46-463F-8B91-045BA906F671}" type="slidenum">
              <a:rPr lang="it-IT" smtClean="0">
                <a:solidFill>
                  <a:srgbClr val="212745">
                    <a:shade val="90000"/>
                  </a:srgbClr>
                </a:solidFill>
              </a:rPr>
              <a:pPr/>
              <a:t>‹N›</a:t>
            </a:fld>
            <a:endParaRPr lang="it-IT">
              <a:solidFill>
                <a:srgbClr val="212745">
                  <a:shade val="90000"/>
                </a:srgbClr>
              </a:solidFill>
            </a:endParaRPr>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77253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1547664" y="711198"/>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
        <p:nvSpPr>
          <p:cNvPr id="3" name="Rettangolo 2"/>
          <p:cNvSpPr/>
          <p:nvPr/>
        </p:nvSpPr>
        <p:spPr>
          <a:xfrm>
            <a:off x="357158" y="1214422"/>
            <a:ext cx="7858180" cy="2677656"/>
          </a:xfrm>
          <a:prstGeom prst="rect">
            <a:avLst/>
          </a:prstGeom>
        </p:spPr>
        <p:txBody>
          <a:bodyPr wrap="square">
            <a:spAutoFit/>
          </a:bodyPr>
          <a:lstStyle/>
          <a:p>
            <a:r>
              <a:rPr lang="it-IT" sz="1600" dirty="0">
                <a:solidFill>
                  <a:prstClr val="black"/>
                </a:solidFill>
              </a:rPr>
              <a:t>Esistono tuttavia diverse modalità di comunicazione:</a:t>
            </a:r>
          </a:p>
          <a:p>
            <a:endParaRPr lang="it-IT" dirty="0">
              <a:solidFill>
                <a:prstClr val="black"/>
              </a:solidFill>
            </a:endParaRPr>
          </a:p>
          <a:p>
            <a:r>
              <a:rPr lang="it-IT" sz="1600" dirty="0">
                <a:solidFill>
                  <a:prstClr val="black"/>
                </a:solidFill>
              </a:rPr>
              <a:t>Quella </a:t>
            </a:r>
            <a:r>
              <a:rPr lang="it-IT" sz="1600" b="1" dirty="0">
                <a:solidFill>
                  <a:prstClr val="black"/>
                </a:solidFill>
              </a:rPr>
              <a:t>verbale</a:t>
            </a:r>
            <a:r>
              <a:rPr lang="it-IT" sz="1600" dirty="0">
                <a:solidFill>
                  <a:prstClr val="black"/>
                </a:solidFill>
              </a:rPr>
              <a:t>, con doppia articolazione, che classicamente fa uso delle parole</a:t>
            </a:r>
          </a:p>
          <a:p>
            <a:endParaRPr lang="it-IT" sz="1600" dirty="0">
              <a:solidFill>
                <a:prstClr val="black"/>
              </a:solidFill>
            </a:endParaRPr>
          </a:p>
          <a:p>
            <a:r>
              <a:rPr lang="it-IT" sz="1400" dirty="0">
                <a:solidFill>
                  <a:prstClr val="black"/>
                </a:solidFill>
              </a:rPr>
              <a:t>1° articolazione</a:t>
            </a:r>
          </a:p>
          <a:p>
            <a:r>
              <a:rPr lang="it-IT" sz="1200" dirty="0">
                <a:solidFill>
                  <a:prstClr val="black"/>
                </a:solidFill>
              </a:rPr>
              <a:t>I fonemi  (circa trenta) generano le parole (in numero limitato ma comunque molto vasto)</a:t>
            </a:r>
          </a:p>
          <a:p>
            <a:r>
              <a:rPr lang="it-IT" sz="1200" dirty="0">
                <a:solidFill>
                  <a:prstClr val="black"/>
                </a:solidFill>
              </a:rPr>
              <a:t>Una persona di media cultura utilizza un vocabolario attivo di circa 15000 parole e uno passivo di circa 75000, cioè di parole che non usa ma di cui conosce approssimativamente il significato. Poi esistono i linguaggi tecnici, specialistici,gergali ecc. ognuno con il proprio vocabolario, ad es. il </a:t>
            </a:r>
            <a:r>
              <a:rPr lang="it-IT" sz="1200" dirty="0" err="1">
                <a:solidFill>
                  <a:prstClr val="black"/>
                </a:solidFill>
              </a:rPr>
              <a:t>Mesh</a:t>
            </a:r>
            <a:endParaRPr lang="it-IT" sz="1200" dirty="0">
              <a:solidFill>
                <a:prstClr val="black"/>
              </a:solidFill>
            </a:endParaRPr>
          </a:p>
          <a:p>
            <a:endParaRPr lang="it-IT" sz="1400" dirty="0">
              <a:solidFill>
                <a:prstClr val="black"/>
              </a:solidFill>
            </a:endParaRPr>
          </a:p>
          <a:p>
            <a:r>
              <a:rPr lang="it-IT" sz="1400" dirty="0">
                <a:solidFill>
                  <a:prstClr val="black"/>
                </a:solidFill>
              </a:rPr>
              <a:t>2° articolazione</a:t>
            </a:r>
          </a:p>
          <a:p>
            <a:r>
              <a:rPr lang="it-IT" sz="1200" dirty="0">
                <a:solidFill>
                  <a:prstClr val="black"/>
                </a:solidFill>
              </a:rPr>
              <a:t>Dalle parole alle frasi, mediante le quali possiamo costruire un numero di significati differenziati pressoché  illimitato</a:t>
            </a:r>
          </a:p>
        </p:txBody>
      </p:sp>
      <p:pic>
        <p:nvPicPr>
          <p:cNvPr id="1028" name="Picture 4" descr="Risultati immagini per parole e frasi"/>
          <p:cNvPicPr>
            <a:picLocks noChangeAspect="1" noChangeArrowheads="1"/>
          </p:cNvPicPr>
          <p:nvPr/>
        </p:nvPicPr>
        <p:blipFill>
          <a:blip r:embed="rId2"/>
          <a:srcRect/>
          <a:stretch>
            <a:fillRect/>
          </a:stretch>
        </p:blipFill>
        <p:spPr bwMode="auto">
          <a:xfrm>
            <a:off x="1857356" y="4572008"/>
            <a:ext cx="4786346" cy="2285992"/>
          </a:xfrm>
          <a:prstGeom prst="rect">
            <a:avLst/>
          </a:prstGeom>
          <a:noFill/>
        </p:spPr>
      </p:pic>
    </p:spTree>
    <p:extLst>
      <p:ext uri="{BB962C8B-B14F-4D97-AF65-F5344CB8AC3E}">
        <p14:creationId xmlns:p14="http://schemas.microsoft.com/office/powerpoint/2010/main" val="1183523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1547664" y="711198"/>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
        <p:nvSpPr>
          <p:cNvPr id="3" name="Rettangolo 2"/>
          <p:cNvSpPr/>
          <p:nvPr/>
        </p:nvSpPr>
        <p:spPr>
          <a:xfrm>
            <a:off x="357158" y="1196752"/>
            <a:ext cx="8358246" cy="4524315"/>
          </a:xfrm>
          <a:prstGeom prst="rect">
            <a:avLst/>
          </a:prstGeom>
        </p:spPr>
        <p:txBody>
          <a:bodyPr wrap="square">
            <a:spAutoFit/>
          </a:bodyPr>
          <a:lstStyle/>
          <a:p>
            <a:r>
              <a:rPr lang="it-IT" sz="1400" b="1" dirty="0">
                <a:solidFill>
                  <a:prstClr val="black"/>
                </a:solidFill>
              </a:rPr>
              <a:t>Il linguaggio verbale</a:t>
            </a:r>
            <a:br>
              <a:rPr lang="it-IT" sz="1400" b="1" dirty="0">
                <a:solidFill>
                  <a:prstClr val="black"/>
                </a:solidFill>
              </a:rPr>
            </a:br>
            <a:r>
              <a:rPr lang="it-IT" sz="1400" dirty="0">
                <a:solidFill>
                  <a:prstClr val="black"/>
                </a:solidFill>
              </a:rPr>
              <a:t></a:t>
            </a:r>
          </a:p>
          <a:p>
            <a:r>
              <a:rPr lang="it-IT" sz="1400" dirty="0">
                <a:solidFill>
                  <a:prstClr val="black"/>
                </a:solidFill>
              </a:rPr>
              <a:t>è</a:t>
            </a:r>
            <a:r>
              <a:rPr lang="it-IT" sz="1400" dirty="0">
                <a:solidFill>
                  <a:prstClr val="black"/>
                </a:solidFill>
              </a:rPr>
              <a:t> esclusivo dell’uomo, parlato o scritto, preciso e completo, può descrivere il linguaggio non verbale, si rinnova continuamente, controllabile.</a:t>
            </a:r>
            <a:br>
              <a:rPr lang="it-IT" sz="1400" dirty="0">
                <a:solidFill>
                  <a:prstClr val="black"/>
                </a:solidFill>
              </a:rPr>
            </a:br>
            <a:endParaRPr lang="it-IT" sz="1400" dirty="0">
              <a:solidFill>
                <a:prstClr val="black"/>
              </a:solidFill>
            </a:endParaRPr>
          </a:p>
          <a:p>
            <a:r>
              <a:rPr lang="it-IT" sz="1400" dirty="0">
                <a:solidFill>
                  <a:prstClr val="black"/>
                </a:solidFill>
              </a:rPr>
              <a:t>Non si deve confondere il </a:t>
            </a:r>
            <a:r>
              <a:rPr lang="it-IT" sz="1400" b="1" dirty="0">
                <a:solidFill>
                  <a:prstClr val="black"/>
                </a:solidFill>
              </a:rPr>
              <a:t>linguaggio </a:t>
            </a:r>
            <a:r>
              <a:rPr lang="it-IT" sz="1400" dirty="0">
                <a:solidFill>
                  <a:prstClr val="black"/>
                </a:solidFill>
              </a:rPr>
              <a:t>verbale, definito come sistema organizzato di parole, con la </a:t>
            </a:r>
            <a:r>
              <a:rPr lang="it-IT" sz="1400" b="1" dirty="0">
                <a:solidFill>
                  <a:prstClr val="black"/>
                </a:solidFill>
              </a:rPr>
              <a:t>lingua</a:t>
            </a:r>
            <a:r>
              <a:rPr lang="it-IT" sz="1400" dirty="0">
                <a:solidFill>
                  <a:prstClr val="black"/>
                </a:solidFill>
              </a:rPr>
              <a:t>, che è il prodotto di un determinato gruppo etnico o sociale di persone in una precisa situazione storico-ambientale: nel mondo le lingue parlate sono oltre 3.000</a:t>
            </a:r>
            <a:r>
              <a:rPr lang="it-IT" sz="1400" dirty="0">
                <a:solidFill>
                  <a:prstClr val="black"/>
                </a:solidFill>
              </a:rPr>
              <a:t> </a:t>
            </a:r>
            <a:r>
              <a:rPr lang="it-IT" sz="1400" dirty="0">
                <a:solidFill>
                  <a:prstClr val="black"/>
                </a:solidFill>
              </a:rPr>
              <a:t>e molte stanno progressivamente scomparendo.</a:t>
            </a:r>
          </a:p>
          <a:p>
            <a:r>
              <a:rPr lang="it-IT" sz="1000" dirty="0">
                <a:solidFill>
                  <a:prstClr val="black"/>
                </a:solidFill>
              </a:rPr>
              <a:t>Scompaiono al ritmo di una ogni quattordici giorni. Le lingue indigene muoiono. Anzi, si estinguono insieme agli ultimi esponenti dei popoli che le parlano. Oltre cento idiomi nativi sono spariti dal 2007, secondo i dati dell’Unesco. Altri 400 sono a rischio.</a:t>
            </a:r>
          </a:p>
          <a:p>
            <a:endParaRPr lang="it-IT" sz="800" dirty="0">
              <a:solidFill>
                <a:prstClr val="black"/>
              </a:solidFill>
            </a:endParaRPr>
          </a:p>
          <a:p>
            <a:r>
              <a:rPr lang="it-IT" sz="800" dirty="0">
                <a:solidFill>
                  <a:prstClr val="black"/>
                </a:solidFill>
              </a:rPr>
              <a:t>https</a:t>
            </a:r>
            <a:r>
              <a:rPr lang="it-IT" sz="800" dirty="0">
                <a:solidFill>
                  <a:prstClr val="black"/>
                </a:solidFill>
              </a:rPr>
              <a:t>://www.avvenire.it/mondo/pagine/lingua-unesco-morte-delle-lingue</a:t>
            </a:r>
            <a:endParaRPr lang="it-IT" sz="800" dirty="0">
              <a:solidFill>
                <a:prstClr val="black"/>
              </a:solidFill>
            </a:endParaRPr>
          </a:p>
          <a:p>
            <a:endParaRPr lang="it-IT" sz="1400" dirty="0">
              <a:solidFill>
                <a:prstClr val="black"/>
              </a:solidFill>
            </a:endParaRPr>
          </a:p>
          <a:p>
            <a:r>
              <a:rPr lang="it-IT" sz="1400" dirty="0">
                <a:solidFill>
                  <a:prstClr val="black"/>
                </a:solidFill>
              </a:rPr>
              <a:t>La lingua è anche </a:t>
            </a:r>
            <a:r>
              <a:rPr lang="it-IT" sz="1400" b="1" dirty="0">
                <a:solidFill>
                  <a:prstClr val="black"/>
                </a:solidFill>
              </a:rPr>
              <a:t>economica </a:t>
            </a:r>
            <a:r>
              <a:rPr lang="it-IT" sz="1400" dirty="0">
                <a:solidFill>
                  <a:prstClr val="black"/>
                </a:solidFill>
              </a:rPr>
              <a:t>perché permette di produrre infiniti messaggi partendo da un numero molto ridotto di segni. </a:t>
            </a:r>
          </a:p>
          <a:p>
            <a:r>
              <a:rPr lang="it-IT" sz="1400" dirty="0">
                <a:solidFill>
                  <a:prstClr val="black"/>
                </a:solidFill>
              </a:rPr>
              <a:t/>
            </a:r>
            <a:br>
              <a:rPr lang="it-IT" sz="1400" dirty="0">
                <a:solidFill>
                  <a:prstClr val="black"/>
                </a:solidFill>
              </a:rPr>
            </a:br>
            <a:r>
              <a:rPr lang="it-IT" sz="1400" dirty="0">
                <a:solidFill>
                  <a:prstClr val="black"/>
                </a:solidFill>
              </a:rPr>
              <a:t>È </a:t>
            </a:r>
            <a:r>
              <a:rPr lang="it-IT" sz="1400" b="1" dirty="0">
                <a:solidFill>
                  <a:prstClr val="black"/>
                </a:solidFill>
              </a:rPr>
              <a:t>potente </a:t>
            </a:r>
            <a:r>
              <a:rPr lang="it-IT" sz="1400" dirty="0">
                <a:solidFill>
                  <a:prstClr val="black"/>
                </a:solidFill>
              </a:rPr>
              <a:t>perché è l’unico linguaggio che può:  parlare di tutto; trasmettere informazioni nuove, non prevedibili, anche non legate a una situazione immediata; spiegare il proprio funzionamento.</a:t>
            </a:r>
            <a:br>
              <a:rPr lang="it-IT" sz="1400" dirty="0">
                <a:solidFill>
                  <a:prstClr val="black"/>
                </a:solidFill>
              </a:rPr>
            </a:br>
            <a:endParaRPr lang="it-IT" sz="1400" dirty="0">
              <a:solidFill>
                <a:prstClr val="black"/>
              </a:solidFill>
            </a:endParaRPr>
          </a:p>
          <a:p>
            <a:r>
              <a:rPr lang="it-IT" sz="1400" b="1" dirty="0">
                <a:solidFill>
                  <a:prstClr val="black"/>
                </a:solidFill>
              </a:rPr>
              <a:t>Estremamente flessibile</a:t>
            </a:r>
            <a:r>
              <a:rPr lang="it-IT" sz="1400" dirty="0">
                <a:solidFill>
                  <a:prstClr val="black"/>
                </a:solidFill>
              </a:rPr>
              <a:t>, perché permette di formulare uno stesso messaggio in tanti modi diversi, per adeguarlo alle più diverse situazioni comunicative. </a:t>
            </a:r>
            <a:br>
              <a:rPr lang="it-IT" sz="1400" dirty="0">
                <a:solidFill>
                  <a:prstClr val="black"/>
                </a:solidFill>
              </a:rPr>
            </a:br>
            <a:endParaRPr lang="it-IT" sz="1400" dirty="0">
              <a:solidFill>
                <a:prstClr val="black"/>
              </a:solidFill>
            </a:endParaRPr>
          </a:p>
        </p:txBody>
      </p:sp>
    </p:spTree>
    <p:extLst>
      <p:ext uri="{BB962C8B-B14F-4D97-AF65-F5344CB8AC3E}">
        <p14:creationId xmlns:p14="http://schemas.microsoft.com/office/powerpoint/2010/main" val="2555143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1547664" y="711198"/>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
        <p:nvSpPr>
          <p:cNvPr id="3" name="CasellaDiTesto 2"/>
          <p:cNvSpPr txBox="1"/>
          <p:nvPr/>
        </p:nvSpPr>
        <p:spPr>
          <a:xfrm>
            <a:off x="0" y="1233058"/>
            <a:ext cx="9144000" cy="338554"/>
          </a:xfrm>
          <a:prstGeom prst="rect">
            <a:avLst/>
          </a:prstGeom>
          <a:noFill/>
        </p:spPr>
        <p:txBody>
          <a:bodyPr wrap="square" rtlCol="0">
            <a:spAutoFit/>
          </a:bodyPr>
          <a:lstStyle/>
          <a:p>
            <a:r>
              <a:rPr lang="it-IT" sz="1600" dirty="0">
                <a:solidFill>
                  <a:prstClr val="black"/>
                </a:solidFill>
              </a:rPr>
              <a:t>Quella </a:t>
            </a:r>
            <a:r>
              <a:rPr lang="it-IT" sz="1600" b="1" dirty="0">
                <a:solidFill>
                  <a:prstClr val="black"/>
                </a:solidFill>
              </a:rPr>
              <a:t>non verbale</a:t>
            </a:r>
            <a:r>
              <a:rPr lang="it-IT" sz="1600" dirty="0">
                <a:solidFill>
                  <a:prstClr val="black"/>
                </a:solidFill>
              </a:rPr>
              <a:t>, per la quale è necessaria una premessa sul significato del corpo e della corporeità</a:t>
            </a:r>
            <a:endParaRPr lang="it-IT" sz="1600" dirty="0">
              <a:solidFill>
                <a:prstClr val="black"/>
              </a:solidFill>
            </a:endParaRPr>
          </a:p>
        </p:txBody>
      </p:sp>
      <p:sp>
        <p:nvSpPr>
          <p:cNvPr id="4" name="CasellaDiTesto 3"/>
          <p:cNvSpPr txBox="1"/>
          <p:nvPr/>
        </p:nvSpPr>
        <p:spPr>
          <a:xfrm>
            <a:off x="180052" y="1844824"/>
            <a:ext cx="8424395" cy="2492990"/>
          </a:xfrm>
          <a:prstGeom prst="rect">
            <a:avLst/>
          </a:prstGeom>
          <a:noFill/>
        </p:spPr>
        <p:txBody>
          <a:bodyPr wrap="square" rtlCol="0">
            <a:spAutoFit/>
          </a:bodyPr>
          <a:lstStyle/>
          <a:p>
            <a:r>
              <a:rPr lang="it-IT" sz="1200" dirty="0">
                <a:solidFill>
                  <a:prstClr val="black"/>
                </a:solidFill>
              </a:rPr>
              <a:t>Esiste, ormai consolidata, la convinzione della stretta correlazione tra corpo e sviluppo intellettuale, inteso come psiche. L’uomo è un tutto unitario fatto di molti particolari (ritorna il concetto di holos). Il corpo è vita, proprio in quanto insieme, al di là di tutte le dicotomie e delle teorizzazioni  che spostano </a:t>
            </a:r>
            <a:r>
              <a:rPr lang="it-IT" sz="1200" dirty="0">
                <a:solidFill>
                  <a:prstClr val="black"/>
                </a:solidFill>
              </a:rPr>
              <a:t> </a:t>
            </a:r>
            <a:r>
              <a:rPr lang="it-IT" sz="1200" dirty="0">
                <a:solidFill>
                  <a:prstClr val="black"/>
                </a:solidFill>
              </a:rPr>
              <a:t>il peso verso l’oggettivazione piuttosto che nei confronti di una  sua idealizzazione</a:t>
            </a:r>
          </a:p>
          <a:p>
            <a:endParaRPr lang="it-IT" sz="1200" dirty="0">
              <a:solidFill>
                <a:prstClr val="black"/>
              </a:solidFill>
            </a:endParaRPr>
          </a:p>
          <a:p>
            <a:r>
              <a:rPr lang="it-IT" sz="1200" dirty="0">
                <a:solidFill>
                  <a:prstClr val="black"/>
                </a:solidFill>
              </a:rPr>
              <a:t>I</a:t>
            </a:r>
            <a:r>
              <a:rPr lang="it-IT" sz="1200" dirty="0">
                <a:solidFill>
                  <a:prstClr val="black"/>
                </a:solidFill>
              </a:rPr>
              <a:t>n ambito medievale prevale la subalternità </a:t>
            </a:r>
            <a:r>
              <a:rPr lang="it-IT" sz="1200" dirty="0">
                <a:solidFill>
                  <a:prstClr val="black"/>
                </a:solidFill>
              </a:rPr>
              <a:t>del corpo all’intelletto e </a:t>
            </a:r>
            <a:r>
              <a:rPr lang="it-IT" sz="1200" dirty="0">
                <a:solidFill>
                  <a:prstClr val="black"/>
                </a:solidFill>
              </a:rPr>
              <a:t>la rilevanza dell’addestramento versus la sua educazione .</a:t>
            </a:r>
          </a:p>
          <a:p>
            <a:endParaRPr lang="it-IT" sz="1200" dirty="0">
              <a:solidFill>
                <a:prstClr val="black"/>
              </a:solidFill>
            </a:endParaRPr>
          </a:p>
          <a:p>
            <a:r>
              <a:rPr lang="it-IT" sz="1200" dirty="0">
                <a:solidFill>
                  <a:prstClr val="black"/>
                </a:solidFill>
              </a:rPr>
              <a:t>Il concetto di educazione fisica compare solo nel XVIII secolo con l’Illuminismo in sostituzione del termine ginnastica, assieme alla dietetica, all’igiene e all’abbigliamento, alla buona salute in generale e all’irrobustimento, anche sulle motivazioni della nascente pediatria e ortopedia.</a:t>
            </a:r>
          </a:p>
          <a:p>
            <a:endParaRPr lang="it-IT" sz="1200" dirty="0">
              <a:solidFill>
                <a:prstClr val="black"/>
              </a:solidFill>
            </a:endParaRPr>
          </a:p>
          <a:p>
            <a:r>
              <a:rPr lang="it-IT" sz="1200" dirty="0">
                <a:solidFill>
                  <a:prstClr val="black"/>
                </a:solidFill>
              </a:rPr>
              <a:t>Nel secolo XIX il corpo cambia ancora paradigma passando ad una concezione  di perfezionamento biologico e di adattamento alla società e ai suoi compiti (basti pensare alle necessità imposte dalla rivoluzione industriale).</a:t>
            </a:r>
            <a:endParaRPr lang="it-IT" sz="1200" dirty="0">
              <a:solidFill>
                <a:prstClr val="black"/>
              </a:solidFill>
            </a:endParaRPr>
          </a:p>
        </p:txBody>
      </p:sp>
      <p:sp>
        <p:nvSpPr>
          <p:cNvPr id="136194" name="AutoShape 2" descr="Risultati immagini per il corpo nel medioev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solidFill>
                <a:prstClr val="black"/>
              </a:solidFill>
            </a:endParaRPr>
          </a:p>
        </p:txBody>
      </p:sp>
      <p:sp>
        <p:nvSpPr>
          <p:cNvPr id="136196" name="AutoShape 4" descr="Risultati immagini per il corpo nel medioev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solidFill>
                <a:prstClr val="black"/>
              </a:solidFill>
            </a:endParaRPr>
          </a:p>
        </p:txBody>
      </p:sp>
      <p:pic>
        <p:nvPicPr>
          <p:cNvPr id="136198" name="Picture 6" descr="Risultati immagini per il corpo nel medioevo"/>
          <p:cNvPicPr>
            <a:picLocks noChangeAspect="1" noChangeArrowheads="1"/>
          </p:cNvPicPr>
          <p:nvPr/>
        </p:nvPicPr>
        <p:blipFill>
          <a:blip r:embed="rId3"/>
          <a:srcRect/>
          <a:stretch>
            <a:fillRect/>
          </a:stretch>
        </p:blipFill>
        <p:spPr bwMode="auto">
          <a:xfrm>
            <a:off x="7524328" y="4339409"/>
            <a:ext cx="1619672" cy="2518590"/>
          </a:xfrm>
          <a:prstGeom prst="rect">
            <a:avLst/>
          </a:prstGeom>
          <a:noFill/>
        </p:spPr>
      </p:pic>
      <p:pic>
        <p:nvPicPr>
          <p:cNvPr id="136200" name="Picture 8" descr="https://images-na.ssl-images-amazon.com/images/I/51FmTpsubIL._SX309_BO1,204,203,200_.jpg"/>
          <p:cNvPicPr>
            <a:picLocks noChangeAspect="1" noChangeArrowheads="1"/>
          </p:cNvPicPr>
          <p:nvPr/>
        </p:nvPicPr>
        <p:blipFill>
          <a:blip r:embed="rId4"/>
          <a:srcRect/>
          <a:stretch>
            <a:fillRect/>
          </a:stretch>
        </p:blipFill>
        <p:spPr bwMode="auto">
          <a:xfrm>
            <a:off x="0" y="4374769"/>
            <a:ext cx="1547664" cy="2483231"/>
          </a:xfrm>
          <a:prstGeom prst="rect">
            <a:avLst/>
          </a:prstGeom>
          <a:noFill/>
        </p:spPr>
      </p:pic>
    </p:spTree>
    <p:extLst>
      <p:ext uri="{BB962C8B-B14F-4D97-AF65-F5344CB8AC3E}">
        <p14:creationId xmlns:p14="http://schemas.microsoft.com/office/powerpoint/2010/main" val="966668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1724728"/>
            <a:ext cx="8640960" cy="3416320"/>
          </a:xfrm>
          <a:prstGeom prst="rect">
            <a:avLst/>
          </a:prstGeom>
        </p:spPr>
        <p:txBody>
          <a:bodyPr wrap="square">
            <a:spAutoFit/>
          </a:bodyPr>
          <a:lstStyle/>
          <a:p>
            <a:r>
              <a:rPr lang="it-IT" sz="1200" dirty="0">
                <a:solidFill>
                  <a:prstClr val="black"/>
                </a:solidFill>
              </a:rPr>
              <a:t>Nella tradizione culturale occidentale, intrisa di platonismo prima e di cristianesimo poi, il corpo ha rappresentato per lungo tempo il polo negativo di una serie di coppie di opposti (anima e corpo, spirito e carne, ragione ed emozioni, ecc.). </a:t>
            </a:r>
            <a:endParaRPr lang="it-IT" sz="1200" dirty="0">
              <a:solidFill>
                <a:prstClr val="black"/>
              </a:solidFill>
            </a:endParaRPr>
          </a:p>
          <a:p>
            <a:endParaRPr lang="it-IT" sz="1200" dirty="0">
              <a:solidFill>
                <a:prstClr val="black"/>
              </a:solidFill>
            </a:endParaRPr>
          </a:p>
          <a:p>
            <a:r>
              <a:rPr lang="it-IT" sz="1200" dirty="0">
                <a:solidFill>
                  <a:prstClr val="black"/>
                </a:solidFill>
              </a:rPr>
              <a:t>Il </a:t>
            </a:r>
            <a:r>
              <a:rPr lang="it-IT" sz="1200" dirty="0">
                <a:solidFill>
                  <a:prstClr val="black"/>
                </a:solidFill>
              </a:rPr>
              <a:t>corpo, in quanto sede delle sensazioni e delle emozioni, veniva infatti ritenuto un residuo di rapporto con la dimensione più animale dell’uomo, una fonte di conoscenza instabile e illusoria, un elemento perturbante per la condotta umana. </a:t>
            </a:r>
            <a:endParaRPr lang="it-IT" sz="1200" dirty="0">
              <a:solidFill>
                <a:prstClr val="black"/>
              </a:solidFill>
            </a:endParaRPr>
          </a:p>
          <a:p>
            <a:endParaRPr lang="it-IT" sz="1200" dirty="0">
              <a:solidFill>
                <a:prstClr val="black"/>
              </a:solidFill>
            </a:endParaRPr>
          </a:p>
          <a:p>
            <a:r>
              <a:rPr lang="it-IT" sz="1200" dirty="0">
                <a:solidFill>
                  <a:prstClr val="black"/>
                </a:solidFill>
              </a:rPr>
              <a:t>Anche </a:t>
            </a:r>
            <a:r>
              <a:rPr lang="it-IT" sz="1200" dirty="0">
                <a:solidFill>
                  <a:prstClr val="black"/>
                </a:solidFill>
              </a:rPr>
              <a:t>l’opposizione tra “essere un corpo” e “avere un corpo” risente in qualche modo di questa visione </a:t>
            </a:r>
            <a:r>
              <a:rPr lang="it-IT" sz="1200" dirty="0">
                <a:solidFill>
                  <a:prstClr val="black"/>
                </a:solidFill>
              </a:rPr>
              <a:t>dicotomica. </a:t>
            </a:r>
          </a:p>
          <a:p>
            <a:endParaRPr lang="it-IT" sz="1200" dirty="0">
              <a:solidFill>
                <a:prstClr val="black"/>
              </a:solidFill>
            </a:endParaRPr>
          </a:p>
          <a:p>
            <a:r>
              <a:rPr lang="it-IT" sz="1200" dirty="0">
                <a:solidFill>
                  <a:prstClr val="black"/>
                </a:solidFill>
              </a:rPr>
              <a:t>Si </a:t>
            </a:r>
            <a:r>
              <a:rPr lang="it-IT" sz="1200" dirty="0">
                <a:solidFill>
                  <a:prstClr val="black"/>
                </a:solidFill>
              </a:rPr>
              <a:t>tratta però di una finta opposizione: l’essere umano, infatti, è l’unico essere vivente che al tempo stesso “è” e “ha” un corpo, intrattenendo un rapporto eccentrico con la propria fisicità. </a:t>
            </a:r>
            <a:endParaRPr lang="it-IT" sz="1200" dirty="0">
              <a:solidFill>
                <a:prstClr val="black"/>
              </a:solidFill>
            </a:endParaRPr>
          </a:p>
          <a:p>
            <a:endParaRPr lang="it-IT" sz="1200" dirty="0">
              <a:solidFill>
                <a:prstClr val="black"/>
              </a:solidFill>
            </a:endParaRPr>
          </a:p>
          <a:p>
            <a:r>
              <a:rPr lang="it-IT" sz="1200" dirty="0">
                <a:solidFill>
                  <a:prstClr val="black"/>
                </a:solidFill>
              </a:rPr>
              <a:t>Mentre </a:t>
            </a:r>
            <a:r>
              <a:rPr lang="it-IT" sz="1200" dirty="0">
                <a:solidFill>
                  <a:prstClr val="black"/>
                </a:solidFill>
              </a:rPr>
              <a:t>gli altri animali “sono” il loro corpo, cioè coincidono con esso e con l’istinto che ne guida il comportamento, gli </a:t>
            </a:r>
            <a:r>
              <a:rPr lang="it-IT" sz="1200" dirty="0">
                <a:solidFill>
                  <a:prstClr val="black"/>
                </a:solidFill>
              </a:rPr>
              <a:t>esseri </a:t>
            </a:r>
            <a:r>
              <a:rPr lang="it-IT" sz="1200" dirty="0">
                <a:solidFill>
                  <a:prstClr val="black"/>
                </a:solidFill>
              </a:rPr>
              <a:t>umani invece in parte “sono” il loro corpo perché sono condizionati da bisogni e meccanismi fisiologici, ma in parte “hanno” un corpo in quanto sono in grado di manipolare il proprio corpo e trovare soluzioni e mete differenti per i bisogni corporei (si pensi all’infinita varietà di tradizioni alimentari con cui l’umanità soddisfa il proprio bisogno di nutrirsi). </a:t>
            </a:r>
            <a:endParaRPr lang="it-IT" sz="1200" dirty="0">
              <a:solidFill>
                <a:prstClr val="black"/>
              </a:solidFill>
            </a:endParaRPr>
          </a:p>
          <a:p>
            <a:endParaRPr lang="it-IT" sz="1200" dirty="0">
              <a:solidFill>
                <a:prstClr val="black"/>
              </a:solidFill>
            </a:endParaRPr>
          </a:p>
          <a:p>
            <a:r>
              <a:rPr lang="it-IT" sz="1200" dirty="0">
                <a:solidFill>
                  <a:prstClr val="black"/>
                </a:solidFill>
              </a:rPr>
              <a:t>Il </a:t>
            </a:r>
            <a:r>
              <a:rPr lang="it-IT" sz="1200" dirty="0">
                <a:solidFill>
                  <a:prstClr val="black"/>
                </a:solidFill>
              </a:rPr>
              <a:t>corpo è quindi un elemento identitario, che contribuisce a costituire il “chi sono” dell’essere umano, ma è anche uno strumento e uno spazio d’azione.</a:t>
            </a:r>
          </a:p>
        </p:txBody>
      </p:sp>
      <p:sp>
        <p:nvSpPr>
          <p:cNvPr id="3" name="Titolo 1"/>
          <p:cNvSpPr txBox="1">
            <a:spLocks/>
          </p:cNvSpPr>
          <p:nvPr/>
        </p:nvSpPr>
        <p:spPr>
          <a:xfrm>
            <a:off x="1547664" y="711198"/>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Tree>
    <p:extLst>
      <p:ext uri="{BB962C8B-B14F-4D97-AF65-F5344CB8AC3E}">
        <p14:creationId xmlns:p14="http://schemas.microsoft.com/office/powerpoint/2010/main" val="3206272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1547664" y="711198"/>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
        <p:nvSpPr>
          <p:cNvPr id="4" name="CasellaDiTesto 3"/>
          <p:cNvSpPr txBox="1"/>
          <p:nvPr/>
        </p:nvSpPr>
        <p:spPr>
          <a:xfrm>
            <a:off x="107504" y="1124744"/>
            <a:ext cx="7256224" cy="3231654"/>
          </a:xfrm>
          <a:prstGeom prst="rect">
            <a:avLst/>
          </a:prstGeom>
          <a:noFill/>
        </p:spPr>
        <p:txBody>
          <a:bodyPr wrap="square" rtlCol="0">
            <a:spAutoFit/>
          </a:bodyPr>
          <a:lstStyle/>
          <a:p>
            <a:r>
              <a:rPr lang="it-IT" sz="1200" dirty="0">
                <a:solidFill>
                  <a:prstClr val="black"/>
                </a:solidFill>
              </a:rPr>
              <a:t>Erich Fromm distingue tra un </a:t>
            </a:r>
            <a:r>
              <a:rPr lang="it-IT" sz="1200" b="1" dirty="0">
                <a:solidFill>
                  <a:prstClr val="black"/>
                </a:solidFill>
              </a:rPr>
              <a:t>avere</a:t>
            </a:r>
            <a:r>
              <a:rPr lang="it-IT" sz="1200" dirty="0">
                <a:solidFill>
                  <a:prstClr val="black"/>
                </a:solidFill>
              </a:rPr>
              <a:t> un corpo e l’</a:t>
            </a:r>
            <a:r>
              <a:rPr lang="it-IT" sz="1200" b="1" dirty="0">
                <a:solidFill>
                  <a:prstClr val="black"/>
                </a:solidFill>
              </a:rPr>
              <a:t>essere</a:t>
            </a:r>
            <a:r>
              <a:rPr lang="it-IT" sz="1200" dirty="0">
                <a:solidFill>
                  <a:prstClr val="black"/>
                </a:solidFill>
              </a:rPr>
              <a:t> un corpo </a:t>
            </a:r>
          </a:p>
          <a:p>
            <a:endParaRPr lang="it-IT" sz="1200" dirty="0">
              <a:solidFill>
                <a:prstClr val="black"/>
              </a:solidFill>
            </a:endParaRPr>
          </a:p>
          <a:p>
            <a:r>
              <a:rPr lang="it-IT" sz="1200" dirty="0">
                <a:solidFill>
                  <a:prstClr val="black"/>
                </a:solidFill>
              </a:rPr>
              <a:t>La corporeità non è una qualificazione del soggetto, ma è il soggetto stesso</a:t>
            </a:r>
          </a:p>
          <a:p>
            <a:endParaRPr lang="it-IT" sz="1200" dirty="0">
              <a:solidFill>
                <a:prstClr val="black"/>
              </a:solidFill>
            </a:endParaRPr>
          </a:p>
          <a:p>
            <a:r>
              <a:rPr lang="it-IT" sz="1200" b="1" dirty="0" err="1">
                <a:solidFill>
                  <a:prstClr val="black"/>
                </a:solidFill>
              </a:rPr>
              <a:t>Leib</a:t>
            </a:r>
            <a:r>
              <a:rPr lang="it-IT" sz="1200" dirty="0">
                <a:solidFill>
                  <a:prstClr val="black"/>
                </a:solidFill>
              </a:rPr>
              <a:t>: corpo vissuto, mondanizzato, corpo-vivente in quanto vissuto come proprio e non come mero oggetto, nella sua interezza e non nelle singole parti. Quel corpo che </a:t>
            </a:r>
            <a:r>
              <a:rPr lang="it-IT" sz="1200" i="1" dirty="0">
                <a:solidFill>
                  <a:prstClr val="black"/>
                </a:solidFill>
              </a:rPr>
              <a:t>io sono </a:t>
            </a:r>
            <a:r>
              <a:rPr lang="it-IT" sz="1200" dirty="0">
                <a:solidFill>
                  <a:prstClr val="black"/>
                </a:solidFill>
              </a:rPr>
              <a:t>e non semplicemente </a:t>
            </a:r>
            <a:r>
              <a:rPr lang="it-IT" sz="1200" i="1" dirty="0">
                <a:solidFill>
                  <a:prstClr val="black"/>
                </a:solidFill>
              </a:rPr>
              <a:t>ho, </a:t>
            </a:r>
            <a:r>
              <a:rPr lang="it-IT" sz="1200" dirty="0">
                <a:solidFill>
                  <a:prstClr val="black"/>
                </a:solidFill>
              </a:rPr>
              <a:t>in quanto unità vissuta di percezione e movimento (</a:t>
            </a:r>
            <a:r>
              <a:rPr lang="it-IT" sz="1200" dirty="0" err="1">
                <a:solidFill>
                  <a:prstClr val="black"/>
                </a:solidFill>
              </a:rPr>
              <a:t>Merlau-Ponty</a:t>
            </a:r>
            <a:r>
              <a:rPr lang="it-IT" sz="1200" dirty="0">
                <a:solidFill>
                  <a:prstClr val="black"/>
                </a:solidFill>
              </a:rPr>
              <a:t>).</a:t>
            </a:r>
          </a:p>
          <a:p>
            <a:endParaRPr lang="it-IT" sz="1200" dirty="0">
              <a:solidFill>
                <a:prstClr val="black"/>
              </a:solidFill>
            </a:endParaRPr>
          </a:p>
          <a:p>
            <a:r>
              <a:rPr lang="it-IT" sz="1200" b="1" dirty="0" err="1">
                <a:solidFill>
                  <a:prstClr val="black"/>
                </a:solidFill>
              </a:rPr>
              <a:t>Körper</a:t>
            </a:r>
            <a:r>
              <a:rPr lang="it-IT" sz="1200" dirty="0">
                <a:solidFill>
                  <a:prstClr val="black"/>
                </a:solidFill>
              </a:rPr>
              <a:t>: corpo anatomico o compagine somatica. È il corpo che risponde a certe misure , che occupa un certo spazio o </a:t>
            </a:r>
            <a:r>
              <a:rPr lang="it-IT" sz="1200" i="1" dirty="0" err="1">
                <a:solidFill>
                  <a:prstClr val="black"/>
                </a:solidFill>
              </a:rPr>
              <a:t>rex</a:t>
            </a:r>
            <a:r>
              <a:rPr lang="it-IT" sz="1200" i="1" dirty="0">
                <a:solidFill>
                  <a:prstClr val="black"/>
                </a:solidFill>
              </a:rPr>
              <a:t> </a:t>
            </a:r>
            <a:r>
              <a:rPr lang="it-IT" sz="1200" i="1" dirty="0" err="1">
                <a:solidFill>
                  <a:prstClr val="black"/>
                </a:solidFill>
              </a:rPr>
              <a:t>extensa</a:t>
            </a:r>
            <a:r>
              <a:rPr lang="it-IT" sz="1200" dirty="0">
                <a:solidFill>
                  <a:prstClr val="black"/>
                </a:solidFill>
              </a:rPr>
              <a:t>, secondo i termini cartesiani. Ma anche il mio stesso corpo che esperisco come strumento, protesi, quando mi osservo allo specchio e che riconosco come corpo </a:t>
            </a:r>
            <a:r>
              <a:rPr lang="it-IT" sz="1200" i="1" dirty="0">
                <a:solidFill>
                  <a:prstClr val="black"/>
                </a:solidFill>
              </a:rPr>
              <a:t>altro</a:t>
            </a:r>
            <a:r>
              <a:rPr lang="it-IT" sz="1200" dirty="0">
                <a:solidFill>
                  <a:prstClr val="black"/>
                </a:solidFill>
              </a:rPr>
              <a:t> </a:t>
            </a:r>
            <a:r>
              <a:rPr lang="it-IT" sz="1200" dirty="0">
                <a:solidFill>
                  <a:prstClr val="black"/>
                </a:solidFill>
              </a:rPr>
              <a:t>(Husserl).</a:t>
            </a:r>
          </a:p>
          <a:p>
            <a:endParaRPr lang="it-IT" sz="1200" dirty="0">
              <a:solidFill>
                <a:prstClr val="black"/>
              </a:solidFill>
            </a:endParaRPr>
          </a:p>
          <a:p>
            <a:endParaRPr lang="it-IT" sz="1200" dirty="0">
              <a:solidFill>
                <a:prstClr val="black"/>
              </a:solidFill>
            </a:endParaRPr>
          </a:p>
          <a:p>
            <a:endParaRPr lang="it-IT" sz="1200" dirty="0">
              <a:solidFill>
                <a:prstClr val="black"/>
              </a:solidFill>
            </a:endParaRPr>
          </a:p>
          <a:p>
            <a:r>
              <a:rPr lang="it-IT" sz="1200" dirty="0">
                <a:solidFill>
                  <a:prstClr val="black"/>
                </a:solidFill>
              </a:rPr>
              <a:t>Ma corporeo e psichico in realtà sono interrelati, cooperanti al fine della crescita della persona: sinolo storico.</a:t>
            </a:r>
          </a:p>
          <a:p>
            <a:r>
              <a:rPr lang="it-IT" sz="1200" dirty="0">
                <a:solidFill>
                  <a:prstClr val="black"/>
                </a:solidFill>
              </a:rPr>
              <a:t> </a:t>
            </a:r>
            <a:endParaRPr lang="it-IT" sz="1200" dirty="0">
              <a:solidFill>
                <a:prstClr val="black"/>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3728" y="4073187"/>
            <a:ext cx="1780272" cy="27437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5548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1547664" y="711198"/>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
        <p:nvSpPr>
          <p:cNvPr id="3" name="CasellaDiTesto 2"/>
          <p:cNvSpPr txBox="1"/>
          <p:nvPr/>
        </p:nvSpPr>
        <p:spPr>
          <a:xfrm>
            <a:off x="357158" y="1500174"/>
            <a:ext cx="7929618" cy="2031325"/>
          </a:xfrm>
          <a:prstGeom prst="rect">
            <a:avLst/>
          </a:prstGeom>
          <a:noFill/>
        </p:spPr>
        <p:txBody>
          <a:bodyPr wrap="square" rtlCol="0">
            <a:spAutoFit/>
          </a:bodyPr>
          <a:lstStyle/>
          <a:p>
            <a:r>
              <a:rPr lang="it-IT" sz="1400" dirty="0">
                <a:solidFill>
                  <a:prstClr val="black"/>
                </a:solidFill>
              </a:rPr>
              <a:t>Strumento educativo del corporeo è il suo vissuto esperienziale e la componente principale del vissuto è l’</a:t>
            </a:r>
            <a:r>
              <a:rPr lang="it-IT" sz="1400" b="1" dirty="0">
                <a:solidFill>
                  <a:prstClr val="black"/>
                </a:solidFill>
              </a:rPr>
              <a:t>immagine</a:t>
            </a:r>
            <a:r>
              <a:rPr lang="it-IT" sz="1400" dirty="0">
                <a:solidFill>
                  <a:prstClr val="black"/>
                </a:solidFill>
              </a:rPr>
              <a:t> </a:t>
            </a:r>
            <a:r>
              <a:rPr lang="it-IT" sz="1400" b="1" dirty="0">
                <a:solidFill>
                  <a:prstClr val="black"/>
                </a:solidFill>
              </a:rPr>
              <a:t>corporea</a:t>
            </a:r>
            <a:r>
              <a:rPr lang="it-IT" sz="1400" dirty="0">
                <a:solidFill>
                  <a:prstClr val="black"/>
                </a:solidFill>
              </a:rPr>
              <a:t>: centro dell’organizzazione della persona, del suo sentimento della relazione soggetto ambiente e in definitiva della coscienza del </a:t>
            </a:r>
            <a:r>
              <a:rPr lang="it-IT" sz="1400" dirty="0" err="1">
                <a:solidFill>
                  <a:prstClr val="black"/>
                </a:solidFill>
              </a:rPr>
              <a:t>sè</a:t>
            </a:r>
            <a:r>
              <a:rPr lang="it-IT" sz="1400" dirty="0">
                <a:solidFill>
                  <a:prstClr val="black"/>
                </a:solidFill>
              </a:rPr>
              <a:t>. </a:t>
            </a:r>
          </a:p>
          <a:p>
            <a:endParaRPr lang="it-IT" sz="1400" dirty="0">
              <a:solidFill>
                <a:prstClr val="black"/>
              </a:solidFill>
            </a:endParaRPr>
          </a:p>
          <a:p>
            <a:r>
              <a:rPr lang="it-IT" sz="1400" dirty="0">
                <a:solidFill>
                  <a:prstClr val="black"/>
                </a:solidFill>
              </a:rPr>
              <a:t>È l’immagine del corpo umano, il modo in cui il corpo appare a noi stessi, che non è identificabile con i limiti anatomici o con un limitante schema mentale, ma con la capacità di definirsi in </a:t>
            </a:r>
            <a:r>
              <a:rPr lang="it-IT" sz="1400" b="1" dirty="0">
                <a:solidFill>
                  <a:prstClr val="black"/>
                </a:solidFill>
              </a:rPr>
              <a:t>autonomia e plasticità </a:t>
            </a:r>
            <a:r>
              <a:rPr lang="it-IT" sz="1400" dirty="0">
                <a:solidFill>
                  <a:prstClr val="black"/>
                </a:solidFill>
              </a:rPr>
              <a:t>(autogestione del proprio corpo per un migliore adattamento anche a nuovi schemi motori e di completamento dell’azione),</a:t>
            </a:r>
            <a:r>
              <a:rPr lang="it-IT" sz="1400" b="1" dirty="0">
                <a:solidFill>
                  <a:prstClr val="black"/>
                </a:solidFill>
              </a:rPr>
              <a:t>padronanza di se </a:t>
            </a:r>
            <a:r>
              <a:rPr lang="it-IT" sz="1400" dirty="0">
                <a:solidFill>
                  <a:prstClr val="black"/>
                </a:solidFill>
              </a:rPr>
              <a:t>(regolazione e disposizione delle risposte motorie) e </a:t>
            </a:r>
            <a:r>
              <a:rPr lang="it-IT" sz="1400" b="1" dirty="0">
                <a:solidFill>
                  <a:prstClr val="black"/>
                </a:solidFill>
              </a:rPr>
              <a:t>sociale</a:t>
            </a:r>
            <a:r>
              <a:rPr lang="it-IT" sz="1400" dirty="0">
                <a:solidFill>
                  <a:prstClr val="black"/>
                </a:solidFill>
              </a:rPr>
              <a:t> (come capacità di regolare l’impulsività e l’aggressività).</a:t>
            </a:r>
            <a:endParaRPr lang="it-IT" sz="1400" dirty="0">
              <a:solidFill>
                <a:prstClr val="black"/>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2154" y="4238625"/>
            <a:ext cx="4619625"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8917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1547664" y="711198"/>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
        <p:nvSpPr>
          <p:cNvPr id="3" name="CasellaDiTesto 2"/>
          <p:cNvSpPr txBox="1"/>
          <p:nvPr/>
        </p:nvSpPr>
        <p:spPr>
          <a:xfrm>
            <a:off x="395536" y="1500174"/>
            <a:ext cx="8640960" cy="2246769"/>
          </a:xfrm>
          <a:prstGeom prst="rect">
            <a:avLst/>
          </a:prstGeom>
          <a:noFill/>
        </p:spPr>
        <p:txBody>
          <a:bodyPr wrap="square" rtlCol="0">
            <a:spAutoFit/>
          </a:bodyPr>
          <a:lstStyle/>
          <a:p>
            <a:r>
              <a:rPr lang="it-IT" sz="1400" dirty="0">
                <a:solidFill>
                  <a:prstClr val="black"/>
                </a:solidFill>
              </a:rPr>
              <a:t>I processi di costruzione dell’immagine corporea avvengono</a:t>
            </a:r>
          </a:p>
          <a:p>
            <a:endParaRPr lang="it-IT" sz="1400" dirty="0">
              <a:solidFill>
                <a:prstClr val="black"/>
              </a:solidFill>
            </a:endParaRPr>
          </a:p>
          <a:p>
            <a:r>
              <a:rPr lang="it-IT" sz="1400" dirty="0">
                <a:solidFill>
                  <a:prstClr val="black"/>
                </a:solidFill>
              </a:rPr>
              <a:t>a livello </a:t>
            </a:r>
            <a:r>
              <a:rPr lang="it-IT" sz="1400" b="1" dirty="0">
                <a:solidFill>
                  <a:prstClr val="black"/>
                </a:solidFill>
              </a:rPr>
              <a:t>percettivo</a:t>
            </a:r>
            <a:r>
              <a:rPr lang="it-IT" sz="1400" dirty="0">
                <a:solidFill>
                  <a:prstClr val="black"/>
                </a:solidFill>
              </a:rPr>
              <a:t>, ovvero attraverso l’esperienza della posizione spaziale e nella progressiva differenziazione dall’ambiente circostante. In questo modo vengono apprese le caratteristiche ed i limiti del proprio corpo.</a:t>
            </a:r>
          </a:p>
          <a:p>
            <a:endParaRPr lang="it-IT" sz="1400" dirty="0">
              <a:solidFill>
                <a:prstClr val="black"/>
              </a:solidFill>
            </a:endParaRPr>
          </a:p>
          <a:p>
            <a:r>
              <a:rPr lang="it-IT" sz="1400" dirty="0">
                <a:solidFill>
                  <a:prstClr val="black"/>
                </a:solidFill>
              </a:rPr>
              <a:t>a livello </a:t>
            </a:r>
            <a:r>
              <a:rPr lang="it-IT" sz="1400" b="1" dirty="0">
                <a:solidFill>
                  <a:prstClr val="black"/>
                </a:solidFill>
              </a:rPr>
              <a:t>affettivo</a:t>
            </a:r>
            <a:r>
              <a:rPr lang="it-IT" sz="1400" dirty="0">
                <a:solidFill>
                  <a:prstClr val="black"/>
                </a:solidFill>
              </a:rPr>
              <a:t>, risultato degli investimenti affettivi ed emotivi di una vita relazionale soddisfacente, completandosi successivamente allo sviluppo della sessualità genitale.</a:t>
            </a:r>
          </a:p>
          <a:p>
            <a:endParaRPr lang="it-IT" sz="1400" dirty="0">
              <a:solidFill>
                <a:prstClr val="black"/>
              </a:solidFill>
            </a:endParaRPr>
          </a:p>
          <a:p>
            <a:r>
              <a:rPr lang="it-IT" sz="1400" dirty="0">
                <a:solidFill>
                  <a:prstClr val="black"/>
                </a:solidFill>
              </a:rPr>
              <a:t>a</a:t>
            </a:r>
            <a:r>
              <a:rPr lang="it-IT" sz="1400" dirty="0">
                <a:solidFill>
                  <a:prstClr val="black"/>
                </a:solidFill>
              </a:rPr>
              <a:t> livello </a:t>
            </a:r>
            <a:r>
              <a:rPr lang="it-IT" sz="1400" b="1" dirty="0">
                <a:solidFill>
                  <a:prstClr val="black"/>
                </a:solidFill>
              </a:rPr>
              <a:t>sociale</a:t>
            </a:r>
            <a:r>
              <a:rPr lang="it-IT" sz="1400" dirty="0">
                <a:solidFill>
                  <a:prstClr val="black"/>
                </a:solidFill>
              </a:rPr>
              <a:t>, mediante il confronto e il rapportarsi al corpo degli altri per mezzo di meccanismi quali l’identificazione, la proiezione, l’esibizionismo e la curiosità.</a:t>
            </a:r>
            <a:endParaRPr lang="it-IT" sz="1400" dirty="0">
              <a:solidFill>
                <a:prstClr val="black"/>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4198363"/>
            <a:ext cx="4968552" cy="2659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81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p:cNvSpPr>
          <p:nvPr/>
        </p:nvSpPr>
        <p:spPr>
          <a:xfrm>
            <a:off x="1619672" y="461847"/>
            <a:ext cx="6480720" cy="249351"/>
          </a:xfrm>
          <a:prstGeom prst="rect">
            <a:avLst/>
          </a:prstGeom>
        </p:spPr>
        <p:txBody>
          <a:bodyPr vert="horz" lIns="0" rIns="0" bIns="0" anchor="b">
            <a:normAutofit fontScale="2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it-IT" sz="2100" dirty="0" smtClean="0">
                <a:solidFill>
                  <a:srgbClr val="212745"/>
                </a:solidFill>
              </a:rPr>
              <a:t>      </a:t>
            </a:r>
            <a:r>
              <a:rPr lang="it-IT" sz="8000" dirty="0" smtClean="0">
                <a:solidFill>
                  <a:srgbClr val="212745"/>
                </a:solidFill>
              </a:rPr>
              <a:t>La comunicazione nell’ambito delle professioni sanitarie</a:t>
            </a:r>
            <a:endParaRPr lang="it-IT" sz="8000" dirty="0">
              <a:solidFill>
                <a:srgbClr val="212745"/>
              </a:solidFill>
            </a:endParaRPr>
          </a:p>
        </p:txBody>
      </p:sp>
      <p:sp>
        <p:nvSpPr>
          <p:cNvPr id="3" name="CasellaDiTesto 2"/>
          <p:cNvSpPr txBox="1"/>
          <p:nvPr/>
        </p:nvSpPr>
        <p:spPr>
          <a:xfrm>
            <a:off x="404831" y="980728"/>
            <a:ext cx="7858180" cy="1384995"/>
          </a:xfrm>
          <a:prstGeom prst="rect">
            <a:avLst/>
          </a:prstGeom>
          <a:noFill/>
        </p:spPr>
        <p:txBody>
          <a:bodyPr wrap="square" rtlCol="0">
            <a:spAutoFit/>
          </a:bodyPr>
          <a:lstStyle/>
          <a:p>
            <a:r>
              <a:rPr lang="it-IT" sz="1600" dirty="0">
                <a:solidFill>
                  <a:prstClr val="black"/>
                </a:solidFill>
              </a:rPr>
              <a:t>Plasticità dell’immagine corporea</a:t>
            </a:r>
          </a:p>
          <a:p>
            <a:endParaRPr lang="it-IT" sz="1200" dirty="0">
              <a:solidFill>
                <a:prstClr val="black"/>
              </a:solidFill>
            </a:endParaRPr>
          </a:p>
          <a:p>
            <a:pPr>
              <a:spcAft>
                <a:spcPts val="600"/>
              </a:spcAft>
            </a:pPr>
            <a:r>
              <a:rPr lang="it-IT" sz="1400" dirty="0">
                <a:solidFill>
                  <a:prstClr val="black"/>
                </a:solidFill>
              </a:rPr>
              <a:t>Varia a seconda </a:t>
            </a:r>
            <a:r>
              <a:rPr lang="it-IT" sz="1400" dirty="0">
                <a:solidFill>
                  <a:prstClr val="black"/>
                </a:solidFill>
              </a:rPr>
              <a:t>dei desideri e </a:t>
            </a:r>
            <a:r>
              <a:rPr lang="it-IT" sz="1400" dirty="0">
                <a:solidFill>
                  <a:prstClr val="black"/>
                </a:solidFill>
              </a:rPr>
              <a:t>delle </a:t>
            </a:r>
            <a:r>
              <a:rPr lang="it-IT" sz="1400" dirty="0">
                <a:solidFill>
                  <a:prstClr val="black"/>
                </a:solidFill>
              </a:rPr>
              <a:t>emozioni: </a:t>
            </a:r>
            <a:r>
              <a:rPr lang="it-IT" sz="1400" dirty="0">
                <a:solidFill>
                  <a:prstClr val="black"/>
                </a:solidFill>
              </a:rPr>
              <a:t>in particolare il corpo si contrae, diventa rigido con rabbia o </a:t>
            </a:r>
            <a:r>
              <a:rPr lang="it-IT" sz="1400" dirty="0">
                <a:solidFill>
                  <a:prstClr val="black"/>
                </a:solidFill>
              </a:rPr>
              <a:t>odio mentre </a:t>
            </a:r>
            <a:r>
              <a:rPr lang="it-IT" sz="1400" dirty="0">
                <a:solidFill>
                  <a:prstClr val="black"/>
                </a:solidFill>
              </a:rPr>
              <a:t>si espande quando proviamo gioia o siamo </a:t>
            </a:r>
            <a:r>
              <a:rPr lang="it-IT" sz="1400" dirty="0">
                <a:solidFill>
                  <a:prstClr val="black"/>
                </a:solidFill>
              </a:rPr>
              <a:t>rilassati. I </a:t>
            </a:r>
            <a:r>
              <a:rPr lang="it-IT" sz="1400" dirty="0">
                <a:solidFill>
                  <a:prstClr val="black"/>
                </a:solidFill>
              </a:rPr>
              <a:t>modi per cambiare la nostra immagine </a:t>
            </a:r>
            <a:r>
              <a:rPr lang="it-IT" sz="1400" dirty="0">
                <a:solidFill>
                  <a:prstClr val="black"/>
                </a:solidFill>
              </a:rPr>
              <a:t>corporea </a:t>
            </a:r>
            <a:r>
              <a:rPr lang="it-IT" sz="1400" dirty="0">
                <a:solidFill>
                  <a:prstClr val="black"/>
                </a:solidFill>
              </a:rPr>
              <a:t>sono </a:t>
            </a:r>
            <a:r>
              <a:rPr lang="it-IT" sz="1400" dirty="0">
                <a:solidFill>
                  <a:prstClr val="black"/>
                </a:solidFill>
              </a:rPr>
              <a:t>spesso simbolici</a:t>
            </a:r>
            <a:r>
              <a:rPr lang="it-IT" sz="1400" dirty="0">
                <a:solidFill>
                  <a:prstClr val="black"/>
                </a:solidFill>
              </a:rPr>
              <a:t>, quali abiti, tatuaggi, e </a:t>
            </a:r>
            <a:r>
              <a:rPr lang="it-IT" sz="1400" dirty="0">
                <a:solidFill>
                  <a:prstClr val="black"/>
                </a:solidFill>
              </a:rPr>
              <a:t>mutilazioni, </a:t>
            </a:r>
            <a:r>
              <a:rPr lang="it-IT" sz="1400" dirty="0">
                <a:solidFill>
                  <a:prstClr val="black"/>
                </a:solidFill>
              </a:rPr>
              <a:t>ma anche comportamentali quali attività </a:t>
            </a:r>
            <a:r>
              <a:rPr lang="it-IT" sz="1400" dirty="0">
                <a:solidFill>
                  <a:prstClr val="black"/>
                </a:solidFill>
              </a:rPr>
              <a:t>fisica, </a:t>
            </a:r>
            <a:r>
              <a:rPr lang="it-IT" sz="1400" dirty="0">
                <a:solidFill>
                  <a:prstClr val="black"/>
                </a:solidFill>
              </a:rPr>
              <a:t>lo sport, la danza ecc. </a:t>
            </a:r>
          </a:p>
        </p:txBody>
      </p:sp>
      <p:sp>
        <p:nvSpPr>
          <p:cNvPr id="4" name="CasellaDiTesto 3"/>
          <p:cNvSpPr txBox="1"/>
          <p:nvPr/>
        </p:nvSpPr>
        <p:spPr>
          <a:xfrm>
            <a:off x="388508" y="2564904"/>
            <a:ext cx="8143932" cy="3816429"/>
          </a:xfrm>
          <a:prstGeom prst="rect">
            <a:avLst/>
          </a:prstGeom>
          <a:noFill/>
        </p:spPr>
        <p:txBody>
          <a:bodyPr wrap="square" rtlCol="0">
            <a:spAutoFit/>
          </a:bodyPr>
          <a:lstStyle/>
          <a:p>
            <a:r>
              <a:rPr lang="it-IT" sz="1600" dirty="0">
                <a:solidFill>
                  <a:prstClr val="black"/>
                </a:solidFill>
              </a:rPr>
              <a:t>Elaborazione dell’immagine corporea</a:t>
            </a:r>
          </a:p>
          <a:p>
            <a:endParaRPr lang="it-IT" sz="1200" dirty="0">
              <a:solidFill>
                <a:prstClr val="black"/>
              </a:solidFill>
            </a:endParaRPr>
          </a:p>
          <a:p>
            <a:pPr>
              <a:spcAft>
                <a:spcPts val="600"/>
              </a:spcAft>
            </a:pPr>
            <a:r>
              <a:rPr lang="it-IT" sz="1400" dirty="0">
                <a:solidFill>
                  <a:prstClr val="black"/>
                </a:solidFill>
              </a:rPr>
              <a:t>L’immagine corporea non è un dato primitivo ma una costruzione mentale e sociale che risponde a tutte le attività, atteggiamenti, sensorialità e impressioni che il soggetto vive durante la propria evoluzione. Particolarmente importanti sono al riguardo il dolore e il controllo motorio degli arti. </a:t>
            </a:r>
          </a:p>
          <a:p>
            <a:pPr>
              <a:spcAft>
                <a:spcPts val="600"/>
              </a:spcAft>
            </a:pPr>
            <a:r>
              <a:rPr lang="it-IT" sz="1400" dirty="0">
                <a:solidFill>
                  <a:prstClr val="black"/>
                </a:solidFill>
              </a:rPr>
              <a:t>È un processo di maturazione continua e di progressiva differenziazione dall’ambiente, che dura almeno fino all’adolescenza, </a:t>
            </a:r>
            <a:r>
              <a:rPr lang="it-IT" sz="1400" dirty="0">
                <a:solidFill>
                  <a:prstClr val="black"/>
                </a:solidFill>
              </a:rPr>
              <a:t>da dove </a:t>
            </a:r>
            <a:r>
              <a:rPr lang="it-IT" sz="1400" dirty="0">
                <a:solidFill>
                  <a:prstClr val="black"/>
                </a:solidFill>
              </a:rPr>
              <a:t>si assesta su parametri relativamente </a:t>
            </a:r>
            <a:r>
              <a:rPr lang="it-IT" sz="1400" dirty="0">
                <a:solidFill>
                  <a:prstClr val="black"/>
                </a:solidFill>
              </a:rPr>
              <a:t>permanenti.</a:t>
            </a:r>
            <a:endParaRPr lang="it-IT" sz="1400" dirty="0">
              <a:solidFill>
                <a:prstClr val="black"/>
              </a:solidFill>
            </a:endParaRPr>
          </a:p>
          <a:p>
            <a:endParaRPr lang="it-IT" sz="1200" dirty="0">
              <a:solidFill>
                <a:prstClr val="black"/>
              </a:solidFill>
            </a:endParaRPr>
          </a:p>
          <a:p>
            <a:r>
              <a:rPr lang="it-IT" sz="1200" dirty="0">
                <a:solidFill>
                  <a:prstClr val="black"/>
                </a:solidFill>
              </a:rPr>
              <a:t>Fasi </a:t>
            </a:r>
          </a:p>
          <a:p>
            <a:pPr marL="228600" indent="-228600">
              <a:buFontTx/>
              <a:buAutoNum type="arabicParenR"/>
            </a:pPr>
            <a:r>
              <a:rPr lang="it-IT" sz="1000" dirty="0">
                <a:solidFill>
                  <a:prstClr val="black"/>
                </a:solidFill>
              </a:rPr>
              <a:t>Prettamente fisica e limitata a poche aree facilmente raggiungibili dal bambino: </a:t>
            </a:r>
            <a:r>
              <a:rPr lang="it-IT" sz="1000" dirty="0">
                <a:solidFill>
                  <a:prstClr val="black"/>
                </a:solidFill>
              </a:rPr>
              <a:t>m</a:t>
            </a:r>
            <a:r>
              <a:rPr lang="it-IT" sz="1000" dirty="0">
                <a:solidFill>
                  <a:prstClr val="black"/>
                </a:solidFill>
              </a:rPr>
              <a:t>ano, bocca, testa. Fino ai due anni il corpo è vissuto come qualcosa in </a:t>
            </a:r>
            <a:r>
              <a:rPr lang="it-IT" sz="1000" i="1" dirty="0">
                <a:solidFill>
                  <a:prstClr val="black"/>
                </a:solidFill>
              </a:rPr>
              <a:t>relazione a</a:t>
            </a:r>
            <a:r>
              <a:rPr lang="it-IT" sz="1000" dirty="0">
                <a:solidFill>
                  <a:prstClr val="black"/>
                </a:solidFill>
              </a:rPr>
              <a:t> e non come forma in sé, in ricezione tonica. Lo sviluppo continua con la progressiva differenziazione oggettuale e l’assimilazione della realtà dell’altro e ambientale, mentre il bambino inizia a camminare e a formare un immagine unitaria del proprio corpo. L’immagine riflessa nello specchio rimane emblematica del cogliersi infine, almeno parzialmente, come soggettività.</a:t>
            </a:r>
          </a:p>
          <a:p>
            <a:pPr marL="228600" indent="-228600">
              <a:buFontTx/>
              <a:buAutoNum type="arabicParenR"/>
            </a:pPr>
            <a:endParaRPr lang="it-IT" sz="1000" dirty="0">
              <a:solidFill>
                <a:prstClr val="black"/>
              </a:solidFill>
            </a:endParaRPr>
          </a:p>
          <a:p>
            <a:pPr marL="228600" indent="-228600">
              <a:buFontTx/>
              <a:buAutoNum type="arabicParenR"/>
            </a:pPr>
            <a:r>
              <a:rPr lang="it-IT" sz="1000" dirty="0">
                <a:solidFill>
                  <a:prstClr val="black"/>
                </a:solidFill>
              </a:rPr>
              <a:t>Dai due anni all’inizio dello sviluppo puberale vi è il consolidamento della locomozione volontaria e del linguaggio, mediante i quali il bambino va autonomizzandosi progressivamente nel contatto anche simbolico con l’ambiente, l’</a:t>
            </a:r>
            <a:r>
              <a:rPr lang="it-IT" sz="1000" dirty="0" err="1">
                <a:solidFill>
                  <a:prstClr val="black"/>
                </a:solidFill>
              </a:rPr>
              <a:t>amicalità</a:t>
            </a:r>
            <a:r>
              <a:rPr lang="it-IT" sz="1000" dirty="0">
                <a:solidFill>
                  <a:prstClr val="black"/>
                </a:solidFill>
              </a:rPr>
              <a:t>, il mondo della fantasia e con la genitorialità, ma anche con l’esperienza della malattia.</a:t>
            </a:r>
          </a:p>
          <a:p>
            <a:pPr marL="228600" indent="-228600">
              <a:buFontTx/>
              <a:buAutoNum type="arabicParenR"/>
            </a:pPr>
            <a:endParaRPr lang="it-IT" sz="1000" dirty="0">
              <a:solidFill>
                <a:prstClr val="black"/>
              </a:solidFill>
            </a:endParaRPr>
          </a:p>
          <a:p>
            <a:pPr marL="228600" indent="-228600">
              <a:buFontTx/>
              <a:buAutoNum type="arabicParenR"/>
            </a:pPr>
            <a:r>
              <a:rPr lang="it-IT" sz="1000" dirty="0">
                <a:solidFill>
                  <a:prstClr val="black"/>
                </a:solidFill>
              </a:rPr>
              <a:t>Nell’adolescenza il soggetto arriva ad una precisa nozione della individualità psicofisica, consolidando sia propri legami affettivo emotivi, sia rispondendo a delle precise necessità sociali.</a:t>
            </a:r>
            <a:endParaRPr lang="it-IT" sz="1000" dirty="0">
              <a:solidFill>
                <a:prstClr val="black"/>
              </a:solidFill>
            </a:endParaRPr>
          </a:p>
        </p:txBody>
      </p:sp>
    </p:spTree>
    <p:extLst>
      <p:ext uri="{BB962C8B-B14F-4D97-AF65-F5344CB8AC3E}">
        <p14:creationId xmlns:p14="http://schemas.microsoft.com/office/powerpoint/2010/main" val="35926715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1316</Words>
  <Application>Microsoft Office PowerPoint</Application>
  <PresentationFormat>Presentazione su schermo (4:3)</PresentationFormat>
  <Paragraphs>87</Paragraphs>
  <Slides>8</Slides>
  <Notes>4</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Equinozio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Staffetta</dc:creator>
  <cp:lastModifiedBy>Staffetta</cp:lastModifiedBy>
  <cp:revision>1</cp:revision>
  <dcterms:created xsi:type="dcterms:W3CDTF">2020-04-15T13:27:57Z</dcterms:created>
  <dcterms:modified xsi:type="dcterms:W3CDTF">2020-04-15T13:28:24Z</dcterms:modified>
</cp:coreProperties>
</file>