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1BDA8-DA35-4BC7-9002-09607D21F7FB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12F62-C568-4A0B-8B02-E939693D9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58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02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37F83-C868-44B3-9A83-2366F1E6C762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2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7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9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22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3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9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1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59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0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9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5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9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699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619672" y="461847"/>
            <a:ext cx="6480720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195736" y="924035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Comunicazione non verbale: cosa rappresenta…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1616797" y="2132856"/>
            <a:ext cx="280831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prstClr val="white"/>
                </a:solidFill>
              </a:rPr>
              <a:t>stati </a:t>
            </a:r>
            <a:r>
              <a:rPr lang="it-IT" sz="1600" dirty="0">
                <a:solidFill>
                  <a:prstClr val="white"/>
                </a:solidFill>
              </a:rPr>
              <a:t>emotivi</a:t>
            </a:r>
          </a:p>
        </p:txBody>
      </p:sp>
      <p:sp>
        <p:nvSpPr>
          <p:cNvPr id="5" name="Ovale 4"/>
          <p:cNvSpPr/>
          <p:nvPr/>
        </p:nvSpPr>
        <p:spPr>
          <a:xfrm>
            <a:off x="3851920" y="1886318"/>
            <a:ext cx="252028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prstClr val="white"/>
                </a:solidFill>
              </a:rPr>
              <a:t>supporto al sistema verbale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223" y="3501008"/>
            <a:ext cx="2541587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2123728" y="3933056"/>
            <a:ext cx="1459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prstClr val="white"/>
                </a:solidFill>
              </a:rPr>
              <a:t>a</a:t>
            </a:r>
            <a:r>
              <a:rPr lang="it-IT" sz="1600" dirty="0">
                <a:solidFill>
                  <a:prstClr val="white"/>
                </a:solidFill>
              </a:rPr>
              <a:t>tteggiamenti </a:t>
            </a:r>
          </a:p>
          <a:p>
            <a:r>
              <a:rPr lang="it-IT" sz="1600" dirty="0">
                <a:solidFill>
                  <a:prstClr val="white"/>
                </a:solidFill>
              </a:rPr>
              <a:t>verso gli altri</a:t>
            </a:r>
            <a:endParaRPr lang="it-IT" sz="1600" dirty="0">
              <a:solidFill>
                <a:prstClr val="white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635896" y="3284984"/>
            <a:ext cx="295232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prstClr val="white"/>
                </a:solidFill>
              </a:rPr>
              <a:t>espressioni </a:t>
            </a:r>
            <a:r>
              <a:rPr lang="it-IT" sz="1600" dirty="0">
                <a:solidFill>
                  <a:prstClr val="white"/>
                </a:solidFill>
              </a:rPr>
              <a:t>simboliche alle idee e ai sentimenti</a:t>
            </a:r>
            <a:endParaRPr lang="it-IT" sz="1600" dirty="0">
              <a:solidFill>
                <a:prstClr val="white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347864" y="4519080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prstClr val="white"/>
                </a:solidFill>
              </a:rPr>
              <a:t>atti sociali</a:t>
            </a:r>
          </a:p>
        </p:txBody>
      </p:sp>
    </p:spTree>
    <p:extLst>
      <p:ext uri="{BB962C8B-B14F-4D97-AF65-F5344CB8AC3E}">
        <p14:creationId xmlns:p14="http://schemas.microsoft.com/office/powerpoint/2010/main" val="329735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5532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55776" y="105273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                …e come si trasmette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>
            <a:off x="1060911" y="1972962"/>
            <a:ext cx="230425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e</a:t>
            </a:r>
            <a:r>
              <a:rPr lang="it-IT" dirty="0">
                <a:solidFill>
                  <a:prstClr val="white"/>
                </a:solidFill>
              </a:rPr>
              <a:t>spressione del volto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3336109" y="1772816"/>
            <a:ext cx="198022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o</a:t>
            </a:r>
            <a:r>
              <a:rPr lang="it-IT" dirty="0">
                <a:solidFill>
                  <a:prstClr val="white"/>
                </a:solidFill>
              </a:rPr>
              <a:t>dore personale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121927" y="3824064"/>
            <a:ext cx="266429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sguardo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5076056" y="2882013"/>
            <a:ext cx="295232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gesti e movimenti del corpo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492116" y="4027016"/>
            <a:ext cx="3060104" cy="842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andatura e deambulazione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6696236" y="1772816"/>
            <a:ext cx="2052228" cy="1480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posture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311860" y="2996952"/>
            <a:ext cx="20882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contatti corporei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213039" y="4639084"/>
            <a:ext cx="27363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comportamento spaziale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4932040" y="1916832"/>
            <a:ext cx="223224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aspetto esteriore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1301947" y="2874888"/>
            <a:ext cx="230425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vocalizzazioni non verbali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6048164" y="3955008"/>
            <a:ext cx="194421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percezioni subliminali</a:t>
            </a: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4770140" y="4873110"/>
            <a:ext cx="2394148" cy="702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silenzio</a:t>
            </a:r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16" y="692665"/>
            <a:ext cx="65532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e 3"/>
          <p:cNvSpPr/>
          <p:nvPr/>
        </p:nvSpPr>
        <p:spPr>
          <a:xfrm>
            <a:off x="539552" y="1988840"/>
            <a:ext cx="417646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i</a:t>
            </a:r>
            <a:r>
              <a:rPr lang="it-IT" dirty="0">
                <a:solidFill>
                  <a:prstClr val="white"/>
                </a:solidFill>
              </a:rPr>
              <a:t>nnati</a:t>
            </a: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g</a:t>
            </a:r>
            <a:r>
              <a:rPr lang="it-IT" sz="1400" dirty="0">
                <a:solidFill>
                  <a:prstClr val="white"/>
                </a:solidFill>
              </a:rPr>
              <a:t>rido, sbadiglio, starnuto</a:t>
            </a:r>
            <a:endParaRPr lang="it-IT" sz="1400" dirty="0">
              <a:solidFill>
                <a:prstClr val="white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4427984" y="2096852"/>
            <a:ext cx="410445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acquisiti con l’educazione</a:t>
            </a: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m</a:t>
            </a:r>
            <a:r>
              <a:rPr lang="it-IT" sz="1400" dirty="0">
                <a:solidFill>
                  <a:prstClr val="white"/>
                </a:solidFill>
              </a:rPr>
              <a:t>odo di camminare, salutare </a:t>
            </a:r>
            <a:endParaRPr lang="it-IT" sz="1400" dirty="0">
              <a:solidFill>
                <a:prstClr val="white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2627784" y="3212976"/>
            <a:ext cx="385242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</a:rPr>
              <a:t>s</a:t>
            </a:r>
            <a:r>
              <a:rPr lang="it-IT" dirty="0">
                <a:solidFill>
                  <a:prstClr val="white"/>
                </a:solidFill>
              </a:rPr>
              <a:t>ocio culturali</a:t>
            </a: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c</a:t>
            </a:r>
            <a:r>
              <a:rPr lang="it-IT" sz="1400" dirty="0">
                <a:solidFill>
                  <a:prstClr val="white"/>
                </a:solidFill>
              </a:rPr>
              <a:t>omportamenti ritualizzati di adattamento al contesto (culturale, economico, geografico)</a:t>
            </a:r>
            <a:endParaRPr lang="it-IT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496" y="119277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Comunicazione non verbale, che si può distinguere in 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b="1" dirty="0">
                <a:solidFill>
                  <a:prstClr val="black"/>
                </a:solidFill>
              </a:rPr>
              <a:t>Prossemica</a:t>
            </a:r>
            <a:r>
              <a:rPr lang="it-IT" sz="1400" dirty="0">
                <a:solidFill>
                  <a:prstClr val="black"/>
                </a:solidFill>
              </a:rPr>
              <a:t>: è la disciplina che studia il comportamento, lo spazio e le distanze all'interno</a:t>
            </a:r>
          </a:p>
          <a:p>
            <a:r>
              <a:rPr lang="it-IT" sz="1400" dirty="0">
                <a:solidFill>
                  <a:prstClr val="black"/>
                </a:solidFill>
              </a:rPr>
              <a:t> di una comunicazione sia verbale sia non verbale. Come l’uomo si pone in relazione a.</a:t>
            </a:r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72000" y="4163596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prstClr val="black"/>
                </a:solidFill>
              </a:rPr>
              <a:t>-La distanza intima (0-45 cm).</a:t>
            </a:r>
            <a:endParaRPr lang="it-IT" sz="1200" dirty="0">
              <a:solidFill>
                <a:prstClr val="black"/>
              </a:solidFill>
            </a:endParaRPr>
          </a:p>
          <a:p>
            <a:r>
              <a:rPr lang="it-IT" sz="1200" dirty="0">
                <a:solidFill>
                  <a:prstClr val="black"/>
                </a:solidFill>
              </a:rPr>
              <a:t>-La </a:t>
            </a:r>
            <a:r>
              <a:rPr lang="it-IT" sz="1200" dirty="0">
                <a:solidFill>
                  <a:prstClr val="black"/>
                </a:solidFill>
              </a:rPr>
              <a:t>distanza personale (45–120 cm) per l'interazione tra amici.</a:t>
            </a:r>
          </a:p>
          <a:p>
            <a:r>
              <a:rPr lang="it-IT" sz="1200" dirty="0">
                <a:solidFill>
                  <a:prstClr val="black"/>
                </a:solidFill>
              </a:rPr>
              <a:t>-La </a:t>
            </a:r>
            <a:r>
              <a:rPr lang="it-IT" sz="1200" dirty="0">
                <a:solidFill>
                  <a:prstClr val="black"/>
                </a:solidFill>
              </a:rPr>
              <a:t>distanza sociale (1,2-3,5 </a:t>
            </a:r>
            <a:r>
              <a:rPr lang="it-IT" sz="1200" dirty="0">
                <a:solidFill>
                  <a:prstClr val="black"/>
                </a:solidFill>
              </a:rPr>
              <a:t>metri) </a:t>
            </a:r>
            <a:r>
              <a:rPr lang="it-IT" sz="1200" dirty="0">
                <a:solidFill>
                  <a:prstClr val="black"/>
                </a:solidFill>
              </a:rPr>
              <a:t>per la comunicazione tra conoscenti o il rapporto insegnante-allievo.</a:t>
            </a:r>
          </a:p>
          <a:p>
            <a:r>
              <a:rPr lang="it-IT" sz="1200" dirty="0">
                <a:solidFill>
                  <a:prstClr val="black"/>
                </a:solidFill>
              </a:rPr>
              <a:t>-La </a:t>
            </a:r>
            <a:r>
              <a:rPr lang="it-IT" sz="1200" dirty="0">
                <a:solidFill>
                  <a:prstClr val="black"/>
                </a:solidFill>
              </a:rPr>
              <a:t>distanza pubblica (oltre i 3,5 </a:t>
            </a:r>
            <a:r>
              <a:rPr lang="it-IT" sz="1200" dirty="0">
                <a:solidFill>
                  <a:prstClr val="black"/>
                </a:solidFill>
              </a:rPr>
              <a:t>metri e fino a 8) </a:t>
            </a:r>
            <a:r>
              <a:rPr lang="it-IT" sz="1200" dirty="0">
                <a:solidFill>
                  <a:prstClr val="black"/>
                </a:solidFill>
              </a:rPr>
              <a:t>per le pubbliche relazioni.</a:t>
            </a:r>
          </a:p>
          <a:p>
            <a:endParaRPr lang="it-IT" sz="1200" dirty="0">
              <a:solidFill>
                <a:prstClr val="black"/>
              </a:solidFill>
            </a:endParaRPr>
          </a:p>
          <a:p>
            <a:r>
              <a:rPr lang="it-IT" sz="1200" dirty="0">
                <a:solidFill>
                  <a:prstClr val="black"/>
                </a:solidFill>
              </a:rPr>
              <a:t>Hall, 1963</a:t>
            </a:r>
            <a:endParaRPr lang="it-IT" sz="1200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8703"/>
            <a:ext cx="4427984" cy="284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187624" y="461847"/>
            <a:ext cx="6480720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pic>
        <p:nvPicPr>
          <p:cNvPr id="1028" name="Picture 4" descr="https://images-na.ssl-images-amazon.com/images/I/51KUAronlqL._SX322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684" y="925428"/>
            <a:ext cx="1578811" cy="24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0" y="6597932"/>
            <a:ext cx="77048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prstClr val="black"/>
                </a:solidFill>
              </a:rPr>
              <a:t>Col tono giusto si può dire tutto, col tono sbagliato nulla: l’unica difficoltà consiste nel trovare il tono</a:t>
            </a:r>
            <a:r>
              <a:rPr lang="it-IT" sz="800" dirty="0">
                <a:solidFill>
                  <a:prstClr val="black"/>
                </a:solidFill>
              </a:rPr>
              <a:t>. GB Shaw</a:t>
            </a:r>
            <a:endParaRPr lang="it-IT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Presentazione su schermo (4:3)</PresentationFormat>
  <Paragraphs>41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Equinozio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Staffetta</dc:creator>
  <cp:lastModifiedBy>Staffetta</cp:lastModifiedBy>
  <cp:revision>1</cp:revision>
  <dcterms:created xsi:type="dcterms:W3CDTF">2020-04-15T13:28:49Z</dcterms:created>
  <dcterms:modified xsi:type="dcterms:W3CDTF">2020-04-15T13:29:22Z</dcterms:modified>
</cp:coreProperties>
</file>