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4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7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3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3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3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1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5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5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4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643174" y="428604"/>
            <a:ext cx="40005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solidFill>
                  <a:srgbClr val="04617B"/>
                </a:solidFill>
                <a:latin typeface="Calibri"/>
              </a:rPr>
              <a:t>Formazione permanente</a:t>
            </a:r>
          </a:p>
        </p:txBody>
      </p:sp>
      <p:sp>
        <p:nvSpPr>
          <p:cNvPr id="9" name="Rettangolo 8"/>
          <p:cNvSpPr/>
          <p:nvPr/>
        </p:nvSpPr>
        <p:spPr>
          <a:xfrm>
            <a:off x="4000496" y="1571612"/>
            <a:ext cx="47149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200" b="1" dirty="0">
              <a:solidFill>
                <a:prstClr val="black"/>
              </a:solidFill>
            </a:endParaRPr>
          </a:p>
          <a:p>
            <a:endParaRPr lang="it-IT" sz="1200" b="1" dirty="0">
              <a:solidFill>
                <a:prstClr val="black"/>
              </a:solidFill>
            </a:endParaRPr>
          </a:p>
          <a:p>
            <a:pPr marL="228600" indent="-228600">
              <a:buFontTx/>
              <a:buAutoNum type="arabicPlain" startAt="1972"/>
            </a:pPr>
            <a:r>
              <a:rPr lang="it-IT" sz="1200" b="1" dirty="0">
                <a:solidFill>
                  <a:prstClr val="black"/>
                </a:solidFill>
              </a:rPr>
              <a:t>  </a:t>
            </a:r>
            <a:r>
              <a:rPr lang="it-IT" sz="1200" dirty="0">
                <a:solidFill>
                  <a:prstClr val="black"/>
                </a:solidFill>
              </a:rPr>
              <a:t>Rapporto </a:t>
            </a:r>
            <a:r>
              <a:rPr lang="it-IT" sz="1200" dirty="0" err="1">
                <a:solidFill>
                  <a:prstClr val="black"/>
                </a:solidFill>
              </a:rPr>
              <a:t>Faure</a:t>
            </a:r>
            <a:r>
              <a:rPr lang="it-IT" sz="1200" dirty="0">
                <a:solidFill>
                  <a:prstClr val="black"/>
                </a:solidFill>
              </a:rPr>
              <a:t> “</a:t>
            </a:r>
            <a:r>
              <a:rPr lang="it-IT" sz="1200" dirty="0" err="1">
                <a:solidFill>
                  <a:prstClr val="black"/>
                </a:solidFill>
              </a:rPr>
              <a:t>Learning</a:t>
            </a:r>
            <a:r>
              <a:rPr lang="it-IT" sz="1200" dirty="0">
                <a:solidFill>
                  <a:prstClr val="black"/>
                </a:solidFill>
              </a:rPr>
              <a:t> </a:t>
            </a:r>
            <a:r>
              <a:rPr lang="it-IT" sz="1200" dirty="0" err="1">
                <a:solidFill>
                  <a:prstClr val="black"/>
                </a:solidFill>
              </a:rPr>
              <a:t>to</a:t>
            </a:r>
            <a:r>
              <a:rPr lang="it-IT" sz="1200" dirty="0">
                <a:solidFill>
                  <a:prstClr val="black"/>
                </a:solidFill>
              </a:rPr>
              <a:t> </a:t>
            </a:r>
            <a:r>
              <a:rPr lang="it-IT" sz="1200" dirty="0" err="1">
                <a:solidFill>
                  <a:prstClr val="black"/>
                </a:solidFill>
              </a:rPr>
              <a:t>be</a:t>
            </a:r>
            <a:r>
              <a:rPr lang="it-IT" sz="1200" dirty="0">
                <a:solidFill>
                  <a:prstClr val="black"/>
                </a:solidFill>
              </a:rPr>
              <a:t>”, Unesco </a:t>
            </a:r>
          </a:p>
          <a:p>
            <a:pPr marL="228600" indent="-228600"/>
            <a:r>
              <a:rPr lang="it-IT" sz="1200" b="1" dirty="0">
                <a:solidFill>
                  <a:prstClr val="black"/>
                </a:solidFill>
              </a:rPr>
              <a:t>1995</a:t>
            </a:r>
            <a:r>
              <a:rPr lang="it-IT" sz="1200" dirty="0">
                <a:solidFill>
                  <a:prstClr val="black"/>
                </a:solidFill>
              </a:rPr>
              <a:t> Libro Bianco ,</a:t>
            </a:r>
            <a:r>
              <a:rPr lang="it-IT" sz="1200" dirty="0" err="1">
                <a:solidFill>
                  <a:prstClr val="black"/>
                </a:solidFill>
              </a:rPr>
              <a:t>Cresson</a:t>
            </a:r>
            <a:r>
              <a:rPr lang="it-IT" sz="1200" dirty="0">
                <a:solidFill>
                  <a:prstClr val="black"/>
                </a:solidFill>
              </a:rPr>
              <a:t> “Insegnare e apprendere: verso la società conoscitiva”.</a:t>
            </a:r>
          </a:p>
          <a:p>
            <a:r>
              <a:rPr lang="it-IT" sz="1200" b="1" dirty="0">
                <a:solidFill>
                  <a:prstClr val="black"/>
                </a:solidFill>
              </a:rPr>
              <a:t>1996</a:t>
            </a:r>
            <a:r>
              <a:rPr lang="it-IT" sz="1200" dirty="0">
                <a:solidFill>
                  <a:prstClr val="black"/>
                </a:solidFill>
              </a:rPr>
              <a:t>  Anno Europeo del </a:t>
            </a:r>
            <a:r>
              <a:rPr lang="it-IT" sz="1200" dirty="0" err="1">
                <a:solidFill>
                  <a:prstClr val="black"/>
                </a:solidFill>
              </a:rPr>
              <a:t>Lifelong</a:t>
            </a:r>
            <a:r>
              <a:rPr lang="it-IT" sz="1200" dirty="0">
                <a:solidFill>
                  <a:prstClr val="black"/>
                </a:solidFill>
              </a:rPr>
              <a:t> Learning.</a:t>
            </a:r>
          </a:p>
          <a:p>
            <a:r>
              <a:rPr lang="it-IT" sz="1200" b="1" dirty="0">
                <a:solidFill>
                  <a:prstClr val="black"/>
                </a:solidFill>
              </a:rPr>
              <a:t>1997</a:t>
            </a:r>
            <a:r>
              <a:rPr lang="it-IT" sz="1200" dirty="0">
                <a:solidFill>
                  <a:prstClr val="black"/>
                </a:solidFill>
              </a:rPr>
              <a:t>: Trattato di Amsterdam, Artt. 149 – 150.</a:t>
            </a:r>
          </a:p>
          <a:p>
            <a:r>
              <a:rPr lang="it-IT" sz="1200" b="1" dirty="0">
                <a:solidFill>
                  <a:prstClr val="black"/>
                </a:solidFill>
              </a:rPr>
              <a:t>2000</a:t>
            </a:r>
            <a:r>
              <a:rPr lang="it-IT" sz="1200" dirty="0">
                <a:solidFill>
                  <a:prstClr val="black"/>
                </a:solidFill>
              </a:rPr>
              <a:t>: Consiglio europeo di Lisbona.</a:t>
            </a:r>
          </a:p>
          <a:p>
            <a:r>
              <a:rPr lang="it-IT" sz="1200" b="1" dirty="0">
                <a:solidFill>
                  <a:prstClr val="black"/>
                </a:solidFill>
              </a:rPr>
              <a:t>2000</a:t>
            </a:r>
            <a:r>
              <a:rPr lang="it-IT" sz="1200" dirty="0">
                <a:solidFill>
                  <a:prstClr val="black"/>
                </a:solidFill>
              </a:rPr>
              <a:t>: Consiglio europeo di </a:t>
            </a:r>
            <a:r>
              <a:rPr lang="it-IT" sz="1200" dirty="0" err="1">
                <a:solidFill>
                  <a:prstClr val="black"/>
                </a:solidFill>
              </a:rPr>
              <a:t>Feira</a:t>
            </a:r>
            <a:endParaRPr lang="it-IT" sz="1200" dirty="0">
              <a:solidFill>
                <a:prstClr val="black"/>
              </a:solidFill>
            </a:endParaRPr>
          </a:p>
          <a:p>
            <a:r>
              <a:rPr lang="it-IT" sz="1200" b="1" dirty="0">
                <a:solidFill>
                  <a:prstClr val="black"/>
                </a:solidFill>
              </a:rPr>
              <a:t>2000</a:t>
            </a:r>
            <a:r>
              <a:rPr lang="it-IT" sz="1200" dirty="0">
                <a:solidFill>
                  <a:prstClr val="black"/>
                </a:solidFill>
              </a:rPr>
              <a:t>: Consiglio europeo di Nizza</a:t>
            </a:r>
          </a:p>
          <a:p>
            <a:r>
              <a:rPr lang="it-IT" sz="1200" b="1" dirty="0">
                <a:solidFill>
                  <a:prstClr val="black"/>
                </a:solidFill>
              </a:rPr>
              <a:t>2001</a:t>
            </a:r>
            <a:r>
              <a:rPr lang="it-IT" sz="1200" dirty="0">
                <a:solidFill>
                  <a:prstClr val="black"/>
                </a:solidFill>
              </a:rPr>
              <a:t>: Consiglio europeo di Stoccolma</a:t>
            </a:r>
          </a:p>
          <a:p>
            <a:r>
              <a:rPr lang="it-IT" sz="1200" b="1" dirty="0">
                <a:solidFill>
                  <a:prstClr val="black"/>
                </a:solidFill>
              </a:rPr>
              <a:t>2002</a:t>
            </a:r>
            <a:r>
              <a:rPr lang="it-IT" sz="1200" dirty="0">
                <a:solidFill>
                  <a:prstClr val="black"/>
                </a:solidFill>
              </a:rPr>
              <a:t>: Dichiarazione di Copenaghen</a:t>
            </a:r>
          </a:p>
          <a:p>
            <a:r>
              <a:rPr lang="it-IT" sz="1200" b="1" dirty="0">
                <a:solidFill>
                  <a:prstClr val="black"/>
                </a:solidFill>
              </a:rPr>
              <a:t>2006</a:t>
            </a:r>
            <a:r>
              <a:rPr lang="it-IT" sz="1200" dirty="0">
                <a:solidFill>
                  <a:prstClr val="black"/>
                </a:solidFill>
              </a:rPr>
              <a:t>: </a:t>
            </a:r>
            <a:r>
              <a:rPr lang="it-IT" sz="1200" dirty="0" err="1">
                <a:solidFill>
                  <a:prstClr val="black"/>
                </a:solidFill>
              </a:rPr>
              <a:t>Lifelong</a:t>
            </a:r>
            <a:r>
              <a:rPr lang="it-IT" sz="1200" dirty="0">
                <a:solidFill>
                  <a:prstClr val="black"/>
                </a:solidFill>
              </a:rPr>
              <a:t> Learning </a:t>
            </a:r>
            <a:r>
              <a:rPr lang="it-IT" sz="1200" dirty="0" err="1">
                <a:solidFill>
                  <a:prstClr val="black"/>
                </a:solidFill>
              </a:rPr>
              <a:t>Programme</a:t>
            </a:r>
            <a:r>
              <a:rPr lang="it-IT" sz="1200" dirty="0">
                <a:solidFill>
                  <a:prstClr val="black"/>
                </a:solidFill>
              </a:rPr>
              <a:t> (LLP)</a:t>
            </a:r>
          </a:p>
          <a:p>
            <a:r>
              <a:rPr lang="it-IT" sz="1200" b="1" dirty="0">
                <a:solidFill>
                  <a:prstClr val="black"/>
                </a:solidFill>
              </a:rPr>
              <a:t>2010</a:t>
            </a:r>
            <a:r>
              <a:rPr lang="it-IT" sz="1200" dirty="0">
                <a:solidFill>
                  <a:prstClr val="black"/>
                </a:solidFill>
              </a:rPr>
              <a:t>: Strategia Europa 2014-2020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988292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dirty="0">
                <a:solidFill>
                  <a:prstClr val="black"/>
                </a:solidFill>
              </a:rPr>
              <a:t>P</a:t>
            </a:r>
            <a:r>
              <a:rPr lang="it-IT" sz="1200" dirty="0">
                <a:solidFill>
                  <a:prstClr val="black"/>
                </a:solidFill>
              </a:rPr>
              <a:t>ropositi</a:t>
            </a:r>
          </a:p>
          <a:p>
            <a:r>
              <a:rPr lang="it-IT" sz="1200" dirty="0">
                <a:solidFill>
                  <a:prstClr val="black"/>
                </a:solidFill>
              </a:rPr>
              <a:t>Comunicazione scuola-impresa</a:t>
            </a:r>
          </a:p>
          <a:p>
            <a:r>
              <a:rPr lang="it-IT" sz="1200" dirty="0">
                <a:solidFill>
                  <a:prstClr val="black"/>
                </a:solidFill>
              </a:rPr>
              <a:t>Incoraggiamento delle competenze informatiche</a:t>
            </a:r>
          </a:p>
          <a:p>
            <a:r>
              <a:rPr lang="it-IT" sz="1200" dirty="0">
                <a:solidFill>
                  <a:prstClr val="black"/>
                </a:solidFill>
              </a:rPr>
              <a:t>Insegnamento di 3 lingue (compresa quella madre)</a:t>
            </a:r>
          </a:p>
          <a:p>
            <a:r>
              <a:rPr lang="it-IT" sz="1200" dirty="0">
                <a:solidFill>
                  <a:prstClr val="black"/>
                </a:solidFill>
              </a:rPr>
              <a:t>Lotta all’esclusione</a:t>
            </a:r>
          </a:p>
          <a:p>
            <a:r>
              <a:rPr lang="it-IT" sz="1200" dirty="0">
                <a:solidFill>
                  <a:prstClr val="black"/>
                </a:solidFill>
              </a:rPr>
              <a:t>Maggiori investimenti nella formazione dei docenti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13314" name="AutoShape 2" descr="Il Rapporto Faure sulla scuola nel ma 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3316" name="AutoShape 4" descr="Il Rapporto Faure sulla scuola nel ma 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3318" name="AutoShape 6" descr="Il Rapporto Faure sulla scuola nel ma 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/>
          <a:srcRect l="37688" t="40278" r="44083" b="11111"/>
          <a:stretch>
            <a:fillRect/>
          </a:stretch>
        </p:blipFill>
        <p:spPr bwMode="auto">
          <a:xfrm>
            <a:off x="214282" y="1071546"/>
            <a:ext cx="314327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191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3059832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334122" y="1988840"/>
            <a:ext cx="54726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prstClr val="black"/>
                </a:solidFill>
              </a:rPr>
              <a:t>Il 23 e 24 marzo del 2000, a Lisbona, il Consiglio Europeo adottò l’obiettivo strategico per l’Europa di «diventare l’economia basata sulla conoscenza più competitiva e dinamica del mondo, in grado di realizzare una crescita economica sostenibile con nuovi e migliori posti di lavoro e una maggiore coesione sociale</a:t>
            </a:r>
            <a:r>
              <a:rPr lang="it-IT" sz="1400" dirty="0">
                <a:solidFill>
                  <a:prstClr val="black"/>
                </a:solidFill>
              </a:rPr>
              <a:t>.»</a:t>
            </a:r>
          </a:p>
          <a:p>
            <a:endParaRPr lang="it-IT" sz="1400" dirty="0">
              <a:solidFill>
                <a:prstClr val="black"/>
              </a:solidFill>
            </a:endParaRPr>
          </a:p>
          <a:p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94856" y="3429000"/>
            <a:ext cx="56364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prstClr val="black"/>
                </a:solidFill>
              </a:rPr>
              <a:t> - </a:t>
            </a:r>
            <a:r>
              <a:rPr lang="it-IT" sz="1000" b="1" dirty="0">
                <a:solidFill>
                  <a:prstClr val="black"/>
                </a:solidFill>
              </a:rPr>
              <a:t>Sostenere l’accesso </a:t>
            </a:r>
            <a:r>
              <a:rPr lang="it-IT" sz="1000" b="1" dirty="0">
                <a:solidFill>
                  <a:prstClr val="black"/>
                </a:solidFill>
              </a:rPr>
              <a:t>permanente e universale al sapere </a:t>
            </a:r>
            <a:r>
              <a:rPr lang="it-IT" sz="1000" b="1" dirty="0">
                <a:solidFill>
                  <a:prstClr val="black"/>
                </a:solidFill>
              </a:rPr>
              <a:t>e alla formazione per consentire la partecipazione attiva alla società della conoscenza</a:t>
            </a:r>
            <a:endParaRPr lang="it-IT" sz="1000" b="1" dirty="0">
              <a:solidFill>
                <a:prstClr val="black"/>
              </a:solidFill>
            </a:endParaRPr>
          </a:p>
          <a:p>
            <a:endParaRPr lang="it-IT" sz="1000" b="1" dirty="0">
              <a:solidFill>
                <a:prstClr val="black"/>
              </a:solidFill>
            </a:endParaRPr>
          </a:p>
          <a:p>
            <a:r>
              <a:rPr lang="it-IT" sz="1000" b="1" dirty="0">
                <a:solidFill>
                  <a:prstClr val="black"/>
                </a:solidFill>
              </a:rPr>
              <a:t> - Investire </a:t>
            </a:r>
            <a:r>
              <a:rPr lang="it-IT" sz="1000" b="1" dirty="0">
                <a:solidFill>
                  <a:prstClr val="black"/>
                </a:solidFill>
              </a:rPr>
              <a:t>nelle risorse umane</a:t>
            </a:r>
          </a:p>
          <a:p>
            <a:r>
              <a:rPr lang="it-IT" sz="1400" b="1" dirty="0">
                <a:solidFill>
                  <a:prstClr val="black"/>
                </a:solidFill>
              </a:rPr>
              <a:t>- </a:t>
            </a:r>
            <a:r>
              <a:rPr lang="it-IT" sz="1000" b="1" dirty="0">
                <a:solidFill>
                  <a:prstClr val="black"/>
                </a:solidFill>
              </a:rPr>
              <a:t>Innovare le </a:t>
            </a:r>
            <a:r>
              <a:rPr lang="it-IT" sz="1000" b="1" dirty="0">
                <a:solidFill>
                  <a:prstClr val="black"/>
                </a:solidFill>
              </a:rPr>
              <a:t>metodiche di insegnamento e di apprendimento</a:t>
            </a:r>
          </a:p>
          <a:p>
            <a:endParaRPr lang="it-IT" sz="1000" b="1" dirty="0">
              <a:solidFill>
                <a:prstClr val="black"/>
              </a:solidFill>
            </a:endParaRPr>
          </a:p>
          <a:p>
            <a:r>
              <a:rPr lang="it-IT" sz="1000" b="1" dirty="0">
                <a:solidFill>
                  <a:prstClr val="black"/>
                </a:solidFill>
              </a:rPr>
              <a:t>  - Migliorare </a:t>
            </a:r>
            <a:r>
              <a:rPr lang="it-IT" sz="1000" b="1" dirty="0">
                <a:solidFill>
                  <a:prstClr val="black"/>
                </a:solidFill>
              </a:rPr>
              <a:t>la strategia di valutazione dell’apprendimento, specie per la formazione informale e non formale</a:t>
            </a:r>
          </a:p>
          <a:p>
            <a:pPr marL="285750" indent="-285750">
              <a:buFontTx/>
              <a:buChar char="-"/>
            </a:pPr>
            <a:endParaRPr lang="it-IT" sz="1000" b="1" dirty="0">
              <a:solidFill>
                <a:prstClr val="black"/>
              </a:solidFill>
            </a:endParaRPr>
          </a:p>
          <a:p>
            <a:r>
              <a:rPr lang="it-IT" sz="1000" b="1" dirty="0">
                <a:solidFill>
                  <a:prstClr val="black"/>
                </a:solidFill>
              </a:rPr>
              <a:t> - Ripensare </a:t>
            </a:r>
            <a:r>
              <a:rPr lang="it-IT" sz="1000" b="1" dirty="0">
                <a:solidFill>
                  <a:prstClr val="black"/>
                </a:solidFill>
              </a:rPr>
              <a:t>l’orientamento della formazione nel senso della qualità e delle opportunità </a:t>
            </a:r>
            <a:r>
              <a:rPr lang="it-IT" sz="1000" b="1" dirty="0">
                <a:solidFill>
                  <a:prstClr val="black"/>
                </a:solidFill>
              </a:rPr>
              <a:t>offerte</a:t>
            </a:r>
          </a:p>
          <a:p>
            <a:endParaRPr lang="it-IT" sz="1000" b="1" dirty="0">
              <a:solidFill>
                <a:prstClr val="black"/>
              </a:solidFill>
            </a:endParaRPr>
          </a:p>
          <a:p>
            <a:r>
              <a:rPr lang="it-IT" sz="1000" b="1" dirty="0">
                <a:solidFill>
                  <a:prstClr val="black"/>
                </a:solidFill>
              </a:rPr>
              <a:t> - Sostenere le tecnologie dell’informazione per una formazione sempre più vicina all’utente</a:t>
            </a:r>
          </a:p>
          <a:p>
            <a:endParaRPr lang="it-IT" sz="1000" b="1" dirty="0">
              <a:solidFill>
                <a:prstClr val="black"/>
              </a:solidFill>
            </a:endParaRPr>
          </a:p>
          <a:p>
            <a:r>
              <a:rPr lang="it-IT" sz="1000" b="1" dirty="0">
                <a:solidFill>
                  <a:prstClr val="black"/>
                </a:solidFill>
              </a:rPr>
              <a:t>- Costruire una società dell’integrazione per le pari opportunità di apprendimento</a:t>
            </a:r>
          </a:p>
          <a:p>
            <a:pPr marL="171450" indent="-171450">
              <a:buFontTx/>
              <a:buChar char="-"/>
            </a:pPr>
            <a:endParaRPr lang="it-IT" sz="1000" b="1" dirty="0">
              <a:solidFill>
                <a:prstClr val="black"/>
              </a:solidFill>
            </a:endParaRPr>
          </a:p>
          <a:p>
            <a:r>
              <a:rPr lang="it-IT" sz="1000" b="1" dirty="0">
                <a:solidFill>
                  <a:prstClr val="black"/>
                </a:solidFill>
              </a:rPr>
              <a:t>- Elevare il livello generale degli studi e delle qualifiche</a:t>
            </a:r>
          </a:p>
          <a:p>
            <a:pPr marL="171450" indent="-171450">
              <a:buFontTx/>
              <a:buChar char="-"/>
            </a:pPr>
            <a:endParaRPr lang="it-IT" sz="1000" b="1" dirty="0">
              <a:solidFill>
                <a:prstClr val="black"/>
              </a:solidFill>
            </a:endParaRPr>
          </a:p>
          <a:p>
            <a:r>
              <a:rPr lang="it-IT" sz="1000" b="1" dirty="0">
                <a:solidFill>
                  <a:prstClr val="black"/>
                </a:solidFill>
              </a:rPr>
              <a:t>- Sollecitare i cittadini a cooperare sempre più attivamente</a:t>
            </a:r>
            <a:endParaRPr lang="it-IT" sz="1000" b="1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5291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29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00298" y="285728"/>
            <a:ext cx="44291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dirty="0">
                <a:solidFill>
                  <a:srgbClr val="04617B"/>
                </a:solidFill>
                <a:latin typeface="Calibri"/>
              </a:rPr>
              <a:t>Formazione permanente</a:t>
            </a:r>
          </a:p>
        </p:txBody>
      </p:sp>
      <p:sp>
        <p:nvSpPr>
          <p:cNvPr id="5" name="Rettangolo 4"/>
          <p:cNvSpPr/>
          <p:nvPr/>
        </p:nvSpPr>
        <p:spPr>
          <a:xfrm>
            <a:off x="500034" y="843677"/>
            <a:ext cx="835824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i="1" dirty="0">
                <a:solidFill>
                  <a:prstClr val="black"/>
                </a:solidFill>
              </a:rPr>
              <a:t> </a:t>
            </a:r>
            <a:r>
              <a:rPr lang="it-IT" sz="2400" i="1" dirty="0" err="1">
                <a:solidFill>
                  <a:prstClr val="black"/>
                </a:solidFill>
              </a:rPr>
              <a:t>Lifelong</a:t>
            </a:r>
            <a:r>
              <a:rPr lang="it-IT" sz="2400" i="1" dirty="0">
                <a:solidFill>
                  <a:prstClr val="black"/>
                </a:solidFill>
              </a:rPr>
              <a:t> learning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sz="1600" dirty="0">
                <a:solidFill>
                  <a:prstClr val="black"/>
                </a:solidFill>
              </a:rPr>
              <a:t>Possibilità di apprendimento nel corso della vita, in tutte le età, nei diversi contesti e nella convinzione che l’apprendere è l’attività precipua dell’essere umano e la risorsa primaria dell’agire collettivo per promuovere l’inclusione sociale e la partecipazione attiva e democratica</a:t>
            </a:r>
          </a:p>
          <a:p>
            <a:endParaRPr lang="it-IT" sz="1600" dirty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142844" y="2928934"/>
            <a:ext cx="271464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attività sussidiaria ed occasionale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2500298" y="3357562"/>
            <a:ext cx="292895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elemento costitutivo dello sviluppo organizzativo e delle competenze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5357818" y="3929066"/>
            <a:ext cx="328614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modello della qualità totale e del LLL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7000892" y="5000636"/>
            <a:ext cx="14287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5429256" y="5786454"/>
            <a:ext cx="342902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prstClr val="white"/>
                </a:solidFill>
              </a:rPr>
              <a:t>knowledge</a:t>
            </a:r>
            <a:r>
              <a:rPr lang="it-IT" dirty="0">
                <a:solidFill>
                  <a:prstClr val="white"/>
                </a:solidFill>
              </a:rPr>
              <a:t> economy e “cura sui”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0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b="1" dirty="0" smtClean="0">
                <a:solidFill>
                  <a:prstClr val="black"/>
                </a:solidFill>
              </a:rPr>
              <a:t>Formale</a:t>
            </a:r>
            <a:r>
              <a:rPr lang="it-IT" sz="1800" dirty="0" smtClean="0">
                <a:solidFill>
                  <a:prstClr val="black"/>
                </a:solidFill>
              </a:rPr>
              <a:t>, istituti scolastici e prevede un titolo</a:t>
            </a:r>
          </a:p>
          <a:p>
            <a:r>
              <a:rPr lang="it-IT" sz="1800" b="1" dirty="0" smtClean="0">
                <a:solidFill>
                  <a:prstClr val="black"/>
                </a:solidFill>
              </a:rPr>
              <a:t>Non formale</a:t>
            </a:r>
            <a:r>
              <a:rPr lang="it-IT" sz="1800" dirty="0" smtClean="0">
                <a:solidFill>
                  <a:prstClr val="black"/>
                </a:solidFill>
              </a:rPr>
              <a:t>, non prevede certificati ufficiali e si volge fuori dei percorsi accademici</a:t>
            </a:r>
          </a:p>
          <a:p>
            <a:r>
              <a:rPr lang="it-IT" sz="1800" b="1" dirty="0" smtClean="0">
                <a:solidFill>
                  <a:prstClr val="black"/>
                </a:solidFill>
              </a:rPr>
              <a:t>Informale</a:t>
            </a:r>
            <a:r>
              <a:rPr lang="it-IT" sz="1800" dirty="0" smtClean="0">
                <a:solidFill>
                  <a:prstClr val="black"/>
                </a:solidFill>
              </a:rPr>
              <a:t>, coincide con le esperienze della vita quotidiana, non intenzionale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14282" y="4572008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prstClr val="black"/>
                </a:solidFill>
              </a:rPr>
              <a:t>L’apprendimento permanente senza soluzione di continuità prevede l’apprendimento non formale e informale come inseriti in un unico contesto, meglio definibile come </a:t>
            </a:r>
            <a:r>
              <a:rPr lang="it-IT" i="1" dirty="0" err="1">
                <a:solidFill>
                  <a:prstClr val="black"/>
                </a:solidFill>
              </a:rPr>
              <a:t>lifewide</a:t>
            </a:r>
            <a:r>
              <a:rPr lang="it-IT" i="1" dirty="0">
                <a:solidFill>
                  <a:prstClr val="black"/>
                </a:solidFill>
              </a:rPr>
              <a:t> </a:t>
            </a:r>
            <a:r>
              <a:rPr lang="it-IT" i="1" dirty="0" err="1">
                <a:solidFill>
                  <a:prstClr val="black"/>
                </a:solidFill>
              </a:rPr>
              <a:t>learning</a:t>
            </a:r>
            <a:endParaRPr lang="it-IT" i="1" dirty="0">
              <a:solidFill>
                <a:prstClr val="black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357422" y="642918"/>
            <a:ext cx="44291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dirty="0">
                <a:solidFill>
                  <a:srgbClr val="04617B"/>
                </a:solidFill>
                <a:latin typeface="Calibri"/>
              </a:rPr>
              <a:t>Formazione permanente</a:t>
            </a:r>
          </a:p>
        </p:txBody>
      </p:sp>
    </p:spTree>
    <p:extLst>
      <p:ext uri="{BB962C8B-B14F-4D97-AF65-F5344CB8AC3E}">
        <p14:creationId xmlns:p14="http://schemas.microsoft.com/office/powerpoint/2010/main" val="37464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1797" t="17361" r="27343" b="9027"/>
          <a:stretch>
            <a:fillRect/>
          </a:stretch>
        </p:blipFill>
        <p:spPr bwMode="auto">
          <a:xfrm>
            <a:off x="0" y="2214530"/>
            <a:ext cx="321467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785786" y="1071546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prstClr val="black"/>
                </a:solidFill>
              </a:rPr>
              <a:t>Una società della </a:t>
            </a:r>
            <a:r>
              <a:rPr lang="it-IT" sz="1400" b="1" dirty="0">
                <a:solidFill>
                  <a:prstClr val="black"/>
                </a:solidFill>
              </a:rPr>
              <a:t>conoscenza</a:t>
            </a:r>
            <a:r>
              <a:rPr lang="it-IT" sz="1400" dirty="0">
                <a:solidFill>
                  <a:prstClr val="black"/>
                </a:solidFill>
              </a:rPr>
              <a:t> genera condivide e mette a disposizione di tutti i membri della società gli strumenti conoscitivi che possono essere utilizzati per migliorare la condizione umana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43174" y="428604"/>
            <a:ext cx="40005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solidFill>
                  <a:srgbClr val="04617B"/>
                </a:solidFill>
                <a:latin typeface="Calibri"/>
              </a:rPr>
              <a:t>Formazione permanente</a:t>
            </a:r>
          </a:p>
        </p:txBody>
      </p:sp>
      <p:pic>
        <p:nvPicPr>
          <p:cNvPr id="92164" name="Picture 4" descr="Risultati immagini per the knowledge society quo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7" y="2228849"/>
            <a:ext cx="5929355" cy="462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640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84757" y="1330316"/>
            <a:ext cx="885831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prstClr val="white">
                    <a:lumMod val="65000"/>
                  </a:prstClr>
                </a:solidFill>
                <a:latin typeface="inherit"/>
                <a:ea typeface="Times New Roman" pitchFamily="18" charset="0"/>
                <a:cs typeface="Arial" pitchFamily="34" charset="0"/>
              </a:rPr>
              <a:t>Di quale conoscenza parliamo?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b="1" dirty="0">
              <a:solidFill>
                <a:srgbClr val="555555"/>
              </a:solidFill>
              <a:latin typeface="inheri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prstClr val="black"/>
                </a:solidFill>
              </a:rPr>
              <a:t>intellettuale</a:t>
            </a:r>
            <a:r>
              <a:rPr lang="it-IT" dirty="0">
                <a:solidFill>
                  <a:prstClr val="black"/>
                </a:solidFill>
              </a:rPr>
              <a:t>, </a:t>
            </a:r>
            <a:r>
              <a:rPr lang="it-IT" sz="1400" dirty="0">
                <a:solidFill>
                  <a:prstClr val="black"/>
                </a:solidFill>
              </a:rPr>
              <a:t>immateriale, propria dei ragionamenti che conduciamo all’interno del linguaggio naturale e formale (scientifica, quotidiana, del senso comune)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prstClr val="black"/>
                </a:solidFill>
              </a:rPr>
              <a:t>p</a:t>
            </a:r>
            <a:r>
              <a:rPr lang="it-IT" b="1" dirty="0">
                <a:solidFill>
                  <a:prstClr val="black"/>
                </a:solidFill>
              </a:rPr>
              <a:t>ratica,</a:t>
            </a:r>
            <a:r>
              <a:rPr lang="it-IT" dirty="0">
                <a:solidFill>
                  <a:prstClr val="black"/>
                </a:solidFill>
              </a:rPr>
              <a:t> </a:t>
            </a:r>
            <a:r>
              <a:rPr lang="it-IT" sz="1400" dirty="0">
                <a:solidFill>
                  <a:prstClr val="black"/>
                </a:solidFill>
              </a:rPr>
              <a:t>che vive nei comportamenti delle pratiche quotidiane (corporea, interazionale, sociale)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prstClr val="black"/>
                </a:solidFill>
              </a:rPr>
              <a:t>oggettivata</a:t>
            </a:r>
            <a:r>
              <a:rPr lang="it-IT" dirty="0">
                <a:solidFill>
                  <a:prstClr val="black"/>
                </a:solidFill>
              </a:rPr>
              <a:t>, </a:t>
            </a:r>
            <a:r>
              <a:rPr lang="it-IT" sz="1400" dirty="0">
                <a:solidFill>
                  <a:prstClr val="black"/>
                </a:solidFill>
              </a:rPr>
              <a:t>costituita cioè dai prodotti della conoscenza sotto qualsiasi forma materiale (incapsulata, estetica, idealtipica ,come la bandiera)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prstClr val="black"/>
                </a:solidFill>
              </a:rPr>
              <a:t>Tutto questo patrimonio deve essere accompagnato da un orientamento verso l’istruzione e la formazione permanente e verso una reale democrazia della conoscenza, da una </a:t>
            </a:r>
            <a:r>
              <a:rPr lang="it-IT" sz="1400" i="1" dirty="0" err="1">
                <a:solidFill>
                  <a:prstClr val="black"/>
                </a:solidFill>
              </a:rPr>
              <a:t>knowledgegovernance</a:t>
            </a:r>
            <a:r>
              <a:rPr lang="it-IT" sz="1400" dirty="0">
                <a:solidFill>
                  <a:prstClr val="black"/>
                </a:solidFill>
              </a:rPr>
              <a:t> orientata allo sviluppo pieno di una società democratica basata sulla scienza.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4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4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4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4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00298" y="285728"/>
            <a:ext cx="44291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dirty="0">
                <a:solidFill>
                  <a:srgbClr val="04617B"/>
                </a:solidFill>
                <a:latin typeface="Calibri"/>
              </a:rPr>
              <a:t>Formazione permanente</a:t>
            </a:r>
          </a:p>
        </p:txBody>
      </p:sp>
    </p:spTree>
    <p:extLst>
      <p:ext uri="{BB962C8B-B14F-4D97-AF65-F5344CB8AC3E}">
        <p14:creationId xmlns:p14="http://schemas.microsoft.com/office/powerpoint/2010/main" val="1056488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Presentazione su schermo (4:3)</PresentationFormat>
  <Paragraphs>72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Equinozio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Staffetta</dc:creator>
  <cp:lastModifiedBy>Staffetta</cp:lastModifiedBy>
  <cp:revision>1</cp:revision>
  <dcterms:created xsi:type="dcterms:W3CDTF">2020-04-15T13:30:53Z</dcterms:created>
  <dcterms:modified xsi:type="dcterms:W3CDTF">2020-04-15T13:31:26Z</dcterms:modified>
</cp:coreProperties>
</file>