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1"/>
  </p:notesMasterIdLst>
  <p:sldIdLst>
    <p:sldId id="344" r:id="rId2"/>
    <p:sldId id="298" r:id="rId3"/>
    <p:sldId id="337" r:id="rId4"/>
    <p:sldId id="297" r:id="rId5"/>
    <p:sldId id="300" r:id="rId6"/>
    <p:sldId id="349" r:id="rId7"/>
    <p:sldId id="307" r:id="rId8"/>
    <p:sldId id="370" r:id="rId9"/>
    <p:sldId id="353" r:id="rId10"/>
    <p:sldId id="339" r:id="rId11"/>
    <p:sldId id="308" r:id="rId12"/>
    <p:sldId id="354" r:id="rId13"/>
    <p:sldId id="350" r:id="rId14"/>
    <p:sldId id="259" r:id="rId15"/>
    <p:sldId id="309" r:id="rId16"/>
    <p:sldId id="338" r:id="rId17"/>
    <p:sldId id="355" r:id="rId18"/>
    <p:sldId id="312" r:id="rId19"/>
    <p:sldId id="313" r:id="rId20"/>
    <p:sldId id="310" r:id="rId21"/>
    <p:sldId id="314" r:id="rId22"/>
    <p:sldId id="315" r:id="rId23"/>
    <p:sldId id="316" r:id="rId24"/>
    <p:sldId id="356" r:id="rId25"/>
    <p:sldId id="324" r:id="rId26"/>
    <p:sldId id="317" r:id="rId27"/>
    <p:sldId id="321" r:id="rId28"/>
    <p:sldId id="322" r:id="rId29"/>
    <p:sldId id="323" r:id="rId30"/>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941"/>
    <p:restoredTop sz="94674"/>
  </p:normalViewPr>
  <p:slideViewPr>
    <p:cSldViewPr snapToGrid="0" snapToObjects="1">
      <p:cViewPr varScale="1">
        <p:scale>
          <a:sx n="129" d="100"/>
          <a:sy n="129" d="100"/>
        </p:scale>
        <p:origin x="1432"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21/04/20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25</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11</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13</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14</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8A4D328-C542-40A3-8360-5A68F094059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DB648617-487D-4D7F-BC43-066E5BBB6B1E}"/>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137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21/04/20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21/04/20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21/04/20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21/04/20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21/04/20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21/04/20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21/04/20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29.m4a"/><Relationship Id="rId1" Type="http://schemas.microsoft.com/office/2007/relationships/media" Target="../media/media29.m4a"/><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notesSlide" Target="../notesSlides/notesSlide18.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pic>
        <p:nvPicPr>
          <p:cNvPr id="2" name="Audio 1">
            <a:hlinkClick r:id="" action="ppaction://media"/>
            <a:extLst>
              <a:ext uri="{FF2B5EF4-FFF2-40B4-BE49-F238E27FC236}">
                <a16:creationId xmlns:a16="http://schemas.microsoft.com/office/drawing/2014/main" id="{D2026225-D8F1-1449-8F5B-DD2F35CC6A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16347975"/>
      </p:ext>
    </p:extLst>
  </p:cSld>
  <p:clrMapOvr>
    <a:masterClrMapping/>
  </p:clrMapOvr>
  <mc:AlternateContent xmlns:mc="http://schemas.openxmlformats.org/markup-compatibility/2006" xmlns:p14="http://schemas.microsoft.com/office/powerpoint/2010/main">
    <mc:Choice Requires="p14">
      <p:transition spd="slow" p14:dur="2000" advTm="9973"/>
    </mc:Choice>
    <mc:Fallback xmlns="">
      <p:transition spd="slow" advTm="9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Audio 4">
            <a:hlinkClick r:id="" action="ppaction://media"/>
            <a:extLst>
              <a:ext uri="{FF2B5EF4-FFF2-40B4-BE49-F238E27FC236}">
                <a16:creationId xmlns:a16="http://schemas.microsoft.com/office/drawing/2014/main" id="{180B0E9F-AED8-3142-94B4-14A1A4844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2815746"/>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pic>
        <p:nvPicPr>
          <p:cNvPr id="2" name="Audio 1">
            <a:hlinkClick r:id="" action="ppaction://media"/>
            <a:extLst>
              <a:ext uri="{FF2B5EF4-FFF2-40B4-BE49-F238E27FC236}">
                <a16:creationId xmlns:a16="http://schemas.microsoft.com/office/drawing/2014/main" id="{EEEF360A-7E5A-FB40-B902-EDCD70F6B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89874145"/>
      </p:ext>
    </p:extLst>
  </p:cSld>
  <p:clrMapOvr>
    <a:masterClrMapping/>
  </p:clrMapOvr>
  <p:transition spd="med" advTm="852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pic>
        <p:nvPicPr>
          <p:cNvPr id="4" name="Audio 3">
            <a:hlinkClick r:id="" action="ppaction://media"/>
            <a:extLst>
              <a:ext uri="{FF2B5EF4-FFF2-40B4-BE49-F238E27FC236}">
                <a16:creationId xmlns:a16="http://schemas.microsoft.com/office/drawing/2014/main" id="{042CE041-3E12-F34A-8B10-47904E0EEE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2993313"/>
      </p:ext>
    </p:extLst>
  </p:cSld>
  <p:clrMapOvr>
    <a:masterClrMapping/>
  </p:clrMapOvr>
  <mc:AlternateContent xmlns:mc="http://schemas.openxmlformats.org/markup-compatibility/2006" xmlns:p14="http://schemas.microsoft.com/office/powerpoint/2010/main">
    <mc:Choice Requires="p14">
      <p:transition spd="slow" p14:dur="2000" advTm="5819"/>
    </mc:Choice>
    <mc:Fallback xmlns="">
      <p:transition spd="slow" advTm="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A076EC2-DAC1-7145-9BAF-B80D4FA82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77172148"/>
      </p:ext>
    </p:extLst>
  </p:cSld>
  <p:clrMapOvr>
    <a:masterClrMapping/>
  </p:clrMapOvr>
  <p:transition spd="med" advTm="19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1588"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213078" y="1989138"/>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C3ED289-1EB9-844D-9B8D-D088EB3FB803}"/>
              </a:ext>
            </a:extLst>
          </p:cNvPr>
          <p:cNvSpPr/>
          <p:nvPr/>
        </p:nvSpPr>
        <p:spPr>
          <a:xfrm>
            <a:off x="3101009" y="834887"/>
            <a:ext cx="2425148" cy="290651"/>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84E6B469-99EA-7047-924C-987DD2E0BDE3}"/>
              </a:ext>
            </a:extLst>
          </p:cNvPr>
          <p:cNvSpPr/>
          <p:nvPr/>
        </p:nvSpPr>
        <p:spPr>
          <a:xfrm>
            <a:off x="3101009" y="2016850"/>
            <a:ext cx="2527714" cy="834300"/>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E794EFB-488B-3646-8190-A3069CB8A2EC}"/>
              </a:ext>
            </a:extLst>
          </p:cNvPr>
          <p:cNvSpPr/>
          <p:nvPr/>
        </p:nvSpPr>
        <p:spPr>
          <a:xfrm>
            <a:off x="6017247" y="410966"/>
            <a:ext cx="2971813" cy="481825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Audio 4">
            <a:hlinkClick r:id="" action="ppaction://media"/>
            <a:extLst>
              <a:ext uri="{FF2B5EF4-FFF2-40B4-BE49-F238E27FC236}">
                <a16:creationId xmlns:a16="http://schemas.microsoft.com/office/drawing/2014/main" id="{BB5B2945-21E0-4C43-BF6E-90A62C078C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1828346"/>
      </p:ext>
    </p:extLst>
  </p:cSld>
  <p:clrMapOvr>
    <a:masterClrMapping/>
  </p:clrMapOvr>
  <p:transition spd="med" advTm="66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pic>
        <p:nvPicPr>
          <p:cNvPr id="2" name="Audio 1">
            <a:hlinkClick r:id="" action="ppaction://media"/>
            <a:extLst>
              <a:ext uri="{FF2B5EF4-FFF2-40B4-BE49-F238E27FC236}">
                <a16:creationId xmlns:a16="http://schemas.microsoft.com/office/drawing/2014/main" id="{95128FC9-A0A0-4E4E-80D4-8022346CE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40386426"/>
      </p:ext>
    </p:extLst>
  </p:cSld>
  <p:clrMapOvr>
    <a:masterClrMapping/>
  </p:clrMapOvr>
  <p:transition spd="med" advTm="18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784350" y="0"/>
            <a:ext cx="5573713" cy="6858000"/>
          </a:xfrm>
          <a:prstGeom prst="rect">
            <a:avLst/>
          </a:prstGeom>
          <a:noFill/>
          <a:ln>
            <a:noFill/>
          </a:ln>
        </p:spPr>
      </p:pic>
      <p:pic>
        <p:nvPicPr>
          <p:cNvPr id="3" name="Audio 2">
            <a:hlinkClick r:id="" action="ppaction://media"/>
            <a:extLst>
              <a:ext uri="{FF2B5EF4-FFF2-40B4-BE49-F238E27FC236}">
                <a16:creationId xmlns:a16="http://schemas.microsoft.com/office/drawing/2014/main" id="{9BEAC9A4-C1E9-834E-8F00-DBE0B9E159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28389549"/>
      </p:ext>
    </p:extLst>
  </p:cSld>
  <p:clrMapOvr>
    <a:masterClrMapping/>
  </p:clrMapOvr>
  <mc:AlternateContent xmlns:mc="http://schemas.openxmlformats.org/markup-compatibility/2006" xmlns:p14="http://schemas.microsoft.com/office/powerpoint/2010/main">
    <mc:Choice Requires="p14">
      <p:transition spd="slow" p14:dur="2000" advTm="90219"/>
    </mc:Choice>
    <mc:Fallback xmlns="">
      <p:transition spd="slow" advTm="9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308224"/>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 </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416688" y="626724"/>
            <a:ext cx="8310623" cy="5943600"/>
          </a:xfrm>
        </p:spPr>
        <p:txBody>
          <a:bodyPr>
            <a:normAutofit lnSpcReduction="10000"/>
          </a:bodyPr>
          <a:lstStyle/>
          <a:p>
            <a:pPr marL="0" indent="0">
              <a:buNone/>
            </a:pPr>
            <a:r>
              <a:rPr lang="it-IT" sz="2600" b="1" dirty="0">
                <a:latin typeface="Chalkboard" panose="03050602040202020205" pitchFamily="66" charset="77"/>
              </a:rPr>
              <a:t>Formazioni Telencefaliche Sottocorticali di Sostanza Grigia.</a:t>
            </a:r>
          </a:p>
          <a:p>
            <a:pPr marL="0" indent="0">
              <a:buNone/>
            </a:pPr>
            <a:r>
              <a:rPr lang="it-IT" sz="2600" b="1" dirty="0">
                <a:latin typeface="Chalkboard" panose="03050602040202020205" pitchFamily="66" charset="77"/>
              </a:rPr>
              <a:t>I NUCLEI costituenti, localizzati in stretta vicinanza del Talamo, sono:</a:t>
            </a:r>
          </a:p>
          <a:p>
            <a:pPr marL="0" indent="0">
              <a:buNone/>
            </a:pPr>
            <a:endParaRPr lang="it-IT" sz="2600" b="1" dirty="0">
              <a:latin typeface="Chalkboard" panose="03050602040202020205" pitchFamily="66" charset="77"/>
            </a:endParaRPr>
          </a:p>
          <a:p>
            <a:pPr>
              <a:buFontTx/>
              <a:buChar char="-"/>
            </a:pPr>
            <a:r>
              <a:rPr lang="it-IT" sz="2600" b="1" dirty="0">
                <a:latin typeface="Chalkboard" panose="03050602040202020205" pitchFamily="66" charset="77"/>
              </a:rPr>
              <a:t>NUCLEO CAUDATO</a:t>
            </a:r>
          </a:p>
          <a:p>
            <a:pPr>
              <a:buFontTx/>
              <a:buChar char="-"/>
            </a:pPr>
            <a:r>
              <a:rPr lang="it-IT" sz="2600" b="1" dirty="0">
                <a:latin typeface="Chalkboard" panose="03050602040202020205" pitchFamily="66" charset="77"/>
              </a:rPr>
              <a:t>NUCLEO LENTICOLARE (o LENTIFORME), suddiviso in PUTAMEN e GLOBO PALLIDO</a:t>
            </a:r>
          </a:p>
          <a:p>
            <a:pPr marL="0" indent="0">
              <a:buNone/>
            </a:pPr>
            <a:r>
              <a:rPr lang="it-IT" sz="2600" b="1" dirty="0">
                <a:latin typeface="Chalkboard" panose="03050602040202020205" pitchFamily="66" charset="77"/>
              </a:rPr>
              <a:t>Morfo-funzionalmente il NUCLEO CAUDATO con il PUTAMEN del Nucleo Lenticolare costituisce il CORPO STRIATO.</a:t>
            </a:r>
          </a:p>
          <a:p>
            <a:pPr marL="0" indent="0">
              <a:buNone/>
            </a:pPr>
            <a:r>
              <a:rPr lang="it-IT" sz="2600" b="1" dirty="0">
                <a:latin typeface="Chalkboard" panose="03050602040202020205" pitchFamily="66" charset="77"/>
              </a:rPr>
              <a:t>Correlati funzionalmente a queste strutture telencefaliche sono il NUCLEO SUBTALAMICO (Diencefalo) e la SUBSTANTIA NIGRA (con una Pars </a:t>
            </a:r>
            <a:r>
              <a:rPr lang="it-IT" sz="2600" b="1" dirty="0" err="1">
                <a:latin typeface="Chalkboard" panose="03050602040202020205" pitchFamily="66" charset="77"/>
              </a:rPr>
              <a:t>Compacta</a:t>
            </a:r>
            <a:r>
              <a:rPr lang="it-IT" sz="2600" b="1" dirty="0">
                <a:latin typeface="Chalkboard" panose="03050602040202020205" pitchFamily="66" charset="77"/>
              </a:rPr>
              <a:t> e una Pars </a:t>
            </a:r>
            <a:r>
              <a:rPr lang="it-IT" sz="2600" b="1" dirty="0" err="1">
                <a:latin typeface="Chalkboard" panose="03050602040202020205" pitchFamily="66" charset="77"/>
              </a:rPr>
              <a:t>Reticulata</a:t>
            </a:r>
            <a:r>
              <a:rPr lang="it-IT" sz="2600" b="1" dirty="0">
                <a:latin typeface="Chalkboard" panose="03050602040202020205" pitchFamily="66" charset="77"/>
              </a:rPr>
              <a:t>, nel Mesencefalo). </a:t>
            </a:r>
          </a:p>
          <a:p>
            <a:pPr>
              <a:buFontTx/>
              <a:buChar char="-"/>
            </a:pPr>
            <a:endParaRPr lang="it-IT" b="1" dirty="0">
              <a:latin typeface="Chalkboard" panose="03050602040202020205" pitchFamily="66" charset="77"/>
            </a:endParaRPr>
          </a:p>
        </p:txBody>
      </p:sp>
      <p:pic>
        <p:nvPicPr>
          <p:cNvPr id="4" name="Audio 3">
            <a:hlinkClick r:id="" action="ppaction://media"/>
            <a:extLst>
              <a:ext uri="{FF2B5EF4-FFF2-40B4-BE49-F238E27FC236}">
                <a16:creationId xmlns:a16="http://schemas.microsoft.com/office/drawing/2014/main" id="{72C98430-8972-2E40-82FA-7D920D4029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02062584"/>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pic>
        <p:nvPicPr>
          <p:cNvPr id="2" name="Audio 1">
            <a:hlinkClick r:id="" action="ppaction://media"/>
            <a:extLst>
              <a:ext uri="{FF2B5EF4-FFF2-40B4-BE49-F238E27FC236}">
                <a16:creationId xmlns:a16="http://schemas.microsoft.com/office/drawing/2014/main" id="{A69B6B25-420C-984D-96B8-EE18AD501C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4211904"/>
      </p:ext>
    </p:extLst>
  </p:cSld>
  <p:clrMapOvr>
    <a:masterClrMapping/>
  </p:clrMapOvr>
  <p:transition spd="med" advTm="15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960AFE48-AC03-4B2B-B39F-7EEB6FF85427}"/>
              </a:ext>
            </a:extLst>
          </p:cNvPr>
          <p:cNvSpPr>
            <a:spLocks noGrp="1" noChangeArrowheads="1"/>
          </p:cNvSpPr>
          <p:nvPr>
            <p:ph type="title"/>
          </p:nvPr>
        </p:nvSpPr>
        <p:spPr>
          <a:xfrm>
            <a:off x="0" y="114301"/>
            <a:ext cx="8981162"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SUBSTANTIA NIGRA (SOSTANZA NERA)</a:t>
            </a:r>
          </a:p>
        </p:txBody>
      </p:sp>
      <p:sp>
        <p:nvSpPr>
          <p:cNvPr id="10242" name="Rectangle 2">
            <a:extLst>
              <a:ext uri="{FF2B5EF4-FFF2-40B4-BE49-F238E27FC236}">
                <a16:creationId xmlns:a16="http://schemas.microsoft.com/office/drawing/2014/main" id="{9215909E-AEAD-4B52-8868-C895D0974D80}"/>
              </a:ext>
            </a:extLst>
          </p:cNvPr>
          <p:cNvSpPr>
            <a:spLocks noGrp="1" noChangeArrowheads="1"/>
          </p:cNvSpPr>
          <p:nvPr>
            <p:ph idx="1"/>
          </p:nvPr>
        </p:nvSpPr>
        <p:spPr>
          <a:xfrm>
            <a:off x="162838" y="971551"/>
            <a:ext cx="8981162" cy="5792504"/>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Costituita da due parti:</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RETICULATA (appartiene ai nuclei </a:t>
            </a:r>
            <a:r>
              <a:rPr lang="it-IT" altLang="it-IT" b="1" dirty="0">
                <a:latin typeface="Copperplate Gothic Bold" panose="020E0705020206020404" pitchFamily="34" charset="77"/>
              </a:rPr>
              <a:t>EFFERENTI dai Nuclei della Base,</a:t>
            </a:r>
            <a:r>
              <a:rPr lang="it-IT" altLang="it-IT" dirty="0">
                <a:latin typeface="Copperplate Gothic Bold" panose="020E0705020206020404" pitchFamily="34" charset="77"/>
              </a:rPr>
              <a:t> che proiettano al talamo e al tronco encefalico);</a:t>
            </a:r>
          </a:p>
          <a:p>
            <a:pPr indent="-250022">
              <a:lnSpc>
                <a:spcPct val="100000"/>
              </a:lnSpc>
              <a:spcBef>
                <a:spcPts val="525"/>
              </a:spcBef>
              <a:buClr>
                <a:schemeClr val="tx1"/>
              </a:buClr>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COMPACTA (appartiene ai </a:t>
            </a:r>
            <a:r>
              <a:rPr lang="it-IT" altLang="it-IT" b="1" dirty="0">
                <a:latin typeface="Copperplate Gothic Bold" panose="020E0705020206020404" pitchFamily="34" charset="77"/>
              </a:rPr>
              <a:t>NUCLEI INTRINSECI</a:t>
            </a:r>
            <a:r>
              <a:rPr lang="it-IT" altLang="it-IT" dirty="0">
                <a:latin typeface="Copperplate Gothic Bold" panose="020E0705020206020404" pitchFamily="34" charset="77"/>
              </a:rPr>
              <a:t> dei Nuclei della Base e contiene neuroni dopaminergici i cui assoni formano il FASCIO NIGROSTRIATALE, raggiungendo il CORPO STRIATO).</a:t>
            </a:r>
          </a:p>
        </p:txBody>
      </p:sp>
      <p:pic>
        <p:nvPicPr>
          <p:cNvPr id="3" name="Audio 2">
            <a:hlinkClick r:id="" action="ppaction://media"/>
            <a:extLst>
              <a:ext uri="{FF2B5EF4-FFF2-40B4-BE49-F238E27FC236}">
                <a16:creationId xmlns:a16="http://schemas.microsoft.com/office/drawing/2014/main" id="{971C6C5A-6323-1E4D-B946-BC0EC7517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28083918"/>
      </p:ext>
    </p:extLst>
  </p:cSld>
  <p:clrMapOvr>
    <a:masterClrMapping/>
  </p:clrMapOvr>
  <p:transition spd="med" advTm="85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61C4F6F-33E9-3D4E-B5FE-FDE56ED9E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72654030"/>
      </p:ext>
    </p:extLst>
  </p:cSld>
  <p:clrMapOvr>
    <a:masterClrMapping/>
  </p:clrMapOvr>
  <p:transition spd="med" advTm="271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pic>
        <p:nvPicPr>
          <p:cNvPr id="2" name="Audio 1">
            <a:hlinkClick r:id="" action="ppaction://media"/>
            <a:extLst>
              <a:ext uri="{FF2B5EF4-FFF2-40B4-BE49-F238E27FC236}">
                <a16:creationId xmlns:a16="http://schemas.microsoft.com/office/drawing/2014/main" id="{8F9A58EC-3877-564F-B7DE-DFA7AF669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65250205"/>
      </p:ext>
    </p:extLst>
  </p:cSld>
  <p:clrMapOvr>
    <a:masterClrMapping/>
  </p:clrMapOvr>
  <p:transition spd="med" advTm="209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pic>
        <p:nvPicPr>
          <p:cNvPr id="3" name="Audio 2">
            <a:hlinkClick r:id="" action="ppaction://media"/>
            <a:extLst>
              <a:ext uri="{FF2B5EF4-FFF2-40B4-BE49-F238E27FC236}">
                <a16:creationId xmlns:a16="http://schemas.microsoft.com/office/drawing/2014/main" id="{5C90EAB7-90E4-5A43-A3FE-38251729A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11033073"/>
      </p:ext>
    </p:extLst>
  </p:cSld>
  <p:clrMapOvr>
    <a:masterClrMapping/>
  </p:clrMapOvr>
  <p:transition spd="med" advTm="92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come proiezione finale, aree del LOBO FRONTALE del Telencefalo.</a:t>
            </a:r>
          </a:p>
        </p:txBody>
      </p:sp>
      <p:pic>
        <p:nvPicPr>
          <p:cNvPr id="2" name="Audio 1">
            <a:hlinkClick r:id="" action="ppaction://media"/>
            <a:extLst>
              <a:ext uri="{FF2B5EF4-FFF2-40B4-BE49-F238E27FC236}">
                <a16:creationId xmlns:a16="http://schemas.microsoft.com/office/drawing/2014/main" id="{D10EF427-AC8A-D947-929F-0562D555C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02314758"/>
      </p:ext>
    </p:extLst>
  </p:cSld>
  <p:clrMapOvr>
    <a:masterClrMapping/>
  </p:clrMapOvr>
  <p:transition spd="med" advTm="12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pic>
        <p:nvPicPr>
          <p:cNvPr id="2" name="Audio 1">
            <a:hlinkClick r:id="" action="ppaction://media"/>
            <a:extLst>
              <a:ext uri="{FF2B5EF4-FFF2-40B4-BE49-F238E27FC236}">
                <a16:creationId xmlns:a16="http://schemas.microsoft.com/office/drawing/2014/main" id="{7C1DB2F0-493C-8341-9BFE-3671A07AC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06988116"/>
      </p:ext>
    </p:extLst>
  </p:cSld>
  <p:clrMapOvr>
    <a:masterClrMapping/>
  </p:clrMapOvr>
  <p:transition spd="med" advTm="49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pic>
        <p:nvPicPr>
          <p:cNvPr id="4" name="Audio 3">
            <a:hlinkClick r:id="" action="ppaction://media"/>
            <a:extLst>
              <a:ext uri="{FF2B5EF4-FFF2-40B4-BE49-F238E27FC236}">
                <a16:creationId xmlns:a16="http://schemas.microsoft.com/office/drawing/2014/main" id="{9D87E18D-EA75-4E4B-B94D-4912E681D0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19355119"/>
      </p:ext>
    </p:extLst>
  </p:cSld>
  <p:clrMapOvr>
    <a:masterClrMapping/>
  </p:clrMapOvr>
  <mc:AlternateContent xmlns:mc="http://schemas.openxmlformats.org/markup-compatibility/2006" xmlns:p14="http://schemas.microsoft.com/office/powerpoint/2010/main">
    <mc:Choice Requires="p14">
      <p:transition spd="slow" p14:dur="2000" advTm="57269"/>
    </mc:Choice>
    <mc:Fallback xmlns="">
      <p:transition spd="slow" advTm="5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38" t="2110" r="3860" b="13791"/>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54373436-3E2E-0245-ADF6-03F156E18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20325478"/>
      </p:ext>
    </p:extLst>
  </p:cSld>
  <p:clrMapOvr>
    <a:masterClrMapping/>
  </p:clrMapOvr>
  <p:transition spd="med" advTm="39905"/>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28AF9D77-3EAB-9942-A60B-602C8853A0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21483021"/>
      </p:ext>
    </p:extLst>
  </p:cSld>
  <p:clrMapOvr>
    <a:masterClrMapping/>
  </p:clrMapOvr>
  <p:transition spd="med" advTm="56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F147947-17FE-DF4B-B633-CAB96355F6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8764908"/>
      </p:ext>
    </p:extLst>
  </p:cSld>
  <p:clrMapOvr>
    <a:masterClrMapping/>
  </p:clrMapOvr>
  <p:transition spd="med" advTm="25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19CBEAA-4321-F146-A435-FD08C26226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9674056"/>
      </p:ext>
    </p:extLst>
  </p:cSld>
  <p:clrMapOvr>
    <a:masterClrMapping/>
  </p:clrMapOvr>
  <p:transition spd="med" advTm="13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5">
            <a:lum bright="-12000" contrast="24000"/>
            <a:extLst>
              <a:ext uri="{BEBA8EAE-BF5A-486C-A8C5-ECC9F3942E4B}">
                <a14:imgProps xmlns:a14="http://schemas.microsoft.com/office/drawing/2010/main">
                  <a14:imgLayer r:embed="rId6">
                    <a14:imgEffect>
                      <a14:sharpenSoften amount="85000"/>
                    </a14:imgEffect>
                  </a14:imgLayer>
                </a14:imgProps>
              </a:ext>
              <a:ext uri="{28A0092B-C50C-407E-A947-70E740481C1C}">
                <a14:useLocalDpi xmlns:a14="http://schemas.microsoft.com/office/drawing/2010/main" val="0"/>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7">
            <a:lum contrast="24000"/>
            <a:extLst>
              <a:ext uri="{BEBA8EAE-BF5A-486C-A8C5-ECC9F3942E4B}">
                <a14:imgProps xmlns:a14="http://schemas.microsoft.com/office/drawing/2010/main">
                  <a14:imgLayer r:embed="rId8">
                    <a14:imgEffect>
                      <a14:sharpenSoften amount="58000"/>
                    </a14:imgEffect>
                  </a14:imgLayer>
                </a14:imgProps>
              </a:ext>
              <a:ext uri="{28A0092B-C50C-407E-A947-70E740481C1C}">
                <a14:useLocalDpi xmlns:a14="http://schemas.microsoft.com/office/drawing/2010/main" val="0"/>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6F1F5018-6D0C-F541-8CAF-32B1DD113B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7214745"/>
      </p:ext>
    </p:extLst>
  </p:cSld>
  <p:clrMapOvr>
    <a:masterClrMapping/>
  </p:clrMapOvr>
  <p:transition spd="med" advTm="496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82563"/>
            <a:ext cx="9144000" cy="6492875"/>
          </a:xfrm>
          <a:prstGeom prst="rect">
            <a:avLst/>
          </a:prstGeom>
          <a:noFill/>
          <a:ln>
            <a:noFill/>
          </a:ln>
        </p:spPr>
      </p:pic>
      <p:pic>
        <p:nvPicPr>
          <p:cNvPr id="3" name="Audio 2">
            <a:hlinkClick r:id="" action="ppaction://media"/>
            <a:extLst>
              <a:ext uri="{FF2B5EF4-FFF2-40B4-BE49-F238E27FC236}">
                <a16:creationId xmlns:a16="http://schemas.microsoft.com/office/drawing/2014/main" id="{C8D8D34E-D418-4542-B5BD-03244853E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38008630"/>
      </p:ext>
    </p:extLst>
  </p:cSld>
  <p:clrMapOvr>
    <a:masterClrMapping/>
  </p:clrMapOvr>
  <mc:AlternateContent xmlns:mc="http://schemas.openxmlformats.org/markup-compatibility/2006" xmlns:p14="http://schemas.microsoft.com/office/powerpoint/2010/main">
    <mc:Choice Requires="p14">
      <p:transition spd="slow" p14:dur="2000" advTm="166352"/>
    </mc:Choice>
    <mc:Fallback xmlns="">
      <p:transition spd="slow" advTm="16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DF7BE041-2A86-7C41-A990-849F95039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38503189"/>
      </p:ext>
    </p:extLst>
  </p:cSld>
  <p:clrMapOvr>
    <a:masterClrMapping/>
  </p:clrMapOvr>
  <p:transition spd="med" advTm="85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18EFB70-C640-A544-9E8E-C26322BA12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7333439"/>
      </p:ext>
    </p:extLst>
  </p:cSld>
  <p:clrMapOvr>
    <a:masterClrMapping/>
  </p:clrMapOvr>
  <p:transition spd="med" advTm="51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pic>
        <p:nvPicPr>
          <p:cNvPr id="3" name="Audio 2">
            <a:hlinkClick r:id="" action="ppaction://media"/>
            <a:extLst>
              <a:ext uri="{FF2B5EF4-FFF2-40B4-BE49-F238E27FC236}">
                <a16:creationId xmlns:a16="http://schemas.microsoft.com/office/drawing/2014/main" id="{298E38A0-5ED5-3048-AB1E-F9A79F80E2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99054008"/>
      </p:ext>
    </p:extLst>
  </p:cSld>
  <p:clrMapOvr>
    <a:masterClrMapping/>
  </p:clrMapOvr>
  <mc:AlternateContent xmlns:mc="http://schemas.openxmlformats.org/markup-compatibility/2006" xmlns:p14="http://schemas.microsoft.com/office/powerpoint/2010/main">
    <mc:Choice Requires="p14">
      <p:transition spd="slow" p14:dur="2000" advTm="83352"/>
    </mc:Choice>
    <mc:Fallback xmlns="">
      <p:transition spd="slow" advTm="8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pic>
        <p:nvPicPr>
          <p:cNvPr id="4" name="Audio 3">
            <a:hlinkClick r:id="" action="ppaction://media"/>
            <a:extLst>
              <a:ext uri="{FF2B5EF4-FFF2-40B4-BE49-F238E27FC236}">
                <a16:creationId xmlns:a16="http://schemas.microsoft.com/office/drawing/2014/main" id="{3450DF04-0547-594B-A8CF-D71016089E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89195905"/>
      </p:ext>
    </p:extLst>
  </p:cSld>
  <p:clrMapOvr>
    <a:masterClrMapping/>
  </p:clrMapOvr>
  <mc:AlternateContent xmlns:mc="http://schemas.openxmlformats.org/markup-compatibility/2006" xmlns:p14="http://schemas.microsoft.com/office/powerpoint/2010/main">
    <mc:Choice Requires="p14">
      <p:transition spd="slow" p14:dur="2000" advTm="7515"/>
    </mc:Choice>
    <mc:Fallback xmlns="">
      <p:transition spd="slow" advTm="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Audio 4">
            <a:hlinkClick r:id="" action="ppaction://media"/>
            <a:extLst>
              <a:ext uri="{FF2B5EF4-FFF2-40B4-BE49-F238E27FC236}">
                <a16:creationId xmlns:a16="http://schemas.microsoft.com/office/drawing/2014/main" id="{A1F50877-A582-0344-8C53-828A5315F7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7946285"/>
      </p:ext>
    </p:extLst>
  </p:cSld>
  <p:clrMapOvr>
    <a:masterClrMapping/>
  </p:clrMapOvr>
  <mc:AlternateContent xmlns:mc="http://schemas.openxmlformats.org/markup-compatibility/2006" xmlns:p14="http://schemas.microsoft.com/office/powerpoint/2010/main">
    <mc:Choice Requires="p14">
      <p:transition spd="slow" p14:dur="2000" advTm="84586"/>
    </mc:Choice>
    <mc:Fallback xmlns="">
      <p:transition spd="slow" advTm="8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50EEEB70-79E6-2740-99DE-736024D6E5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49842461"/>
      </p:ext>
    </p:extLst>
  </p:cSld>
  <p:clrMapOvr>
    <a:masterClrMapping/>
  </p:clrMapOvr>
  <mc:AlternateContent xmlns:mc="http://schemas.openxmlformats.org/markup-compatibility/2006" xmlns:p14="http://schemas.microsoft.com/office/powerpoint/2010/main">
    <mc:Choice Requires="p14">
      <p:transition spd="slow" p14:dur="2000" advTm="6067"/>
    </mc:Choice>
    <mc:Fallback xmlns="">
      <p:transition spd="slow" advTm="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2394</TotalTime>
  <Words>696</Words>
  <Application>Microsoft Macintosh PowerPoint</Application>
  <PresentationFormat>Presentazione su schermo (4:3)</PresentationFormat>
  <Paragraphs>108</Paragraphs>
  <Slides>29</Slides>
  <Notes>18</Notes>
  <HiddenSlides>0</HiddenSlides>
  <MMClips>29</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29</vt:i4>
      </vt:variant>
    </vt:vector>
  </HeadingPairs>
  <TitlesOfParts>
    <vt:vector size="40" baseType="lpstr">
      <vt:lpstr>SimSun</vt:lpstr>
      <vt:lpstr>Arial</vt:lpstr>
      <vt:lpstr>Arial Black</vt:lpstr>
      <vt:lpstr>Calibri</vt:lpstr>
      <vt:lpstr>Calibri Light</vt:lpstr>
      <vt:lpstr>Chalkboard</vt:lpstr>
      <vt:lpstr>Comic Sans MS</vt:lpstr>
      <vt:lpstr>Copperplate Gothic Bold</vt:lpstr>
      <vt:lpstr>Gurmukhi MN</vt:lpstr>
      <vt:lpstr>Times New Roman</vt:lpstr>
      <vt:lpstr>Tema di Office</vt:lpstr>
      <vt:lpstr>TELENCEFALO SOSTANZA  BIANCA</vt:lpstr>
      <vt:lpstr>Presentazione standard di PowerPoint</vt:lpstr>
      <vt:lpstr>Presentazione standard di PowerPoint</vt:lpstr>
      <vt:lpstr>SOSTANZA BIANCA del TELENCEFALO  </vt:lpstr>
      <vt:lpstr>Presentazione standard di PowerPoint</vt:lpstr>
      <vt:lpstr>TELENCEFALO NUCLEI PROFONDI di SOSTANZA GRIGIA</vt:lpstr>
      <vt:lpstr>ALTRE FORMAZIONI DI SOSTANZA GRIGIA  DEL TELENCEFALO</vt:lpstr>
      <vt:lpstr>Presentazione standard di PowerPoint</vt:lpstr>
      <vt:lpstr>FORMAZIONI GRIGIE SOTTOCORTICALI del PROENCEFALO BASALE</vt:lpstr>
      <vt:lpstr>Presentazione standard di PowerPoint</vt:lpstr>
      <vt:lpstr>Presentazione standard di PowerPoint</vt:lpstr>
      <vt:lpstr>FORMAZIONI GRIGIE SOTTOCORTICALI del PROENCEFALO BASALE</vt:lpstr>
      <vt:lpstr>SISTEMA  LIMBICO</vt:lpstr>
      <vt:lpstr>Presentazione standard di PowerPoint</vt:lpstr>
      <vt:lpstr>NUCLEI [GANGLI] DELLA BASE</vt:lpstr>
      <vt:lpstr>Presentazione standard di PowerPoint</vt:lpstr>
      <vt:lpstr>NUCLEI [GANGLI ] DELLA BASE</vt:lpstr>
      <vt:lpstr>Presentazione standard di PowerPoint</vt:lpstr>
      <vt:lpstr>SUBSTANTIA NIGRA (SOSTANZA NERA)</vt:lpstr>
      <vt:lpstr>Presentazione standard di PowerPoint</vt:lpstr>
      <vt:lpstr>CIRCUITI FONDAMENTALI dei Nuclei della Base</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177</cp:revision>
  <dcterms:created xsi:type="dcterms:W3CDTF">2019-03-18T10:27:20Z</dcterms:created>
  <dcterms:modified xsi:type="dcterms:W3CDTF">2020-04-21T12:08:21Z</dcterms:modified>
</cp:coreProperties>
</file>