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30" r:id="rId2"/>
    <p:sldId id="385" r:id="rId3"/>
    <p:sldId id="386" r:id="rId4"/>
    <p:sldId id="286" r:id="rId5"/>
    <p:sldId id="311" r:id="rId6"/>
    <p:sldId id="378" r:id="rId7"/>
    <p:sldId id="388" r:id="rId8"/>
    <p:sldId id="390" r:id="rId9"/>
    <p:sldId id="391" r:id="rId10"/>
    <p:sldId id="389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4"/>
    <p:restoredTop sz="58000"/>
  </p:normalViewPr>
  <p:slideViewPr>
    <p:cSldViewPr snapToGrid="0" snapToObjects="1">
      <p:cViewPr>
        <p:scale>
          <a:sx n="76" d="100"/>
          <a:sy n="76" d="100"/>
        </p:scale>
        <p:origin x="1592" y="-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E69FF-AAD7-B447-8012-26ECB3691D78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D231-79F1-BA4F-95B0-6D8D9DC4EF7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64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6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4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8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0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2AAD1-8E1D-ED45-A19A-EF17371FD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EA40B-6382-9144-8D2F-4A068FD63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94FF4-95D0-0544-A01E-ADD8615D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442C2-84F4-3A4A-8A38-263B5151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9DFEC-7889-5342-ABE9-B949ADA9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06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4B83-6731-2545-9829-082C4489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41A30-3186-F742-B46E-18424BBF9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EAA35-4176-214B-B6C0-1FBD3EDB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82F9-90F5-3442-95B5-A017672C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9BF08-E5E5-D244-BE2C-71A0E542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34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7B2F00-DE64-2443-8A57-9ED322BE9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37E83-BE32-7548-B3A3-9A3860695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F7AFA-9579-9648-AEAC-E84CB987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783-9D60-5943-A657-C613BD2C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6DF8F-FC22-B04A-B6CB-E0665DD7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69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3041-BF6A-C34C-BE22-5B8CE1E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95E01-C250-7A4E-9957-7779D8281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FF50E-ABE3-5245-AD28-20F328FE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1CAFB-BF34-9D48-B84E-250D57EA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AA6DD-0697-4A4F-924A-6DA875F7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76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C845-A33A-0048-BA77-C9B45F89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25D17-0811-E847-BC2B-1E02ADD53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8AFA4-B2FC-1B46-AD32-7BB6155F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F20E-0A46-AF4C-82A0-E8CDF7B4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99BDD-8DB1-0844-A42A-15168D14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2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57C2-BEF2-8E45-9629-B1B42C63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2C81-ACCE-F14F-A86E-968F5431B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B16D8-6AC4-A441-86D1-48A7E4E65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D9D33-47B7-074B-9149-AAE90BDA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BA1AD-2847-F74A-B30A-550C9ABB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6CFB4-0FB8-B742-A8DA-5178B992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57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D01A-91A8-CB47-BE78-9730C152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D294-A501-5143-A963-C8A71F762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8234C-9BBD-594B-BC19-77A3E55CD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E5A91-29AA-4544-8CBF-6DEAAB101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140FA-196F-3842-8FA6-F6C583E97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A490A8-7EC9-5F4C-851D-F119E528B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E6EE7-28E0-2749-9833-5F5F8DB1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36D03-691A-3B47-942C-1D491259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99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67204-F2FA-604C-B88D-5D8970CD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201E5-EB99-6C4D-9C1D-893ED561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37AED-B80D-3245-AE41-6AAF1EB6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463C-000F-374A-8A84-431081BB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3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365AC-1BFB-654F-9C5F-4398817A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40C91-F71D-0243-8F6C-AA7385CE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8E075-4C4A-9345-9A9D-2723E6A4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99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989F-DFA4-5B42-BB58-279EED8F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5FBC8-7A20-7942-956F-E268290E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432D7-0923-434D-A10D-29768E13F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9194C-5BFC-FB43-8ADE-AD980E48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5BE86-17CE-7F44-917D-7E700D54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9524C-A367-4043-BD62-552750F0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26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8C1B-9CF7-7941-9680-5EEF91E8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5A329E-3484-1349-97D9-ABDEF1DA7F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D4854-C109-2A4D-8FFC-FE4DEACAE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5F3F9-9A7F-D04E-8B1A-E96E0022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728D3-E71C-974D-B090-081A9544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D513B-0BBA-6342-8793-1398439C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84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3764F-918C-734F-8298-832768A2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FC51C-79D5-F04E-BD1E-6F5C5B149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32681-F6C8-444D-B655-3F40EE83F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764A5-6782-EB4F-919A-229E0562FD2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AB10A-0A39-604E-A3AC-E3FC4996A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C676-70F0-354F-A3DC-80D3855A0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CDE0-C733-E449-AE00-9E018622CC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37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audio" Target="../media/media5.m4a"/><Relationship Id="rId7" Type="http://schemas.openxmlformats.org/officeDocument/2006/relationships/image" Target="../media/image7.tiff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eaETFKXtNRA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youtube.com/watch?v=QYhkyQBIDkQ" TargetMode="External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8DBC1-D09C-D149-AB5F-DBB558BB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Dimensione</a:t>
            </a:r>
            <a:r>
              <a:rPr lang="en-US" b="1" dirty="0">
                <a:solidFill>
                  <a:srgbClr val="FF0000"/>
                </a:solidFill>
              </a:rPr>
              <a:t> – gel </a:t>
            </a:r>
            <a:r>
              <a:rPr lang="en-US" b="1" dirty="0" err="1">
                <a:solidFill>
                  <a:srgbClr val="FF0000"/>
                </a:solidFill>
              </a:rPr>
              <a:t>filtrazione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075F6B-831D-0D4B-8CC2-CDA70A94C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18" y="3003852"/>
            <a:ext cx="1424846" cy="32113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29C614-03BB-7742-9128-8616604F7606}"/>
              </a:ext>
            </a:extLst>
          </p:cNvPr>
          <p:cNvSpPr txBox="1"/>
          <p:nvPr/>
        </p:nvSpPr>
        <p:spPr>
          <a:xfrm>
            <a:off x="2202563" y="3148808"/>
            <a:ext cx="229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Proteine</a:t>
            </a:r>
            <a:r>
              <a:rPr lang="en-US" dirty="0"/>
              <a:t> di piccolo </a:t>
            </a:r>
            <a:r>
              <a:rPr lang="en-US" dirty="0" err="1"/>
              <a:t>dimensioni</a:t>
            </a:r>
            <a:r>
              <a:rPr lang="en-US" dirty="0"/>
              <a:t> </a:t>
            </a:r>
            <a:r>
              <a:rPr lang="en-US" dirty="0" err="1"/>
              <a:t>entrano</a:t>
            </a:r>
            <a:r>
              <a:rPr lang="en-US" dirty="0"/>
              <a:t> </a:t>
            </a:r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dirty="0" err="1"/>
              <a:t>spazi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la </a:t>
            </a:r>
            <a:r>
              <a:rPr lang="en-US" dirty="0" err="1"/>
              <a:t>resina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83A6F9-1ED5-E447-BB47-75E6C3AFD408}"/>
              </a:ext>
            </a:extLst>
          </p:cNvPr>
          <p:cNvSpPr txBox="1"/>
          <p:nvPr/>
        </p:nvSpPr>
        <p:spPr>
          <a:xfrm>
            <a:off x="2202563" y="4147852"/>
            <a:ext cx="2820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Resina</a:t>
            </a:r>
            <a:r>
              <a:rPr lang="en-US" dirty="0"/>
              <a:t> </a:t>
            </a:r>
            <a:r>
              <a:rPr lang="en-US" dirty="0" err="1"/>
              <a:t>porosa</a:t>
            </a:r>
            <a:r>
              <a:rPr lang="en-US" dirty="0"/>
              <a:t>, </a:t>
            </a:r>
            <a:r>
              <a:rPr lang="en-US" dirty="0" err="1"/>
              <a:t>fatta</a:t>
            </a:r>
            <a:r>
              <a:rPr lang="en-US" dirty="0"/>
              <a:t> da </a:t>
            </a:r>
            <a:r>
              <a:rPr lang="en-US" dirty="0" err="1"/>
              <a:t>polimeri</a:t>
            </a:r>
            <a:r>
              <a:rPr lang="en-US" dirty="0"/>
              <a:t> come </a:t>
            </a:r>
            <a:r>
              <a:rPr lang="en-US" dirty="0" err="1"/>
              <a:t>destrano</a:t>
            </a:r>
            <a:r>
              <a:rPr lang="en-US" dirty="0"/>
              <a:t>, </a:t>
            </a:r>
            <a:r>
              <a:rPr lang="en-US" dirty="0" err="1"/>
              <a:t>agarosio</a:t>
            </a:r>
            <a:r>
              <a:rPr lang="en-US" dirty="0"/>
              <a:t> o </a:t>
            </a:r>
            <a:r>
              <a:rPr lang="en-US" dirty="0" err="1"/>
              <a:t>poliacrilamide</a:t>
            </a:r>
            <a:r>
              <a:rPr lang="en-US" dirty="0"/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3FB669-F537-5B43-BEF3-F546C6D2E5E5}"/>
              </a:ext>
            </a:extLst>
          </p:cNvPr>
          <p:cNvSpPr txBox="1"/>
          <p:nvPr/>
        </p:nvSpPr>
        <p:spPr>
          <a:xfrm>
            <a:off x="2202563" y="5222610"/>
            <a:ext cx="3833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 molecule di </a:t>
            </a:r>
            <a:r>
              <a:rPr lang="en-US" dirty="0" err="1"/>
              <a:t>dimesioni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grandi</a:t>
            </a:r>
            <a:r>
              <a:rPr lang="en-US" dirty="0"/>
              <a:t> non </a:t>
            </a:r>
            <a:r>
              <a:rPr lang="en-US" dirty="0" err="1"/>
              <a:t>possono</a:t>
            </a:r>
            <a:r>
              <a:rPr lang="en-US" dirty="0"/>
              <a:t> </a:t>
            </a:r>
            <a:r>
              <a:rPr lang="en-US" dirty="0" err="1"/>
              <a:t>occupare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stessi</a:t>
            </a:r>
            <a:r>
              <a:rPr lang="en-US" dirty="0"/>
              <a:t> </a:t>
            </a:r>
            <a:r>
              <a:rPr lang="en-US" dirty="0" err="1"/>
              <a:t>spazi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molecule di </a:t>
            </a:r>
            <a:r>
              <a:rPr lang="en-US" dirty="0" err="1"/>
              <a:t>dimendioni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piccole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7D7647-B1AB-3E45-B17D-251B7C1EB8B0}"/>
              </a:ext>
            </a:extLst>
          </p:cNvPr>
          <p:cNvSpPr txBox="1"/>
          <p:nvPr/>
        </p:nvSpPr>
        <p:spPr>
          <a:xfrm>
            <a:off x="838200" y="1761315"/>
            <a:ext cx="7920778" cy="958404"/>
          </a:xfrm>
          <a:prstGeom prst="rect">
            <a:avLst/>
          </a:prstGeom>
          <a:gradFill>
            <a:gsLst>
              <a:gs pos="0">
                <a:srgbClr val="FF0000"/>
              </a:gs>
              <a:gs pos="88000">
                <a:srgbClr val="FF8080"/>
              </a:gs>
              <a:gs pos="100000">
                <a:schemeClr val="bg1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</p:spPr>
        <p:txBody>
          <a:bodyPr wrap="square" rtlCol="0">
            <a:sp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Separa</a:t>
            </a:r>
            <a:r>
              <a:rPr lang="en-US" sz="2400" dirty="0">
                <a:solidFill>
                  <a:schemeClr val="bg1"/>
                </a:solidFill>
              </a:rPr>
              <a:t> in base </a:t>
            </a:r>
            <a:r>
              <a:rPr lang="en-US" sz="2400" dirty="0" err="1">
                <a:solidFill>
                  <a:schemeClr val="bg1"/>
                </a:solidFill>
              </a:rPr>
              <a:t>alle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dimensioni</a:t>
            </a:r>
            <a:r>
              <a:rPr lang="en-US" sz="2400" dirty="0">
                <a:solidFill>
                  <a:schemeClr val="bg1"/>
                </a:solidFill>
              </a:rPr>
              <a:t> e forma </a:t>
            </a:r>
            <a:r>
              <a:rPr lang="en-US" sz="2400" dirty="0" err="1">
                <a:solidFill>
                  <a:schemeClr val="bg1"/>
                </a:solidFill>
              </a:rPr>
              <a:t>della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molecola</a:t>
            </a:r>
            <a:endParaRPr lang="en-US" sz="2400" dirty="0">
              <a:solidFill>
                <a:schemeClr val="bg1"/>
              </a:solidFill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Molecole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piu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grandi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escono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più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rapidamente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dalla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colonna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BDE006-69BB-4940-AD7D-B6CCEE2D27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620"/>
          <a:stretch/>
        </p:blipFill>
        <p:spPr>
          <a:xfrm>
            <a:off x="6396916" y="2978908"/>
            <a:ext cx="4123099" cy="2659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96FB5-F598-F548-A138-18CF28FDB3D2}"/>
              </a:ext>
            </a:extLst>
          </p:cNvPr>
          <p:cNvSpPr txBox="1"/>
          <p:nvPr/>
        </p:nvSpPr>
        <p:spPr>
          <a:xfrm>
            <a:off x="10520015" y="3267634"/>
            <a:ext cx="1405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Molecole grandi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0A810-EE81-2F41-A81F-5ED64CE08AD3}"/>
              </a:ext>
            </a:extLst>
          </p:cNvPr>
          <p:cNvSpPr txBox="1"/>
          <p:nvPr/>
        </p:nvSpPr>
        <p:spPr>
          <a:xfrm>
            <a:off x="10520015" y="3764361"/>
            <a:ext cx="1723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Proteina di interesse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B5471-AA97-6E48-9DD5-05F075FC288E}"/>
              </a:ext>
            </a:extLst>
          </p:cNvPr>
          <p:cNvSpPr txBox="1"/>
          <p:nvPr/>
        </p:nvSpPr>
        <p:spPr>
          <a:xfrm>
            <a:off x="10520015" y="4332518"/>
            <a:ext cx="1405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Sali o altre molecole più piccole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936E64-7492-4E44-B281-0C63A0CA6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19"/>
    </mc:Choice>
    <mc:Fallback xmlns="">
      <p:transition spd="slow" advTm="12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E428-FDC6-6840-AE8B-6BC749D4E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Western </a:t>
            </a:r>
            <a:r>
              <a:rPr lang="it-IT" b="1" dirty="0" err="1">
                <a:solidFill>
                  <a:srgbClr val="FF0000"/>
                </a:solidFill>
              </a:rPr>
              <a:t>Blot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5026-9C4E-BD49-9490-5C750F12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4517"/>
          </a:xfrm>
        </p:spPr>
        <p:txBody>
          <a:bodyPr/>
          <a:lstStyle/>
          <a:p>
            <a:r>
              <a:rPr lang="it-IT" dirty="0"/>
              <a:t>SDS-PAGE + «colorazione» con Ab </a:t>
            </a:r>
            <a:r>
              <a:rPr lang="it-IT" dirty="0">
                <a:sym typeface="Wingdings" pitchFamily="2" charset="2"/>
              </a:rPr>
              <a:t> WB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B1B88-87BA-9D49-85FB-5DCB5F423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762" y="3443192"/>
            <a:ext cx="4961168" cy="3003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88A88-311B-8A4B-8410-FDE85433C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370" y="3583869"/>
            <a:ext cx="3939598" cy="2862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65DFB4-33D3-1A40-BDF6-1EE11395C35D}"/>
              </a:ext>
            </a:extLst>
          </p:cNvPr>
          <p:cNvSpPr/>
          <p:nvPr/>
        </p:nvSpPr>
        <p:spPr>
          <a:xfrm>
            <a:off x="5541083" y="4630535"/>
            <a:ext cx="737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endParaRPr lang="it-IT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B7C3E-0EBE-F440-BBD1-F2372A1481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98" t="25886" r="26058" b="36677"/>
          <a:stretch/>
        </p:blipFill>
        <p:spPr>
          <a:xfrm>
            <a:off x="9481345" y="902694"/>
            <a:ext cx="1732436" cy="1360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D5090-003A-3449-A217-FE9AC3EB45C2}"/>
              </a:ext>
            </a:extLst>
          </p:cNvPr>
          <p:cNvSpPr txBox="1"/>
          <p:nvPr/>
        </p:nvSpPr>
        <p:spPr>
          <a:xfrm>
            <a:off x="9341326" y="2239276"/>
            <a:ext cx="201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Anticorpo specifico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A327BB-9DCD-8146-AB55-4EC061089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0"/>
    </mc:Choice>
    <mc:Fallback xmlns="">
      <p:transition spd="slow" advTm="9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1C95-7EC5-8541-903E-2516E426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SEC – size exclusion chromatography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D2E8C-AAE4-2B49-B22D-467B9E22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123268" cy="4351338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Separazione:</a:t>
            </a:r>
          </a:p>
          <a:p>
            <a:pPr lvl="1"/>
            <a:r>
              <a:rPr lang="it-IT" sz="2000" dirty="0"/>
              <a:t>Specie oligomeriche</a:t>
            </a:r>
          </a:p>
          <a:p>
            <a:pPr lvl="1"/>
            <a:r>
              <a:rPr lang="it-IT" sz="2000" dirty="0"/>
              <a:t>Proteine </a:t>
            </a:r>
            <a:r>
              <a:rPr lang="it-IT" sz="2000" i="1" dirty="0" err="1"/>
              <a:t>sfoldate</a:t>
            </a:r>
            <a:r>
              <a:rPr lang="it-IT" sz="2000" i="1" dirty="0"/>
              <a:t> </a:t>
            </a:r>
          </a:p>
          <a:p>
            <a:pPr lvl="1"/>
            <a:r>
              <a:rPr lang="it-IT" sz="2000" dirty="0"/>
              <a:t>Specie troncate</a:t>
            </a:r>
          </a:p>
          <a:p>
            <a:r>
              <a:rPr lang="it-IT" sz="2400" b="1" dirty="0"/>
              <a:t>Vantaggi </a:t>
            </a:r>
            <a:r>
              <a:rPr lang="it-IT" sz="2400" dirty="0"/>
              <a:t>della SEC:</a:t>
            </a:r>
          </a:p>
          <a:p>
            <a:pPr lvl="1"/>
            <a:r>
              <a:rPr lang="it-IT" sz="2000" dirty="0"/>
              <a:t>Scambio di buffer e </a:t>
            </a:r>
            <a:r>
              <a:rPr lang="it-IT" sz="2000" dirty="0" err="1"/>
              <a:t>desalting</a:t>
            </a:r>
            <a:endParaRPr lang="it-IT" sz="2000" dirty="0"/>
          </a:p>
          <a:p>
            <a:pPr lvl="1"/>
            <a:r>
              <a:rPr lang="it-IT" sz="2000" dirty="0"/>
              <a:t>Separazione di specie simili</a:t>
            </a:r>
          </a:p>
          <a:p>
            <a:pPr lvl="1"/>
            <a:r>
              <a:rPr lang="it-IT" sz="2000" dirty="0"/>
              <a:t>Compatibilità con molti solventi </a:t>
            </a:r>
          </a:p>
          <a:p>
            <a:r>
              <a:rPr lang="it-IT" sz="2400" b="1" dirty="0"/>
              <a:t>Svantaggi</a:t>
            </a:r>
            <a:r>
              <a:rPr lang="it-IT" sz="2400" dirty="0"/>
              <a:t> della SEC:</a:t>
            </a:r>
          </a:p>
          <a:p>
            <a:pPr lvl="1"/>
            <a:r>
              <a:rPr lang="it-IT" sz="1800" dirty="0"/>
              <a:t>Le prestazioni sono molto sensibili </a:t>
            </a:r>
            <a:r>
              <a:rPr lang="it-IT" sz="1800" i="1" dirty="0" err="1"/>
              <a:t>packing</a:t>
            </a:r>
            <a:r>
              <a:rPr lang="it-IT" sz="1800" i="1" dirty="0"/>
              <a:t> </a:t>
            </a:r>
            <a:r>
              <a:rPr lang="it-IT" sz="1800" dirty="0"/>
              <a:t>delle colonne.</a:t>
            </a:r>
          </a:p>
          <a:p>
            <a:pPr lvl="1"/>
            <a:r>
              <a:rPr lang="it-IT" sz="1800" dirty="0"/>
              <a:t>Interazioni non specifiche (proteina –resina)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E555E-1C0E-0047-AA63-8DE908E8C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860" y="2802720"/>
            <a:ext cx="6558471" cy="33742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DF48A4-99BB-B544-8338-F82D78231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78"/>
    </mc:Choice>
    <mc:Fallback xmlns="">
      <p:transition spd="slow" advTm="20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E52E2-90F2-564E-84CA-57899F1D0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SEC – esempi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5240D-5D78-A249-8C03-4EA54B705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333" y="1494286"/>
            <a:ext cx="6845300" cy="53637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38AE64-7D94-0143-ABF8-4878A4E4E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27"/>
    </mc:Choice>
    <mc:Fallback xmlns="">
      <p:transition spd="slow" advTm="15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4057A-9576-4744-9AB9-7D395F5D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Produzione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proteina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problemi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5A77A-CDEA-C142-92CF-DD5FAE355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0996"/>
            <a:ext cx="10515600" cy="3340119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2400" dirty="0"/>
              <a:t>Folding non </a:t>
            </a:r>
            <a:r>
              <a:rPr lang="en-US" sz="2400" dirty="0" err="1"/>
              <a:t>corretto</a:t>
            </a:r>
            <a:r>
              <a:rPr lang="en-US" sz="2400" dirty="0"/>
              <a:t> </a:t>
            </a:r>
          </a:p>
          <a:p>
            <a:pPr marL="514350" indent="-514350">
              <a:buAutoNum type="arabicParenR"/>
            </a:pPr>
            <a:r>
              <a:rPr lang="en-US" sz="2400" dirty="0" err="1"/>
              <a:t>Assenza</a:t>
            </a:r>
            <a:r>
              <a:rPr lang="en-US" sz="2400" dirty="0"/>
              <a:t> di </a:t>
            </a:r>
            <a:r>
              <a:rPr lang="en-US" sz="2400" dirty="0" err="1"/>
              <a:t>cofattori</a:t>
            </a:r>
            <a:r>
              <a:rPr lang="en-US" sz="2400" dirty="0"/>
              <a:t> </a:t>
            </a:r>
            <a:r>
              <a:rPr lang="en-US" sz="2400" dirty="0" err="1"/>
              <a:t>essenziali</a:t>
            </a:r>
            <a:endParaRPr lang="en-US" sz="2400" dirty="0"/>
          </a:p>
          <a:p>
            <a:pPr marL="514350" indent="-514350">
              <a:buAutoNum type="arabicParenR"/>
            </a:pPr>
            <a:r>
              <a:rPr lang="en-US" sz="2400" dirty="0" err="1"/>
              <a:t>Mancata</a:t>
            </a:r>
            <a:r>
              <a:rPr lang="en-US" sz="2400" dirty="0"/>
              <a:t> </a:t>
            </a:r>
            <a:r>
              <a:rPr lang="en-US" sz="2400" dirty="0" err="1"/>
              <a:t>modificazione</a:t>
            </a:r>
            <a:r>
              <a:rPr lang="en-US" sz="2400" dirty="0"/>
              <a:t> post-</a:t>
            </a:r>
            <a:r>
              <a:rPr lang="en-US" sz="2400" dirty="0" err="1"/>
              <a:t>traduzionale</a:t>
            </a:r>
            <a:r>
              <a:rPr lang="en-US" sz="2400" dirty="0"/>
              <a:t> </a:t>
            </a:r>
          </a:p>
          <a:p>
            <a:pPr marL="514350" indent="-514350">
              <a:buAutoNum type="arabicParenR"/>
            </a:pPr>
            <a:r>
              <a:rPr lang="en-US" sz="2400" dirty="0" err="1"/>
              <a:t>Degradazione</a:t>
            </a:r>
            <a:r>
              <a:rPr lang="en-US" sz="2400" dirty="0"/>
              <a:t> </a:t>
            </a:r>
            <a:r>
              <a:rPr lang="en-US" sz="2400" dirty="0" err="1"/>
              <a:t>proteolitica</a:t>
            </a:r>
            <a:endParaRPr lang="en-US" sz="2400" dirty="0"/>
          </a:p>
          <a:p>
            <a:pPr marL="514350" indent="-514350">
              <a:buAutoNum type="arabicParenR"/>
            </a:pPr>
            <a:r>
              <a:rPr lang="en-US" sz="2400" dirty="0" err="1"/>
              <a:t>Tossicità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proteina</a:t>
            </a:r>
            <a:r>
              <a:rPr lang="en-US" sz="2400" dirty="0"/>
              <a:t> </a:t>
            </a:r>
          </a:p>
          <a:p>
            <a:pPr marL="514350" indent="-514350">
              <a:buAutoNum type="arabicParenR"/>
            </a:pPr>
            <a:r>
              <a:rPr lang="en-US" sz="2400" dirty="0" err="1"/>
              <a:t>Processi</a:t>
            </a:r>
            <a:r>
              <a:rPr lang="en-US" sz="2400" dirty="0"/>
              <a:t> di </a:t>
            </a:r>
            <a:r>
              <a:rPr lang="en-US" sz="2400" dirty="0" err="1"/>
              <a:t>purificazione</a:t>
            </a:r>
            <a:r>
              <a:rPr lang="en-US" sz="2400" dirty="0"/>
              <a:t> </a:t>
            </a:r>
            <a:r>
              <a:rPr lang="en-US" sz="2400" dirty="0" err="1"/>
              <a:t>complessi</a:t>
            </a:r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944D8-E95B-4F43-A1EE-5B2038F4EDCD}"/>
              </a:ext>
            </a:extLst>
          </p:cNvPr>
          <p:cNvSpPr txBox="1"/>
          <p:nvPr/>
        </p:nvSpPr>
        <p:spPr>
          <a:xfrm>
            <a:off x="8918916" y="3579728"/>
            <a:ext cx="2729133" cy="1323439"/>
          </a:xfrm>
          <a:prstGeom prst="rect">
            <a:avLst/>
          </a:prstGeom>
          <a:solidFill>
            <a:srgbClr val="FF0000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Alti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costi</a:t>
            </a:r>
            <a:r>
              <a:rPr lang="en-US" sz="2000" b="1" dirty="0">
                <a:solidFill>
                  <a:schemeClr val="bg1"/>
                </a:solidFill>
              </a:rPr>
              <a:t> del </a:t>
            </a:r>
            <a:r>
              <a:rPr lang="en-US" sz="2000" b="1" dirty="0" err="1">
                <a:solidFill>
                  <a:schemeClr val="bg1"/>
                </a:solidFill>
              </a:rPr>
              <a:t>farmaco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biotecnologico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E36D02C-7660-B441-BBA1-CD2FD1ECB194}"/>
              </a:ext>
            </a:extLst>
          </p:cNvPr>
          <p:cNvSpPr/>
          <p:nvPr/>
        </p:nvSpPr>
        <p:spPr>
          <a:xfrm>
            <a:off x="7947894" y="2580996"/>
            <a:ext cx="534924" cy="30840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A024C3-74B1-1C44-A784-334EBED46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22"/>
    </mc:Choice>
    <mc:Fallback xmlns="">
      <p:transition spd="slow" advTm="34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179B9A-E388-834E-89D2-54053E1C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378" y="3794716"/>
            <a:ext cx="4547093" cy="2841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B155F-E5E6-844E-98B5-0125385FB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271" y="1785765"/>
            <a:ext cx="2028296" cy="1349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FAC4F8-2725-1F49-9C95-C5B0464FD66F}"/>
              </a:ext>
            </a:extLst>
          </p:cNvPr>
          <p:cNvSpPr txBox="1"/>
          <p:nvPr/>
        </p:nvSpPr>
        <p:spPr>
          <a:xfrm>
            <a:off x="642938" y="517039"/>
            <a:ext cx="59886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j-lt"/>
              </a:rPr>
              <a:t>Small scale vs. Large scale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6A6BC-204C-FD41-909D-3EF8C7E82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345" y="1190797"/>
            <a:ext cx="2875314" cy="5417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BB96D-C857-C148-8305-090DFED170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121" b="12315"/>
          <a:stretch/>
        </p:blipFill>
        <p:spPr>
          <a:xfrm>
            <a:off x="3340255" y="1438486"/>
            <a:ext cx="1629544" cy="1914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624F3-AF8A-0549-8B4E-ADCD0D8D4C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652" y="1605600"/>
            <a:ext cx="1053858" cy="1580017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20F6FF5-897D-2342-8F34-DE1F61366D21}"/>
              </a:ext>
            </a:extLst>
          </p:cNvPr>
          <p:cNvSpPr/>
          <p:nvPr/>
        </p:nvSpPr>
        <p:spPr>
          <a:xfrm>
            <a:off x="2647219" y="2361658"/>
            <a:ext cx="434715" cy="2641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F6CEE08-9485-C54F-A51A-9BBB99B3D46D}"/>
              </a:ext>
            </a:extLst>
          </p:cNvPr>
          <p:cNvSpPr/>
          <p:nvPr/>
        </p:nvSpPr>
        <p:spPr>
          <a:xfrm>
            <a:off x="5224177" y="2361658"/>
            <a:ext cx="434715" cy="2641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D9F58-5086-2E45-AF08-2F654218A1A4}"/>
              </a:ext>
            </a:extLst>
          </p:cNvPr>
          <p:cNvSpPr/>
          <p:nvPr/>
        </p:nvSpPr>
        <p:spPr>
          <a:xfrm>
            <a:off x="1004341" y="1286480"/>
            <a:ext cx="7090348" cy="2251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0B95CA-19C9-A048-8911-8E58107ACD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96"/>
    </mc:Choice>
    <mc:Fallback xmlns="">
      <p:transition spd="slow" advTm="25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792D4-0B47-6947-9E62-6659BBEB5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867" y="3162053"/>
            <a:ext cx="7924799" cy="3724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96FAE-2D32-0145-8E88-D2ADD346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Controlli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75613-7371-C94A-9BD2-968DB334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Analisi della purezza delle frazioni.</a:t>
            </a:r>
          </a:p>
          <a:p>
            <a:r>
              <a:rPr lang="it-IT" sz="2400" dirty="0"/>
              <a:t>Metodi che usano la separazione in gel </a:t>
            </a:r>
            <a:r>
              <a:rPr lang="it-IT" sz="2400" dirty="0" err="1"/>
              <a:t>poliacrilammide</a:t>
            </a:r>
            <a:r>
              <a:rPr lang="it-IT" sz="2400" dirty="0"/>
              <a:t>:</a:t>
            </a:r>
          </a:p>
          <a:p>
            <a:pPr lvl="1"/>
            <a:r>
              <a:rPr lang="it-IT" sz="2000" dirty="0"/>
              <a:t>SDS-PAGE</a:t>
            </a:r>
          </a:p>
          <a:p>
            <a:pPr lvl="1"/>
            <a:r>
              <a:rPr lang="it-IT" sz="2000" dirty="0"/>
              <a:t>Western </a:t>
            </a:r>
            <a:r>
              <a:rPr lang="it-IT" sz="2000" dirty="0" err="1"/>
              <a:t>blot</a:t>
            </a:r>
            <a:endParaRPr lang="it-IT" sz="2000" dirty="0"/>
          </a:p>
          <a:p>
            <a:r>
              <a:rPr lang="it-IT" sz="2400" dirty="0"/>
              <a:t>Metodi cromatografici analitici:</a:t>
            </a:r>
          </a:p>
          <a:p>
            <a:pPr lvl="1"/>
            <a:r>
              <a:rPr lang="it-IT" sz="2000" dirty="0"/>
              <a:t>HPLC-MS</a:t>
            </a:r>
          </a:p>
          <a:p>
            <a:endParaRPr lang="it-IT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EF7CC7-8E9D-E448-B269-B2349687B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28"/>
    </mc:Choice>
    <mc:Fallback xmlns="">
      <p:transition spd="slow" advTm="21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CFF3A-B7DA-894D-8BDD-6BF8B48D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SDS–PAGE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516147-39AE-C14E-B944-D5E1801797E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3570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SDS – linearizza. </a:t>
            </a:r>
          </a:p>
          <a:p>
            <a:r>
              <a:rPr lang="it-IT" sz="2400" dirty="0"/>
              <a:t>Reagenti riducenti (DTT).</a:t>
            </a:r>
          </a:p>
          <a:p>
            <a:r>
              <a:rPr lang="it-IT" sz="2400" dirty="0"/>
              <a:t>Bollitura (90 – 95°C) per 5 min.</a:t>
            </a:r>
          </a:p>
          <a:p>
            <a:r>
              <a:rPr lang="it-IT" sz="2400" dirty="0"/>
              <a:t>Caricare il campione nel gel (SDS-PAGE).</a:t>
            </a:r>
          </a:p>
          <a:p>
            <a:r>
              <a:rPr lang="it-IT" sz="2400" dirty="0"/>
              <a:t>Applicare la corrente.</a:t>
            </a:r>
          </a:p>
          <a:p>
            <a:r>
              <a:rPr lang="it-IT" sz="2400" dirty="0"/>
              <a:t>Colorazione: </a:t>
            </a:r>
          </a:p>
          <a:p>
            <a:pPr lvl="1"/>
            <a:r>
              <a:rPr lang="it-IT" sz="2000" dirty="0"/>
              <a:t>Blue di </a:t>
            </a:r>
            <a:r>
              <a:rPr lang="it-IT" sz="2000" dirty="0" err="1"/>
              <a:t>Coomassie</a:t>
            </a:r>
            <a:r>
              <a:rPr lang="it-IT" sz="2000" dirty="0"/>
              <a:t>, </a:t>
            </a:r>
          </a:p>
          <a:p>
            <a:pPr lvl="1"/>
            <a:r>
              <a:rPr lang="it-IT" sz="2000" dirty="0"/>
              <a:t>Nitrato d’Argento (sensibilità aumenta fino a 50x),</a:t>
            </a:r>
          </a:p>
          <a:p>
            <a:pPr lvl="1"/>
            <a:r>
              <a:rPr lang="it-IT" sz="2000" dirty="0"/>
              <a:t>Coloranti fluorescenti.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139B2D-5587-9B4D-A751-A271333830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26"/>
          <a:stretch/>
        </p:blipFill>
        <p:spPr>
          <a:xfrm>
            <a:off x="7355391" y="1690688"/>
            <a:ext cx="1805881" cy="49242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B8ECFF-0718-6B44-8688-B6D683062013}"/>
              </a:ext>
            </a:extLst>
          </p:cNvPr>
          <p:cNvSpPr txBox="1"/>
          <p:nvPr/>
        </p:nvSpPr>
        <p:spPr>
          <a:xfrm>
            <a:off x="9126295" y="2476262"/>
            <a:ext cx="267118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Campione e marker vengono caricati nel sistema verticale di SDS-PAGE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ECF8D-631B-2745-B0A3-6F8E23201182}"/>
              </a:ext>
            </a:extLst>
          </p:cNvPr>
          <p:cNvSpPr txBox="1"/>
          <p:nvPr/>
        </p:nvSpPr>
        <p:spPr>
          <a:xfrm>
            <a:off x="9161272" y="4152822"/>
            <a:ext cx="26711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Direzione della migrazione</a:t>
            </a:r>
          </a:p>
          <a:p>
            <a:pPr algn="just"/>
            <a:endParaRPr lang="it-IT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E54F6-FE88-3C40-BF6B-AC01A9E036A0}"/>
              </a:ext>
            </a:extLst>
          </p:cNvPr>
          <p:cNvSpPr txBox="1"/>
          <p:nvPr/>
        </p:nvSpPr>
        <p:spPr>
          <a:xfrm>
            <a:off x="9161272" y="5981292"/>
            <a:ext cx="26711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SDS-PAGE dopo la  colorazione </a:t>
            </a:r>
          </a:p>
          <a:p>
            <a:pPr algn="just"/>
            <a:endParaRPr lang="it-IT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2DA91-3144-8F4C-9319-62C9AEB11754}"/>
              </a:ext>
            </a:extLst>
          </p:cNvPr>
          <p:cNvSpPr/>
          <p:nvPr/>
        </p:nvSpPr>
        <p:spPr>
          <a:xfrm>
            <a:off x="454052" y="6001295"/>
            <a:ext cx="4994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6"/>
              </a:rPr>
              <a:t>https://www.youtube.com/watch?v=QYhkyQBIDkQ</a:t>
            </a:r>
            <a:endParaRPr lang="it-IT" dirty="0"/>
          </a:p>
          <a:p>
            <a:r>
              <a:rPr lang="it-IT" dirty="0">
                <a:hlinkClick r:id="rId7"/>
              </a:rPr>
              <a:t>https://www.youtube.com/watch?v=eaETFKXtNRA</a:t>
            </a: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0BA79F-642D-564C-967F-1FDE2585C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13"/>
    </mc:Choice>
    <mc:Fallback xmlns="">
      <p:transition spd="slow" advTm="37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1A263-EE71-564E-8BAC-247F10AF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Differenti colorazioni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1D9E-CA20-5441-AD50-A66727B4F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2" t="20080" r="13804" b="10046"/>
          <a:stretch/>
        </p:blipFill>
        <p:spPr>
          <a:xfrm>
            <a:off x="956175" y="2182364"/>
            <a:ext cx="2790668" cy="2415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04427-4251-5A4C-8DFC-E30B0E5B4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00" t="12459"/>
          <a:stretch/>
        </p:blipFill>
        <p:spPr>
          <a:xfrm>
            <a:off x="3914640" y="2815815"/>
            <a:ext cx="2039756" cy="2457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28B5C-C7AF-F04A-B2F6-898CF1024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9" t="36509" r="50787"/>
          <a:stretch/>
        </p:blipFill>
        <p:spPr>
          <a:xfrm>
            <a:off x="6580929" y="3862309"/>
            <a:ext cx="2318071" cy="2089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4AB8BF-C138-BE45-A018-00E403E1490A}"/>
              </a:ext>
            </a:extLst>
          </p:cNvPr>
          <p:cNvSpPr txBox="1"/>
          <p:nvPr/>
        </p:nvSpPr>
        <p:spPr>
          <a:xfrm>
            <a:off x="1752973" y="4597677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Coomassie</a:t>
            </a:r>
            <a:r>
              <a:rPr lang="it-IT" b="1" dirty="0"/>
              <a:t>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142F5-5ACA-904C-B011-72C42B71B7E7}"/>
              </a:ext>
            </a:extLst>
          </p:cNvPr>
          <p:cNvSpPr txBox="1"/>
          <p:nvPr/>
        </p:nvSpPr>
        <p:spPr>
          <a:xfrm>
            <a:off x="4023595" y="5272937"/>
            <a:ext cx="182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Nitrato d’argento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F1329-AA05-2F47-B8A2-BA25E52337D4}"/>
              </a:ext>
            </a:extLst>
          </p:cNvPr>
          <p:cNvSpPr txBox="1"/>
          <p:nvPr/>
        </p:nvSpPr>
        <p:spPr>
          <a:xfrm>
            <a:off x="7020857" y="5951489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Cianina (Cy3)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A3B6B1-A498-614B-9A1E-96FF9FBD8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4"/>
    </mc:Choice>
    <mc:Fallback xmlns="">
      <p:transition spd="slow" advTm="8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9256-96FE-324E-ACDD-B06B19A91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Esempio di purificazione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EF9273-EA02-FA4F-8EBA-4FF8B6582487}"/>
              </a:ext>
            </a:extLst>
          </p:cNvPr>
          <p:cNvGrpSpPr/>
          <p:nvPr/>
        </p:nvGrpSpPr>
        <p:grpSpPr>
          <a:xfrm>
            <a:off x="3420579" y="2291937"/>
            <a:ext cx="5627251" cy="4197927"/>
            <a:chOff x="3860844" y="2291937"/>
            <a:chExt cx="5627251" cy="4197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157103-3364-2543-A5F5-824467A8B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652"/>
            <a:stretch/>
          </p:blipFill>
          <p:spPr>
            <a:xfrm>
              <a:off x="3860845" y="2291937"/>
              <a:ext cx="5627250" cy="419792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E1A6B3-18A9-4C4A-B893-AE66804CBD85}"/>
                </a:ext>
              </a:extLst>
            </p:cNvPr>
            <p:cNvSpPr/>
            <p:nvPr/>
          </p:nvSpPr>
          <p:spPr>
            <a:xfrm>
              <a:off x="3860844" y="2291937"/>
              <a:ext cx="2848713" cy="24106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A8B7FC-D109-7B4A-8883-7C74F72C2DE9}"/>
                </a:ext>
              </a:extLst>
            </p:cNvPr>
            <p:cNvSpPr/>
            <p:nvPr/>
          </p:nvSpPr>
          <p:spPr>
            <a:xfrm>
              <a:off x="7505206" y="5040528"/>
              <a:ext cx="1163782" cy="7536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34EBA9-8A82-3741-B1DE-09ABE57DE1AC}"/>
                </a:ext>
              </a:extLst>
            </p:cNvPr>
            <p:cNvSpPr/>
            <p:nvPr/>
          </p:nvSpPr>
          <p:spPr>
            <a:xfrm>
              <a:off x="7505206" y="5794130"/>
              <a:ext cx="1163782" cy="565660"/>
            </a:xfrm>
            <a:prstGeom prst="rect">
              <a:avLst/>
            </a:prstGeom>
            <a:noFill/>
            <a:ln w="28575">
              <a:solidFill>
                <a:srgbClr val="3FE1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BCE3AA-DEC4-F043-B852-3E31D7A20BDF}"/>
                </a:ext>
              </a:extLst>
            </p:cNvPr>
            <p:cNvSpPr/>
            <p:nvPr/>
          </p:nvSpPr>
          <p:spPr>
            <a:xfrm>
              <a:off x="6790893" y="2291937"/>
              <a:ext cx="2661762" cy="2410692"/>
            </a:xfrm>
            <a:prstGeom prst="rect">
              <a:avLst/>
            </a:prstGeom>
            <a:noFill/>
            <a:ln w="28575">
              <a:solidFill>
                <a:srgbClr val="3FE1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28FB06-1DBA-C34A-9042-0ED3CC5D3AF2}"/>
                </a:ext>
              </a:extLst>
            </p:cNvPr>
            <p:cNvSpPr txBox="1"/>
            <p:nvPr/>
          </p:nvSpPr>
          <p:spPr>
            <a:xfrm>
              <a:off x="6476666" y="3579630"/>
              <a:ext cx="53145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050" dirty="0"/>
                <a:t> Pool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12D855E-54D0-1E48-A4A8-D9728E50320D}"/>
                </a:ext>
              </a:extLst>
            </p:cNvPr>
            <p:cNvCxnSpPr>
              <a:cxnSpLocks/>
            </p:cNvCxnSpPr>
            <p:nvPr/>
          </p:nvCxnSpPr>
          <p:spPr>
            <a:xfrm>
              <a:off x="6500361" y="3812885"/>
              <a:ext cx="457200" cy="420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74585C-93EA-0B4C-AD40-2309204B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73"/>
    </mc:Choice>
    <mc:Fallback xmlns="">
      <p:transition spd="slow" advTm="44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6|7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317</Words>
  <Application>Microsoft Macintosh PowerPoint</Application>
  <PresentationFormat>Widescreen</PresentationFormat>
  <Paragraphs>70</Paragraphs>
  <Slides>10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Dimensione – gel filtrazione</vt:lpstr>
      <vt:lpstr>SEC – size exclusion chromatography</vt:lpstr>
      <vt:lpstr>SEC – esempi </vt:lpstr>
      <vt:lpstr>Produzione della proteina – problemi </vt:lpstr>
      <vt:lpstr>PowerPoint Presentation</vt:lpstr>
      <vt:lpstr>Controlli </vt:lpstr>
      <vt:lpstr>SDS–PAGE</vt:lpstr>
      <vt:lpstr>Differenti colorazioni</vt:lpstr>
      <vt:lpstr>Esempio di purificazione</vt:lpstr>
      <vt:lpstr>Western Blot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Dimensione – gel filtrazione</dc:title>
  <dc:creator>suzana.aulic@icgeb.org</dc:creator>
  <cp:lastModifiedBy>suzana.aulic@icgeb.org</cp:lastModifiedBy>
  <cp:revision>4</cp:revision>
  <dcterms:created xsi:type="dcterms:W3CDTF">2020-04-21T10:35:48Z</dcterms:created>
  <dcterms:modified xsi:type="dcterms:W3CDTF">2020-04-21T12:52:43Z</dcterms:modified>
</cp:coreProperties>
</file>