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46A19-579D-4622-BEF5-9FE12C2ABF5C}" type="datetimeFigureOut">
              <a:rPr lang="it-IT" smtClean="0"/>
              <a:t>21/04/2020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EFEC4-6B73-4F5C-B0BC-BD97523ACE1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9645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it-IT" smtClean="0"/>
              <a:t>Fare clic per modificare lo stile del sottotitolo dello schema</a:t>
            </a:r>
            <a:endParaRPr lang="en-US"/>
          </a:p>
        </p:txBody>
      </p:sp>
      <p:sp>
        <p:nvSpPr>
          <p:cNvPr id="4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346051A6-EA3B-43FD-8C94-EFCC1818F0A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583865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68AB8A-C271-44A8-8CA8-6BD34B8A500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985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10DDC-F3F2-4B38-B88B-6909D29B37E6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3463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21136-A0F7-4F23-A4D5-464A5FEE8B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295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E7CF0A3-86BE-4A8D-8F94-293D1E64303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14019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CDFAE-014C-41FF-88EE-1DE41D325C2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4203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922DE6-B3D2-4370-8367-505F03947B5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31983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9840C1-B4EC-41BC-BF83-9F54B4951EE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5919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61F8F-9C73-4E4C-A474-B37D8894F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164668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D84AB4-A86C-476B-BC12-B868EB5C5C8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885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6CF67FCB-4106-45F5-A560-D7E2BE0B718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7010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/>
            </a:pPr>
            <a:endParaRPr lang="en-US" sz="1800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  <a:endParaRPr lang="en-US" altLang="it-IT" smtClean="0"/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  <a:endParaRPr lang="en-US" altLang="it-IT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20000"/>
              </a:spcBef>
              <a:buClr>
                <a:schemeClr val="bg2"/>
              </a:buClr>
              <a:buFont typeface="Monotype Sorts" pitchFamily="2" charset="2"/>
              <a:buChar char="è"/>
              <a:defRPr sz="1200">
                <a:solidFill>
                  <a:srgbClr val="045C75"/>
                </a:solidFill>
              </a:defRPr>
            </a:lvl1pPr>
          </a:lstStyle>
          <a:p>
            <a:fld id="{EAD5F716-1846-4263-AD23-8A2EB42E3F8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>
                <a:spcBef>
                  <a:spcPct val="20000"/>
                </a:spcBef>
                <a:buClr>
                  <a:schemeClr val="bg2"/>
                </a:buClr>
                <a:buFont typeface="Monotype Sorts" pitchFamily="2" charset="2"/>
                <a:buChar char="è"/>
                <a:defRPr/>
              </a:pPr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3414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CasellaDiTesto 3"/>
          <p:cNvSpPr txBox="1">
            <a:spLocks noChangeArrowheads="1"/>
          </p:cNvSpPr>
          <p:nvPr/>
        </p:nvSpPr>
        <p:spPr bwMode="auto">
          <a:xfrm>
            <a:off x="3020699" y="862020"/>
            <a:ext cx="6545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400" dirty="0">
                <a:solidFill>
                  <a:schemeClr val="tx2"/>
                </a:solidFill>
              </a:rPr>
              <a:t>Le economie </a:t>
            </a:r>
            <a:r>
              <a:rPr lang="it-IT" altLang="it-IT" sz="2400" dirty="0">
                <a:solidFill>
                  <a:schemeClr val="tx2"/>
                </a:solidFill>
              </a:rPr>
              <a:t>urbane di agglomerazione</a:t>
            </a:r>
            <a:endParaRPr lang="it-IT" altLang="it-IT" sz="2400" dirty="0">
              <a:solidFill>
                <a:schemeClr val="tx2"/>
              </a:solidFill>
            </a:endParaRPr>
          </a:p>
        </p:txBody>
      </p:sp>
      <p:sp>
        <p:nvSpPr>
          <p:cNvPr id="18434" name="CasellaDiTesto 4"/>
          <p:cNvSpPr txBox="1">
            <a:spLocks noChangeArrowheads="1"/>
          </p:cNvSpPr>
          <p:nvPr/>
        </p:nvSpPr>
        <p:spPr bwMode="auto">
          <a:xfrm>
            <a:off x="5231904" y="1538661"/>
            <a:ext cx="52960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processi </a:t>
            </a:r>
            <a:r>
              <a:rPr lang="it-IT" altLang="it-IT" dirty="0"/>
              <a:t>di causazione circolare e </a:t>
            </a:r>
            <a:r>
              <a:rPr lang="it-IT" altLang="it-IT" dirty="0"/>
              <a:t>cumulativa</a:t>
            </a:r>
          </a:p>
          <a:p>
            <a:r>
              <a:rPr lang="it-IT" altLang="it-IT" dirty="0"/>
              <a:t>(G. </a:t>
            </a:r>
            <a:r>
              <a:rPr lang="it-IT" altLang="it-IT" dirty="0" err="1"/>
              <a:t>Myrdal</a:t>
            </a:r>
            <a:r>
              <a:rPr lang="it-IT" altLang="it-IT" dirty="0"/>
              <a:t>) che danno vita a economie urbane di agglomerazione tramite il meccanismo del</a:t>
            </a:r>
            <a:endParaRPr lang="it-IT" altLang="it-IT" dirty="0"/>
          </a:p>
        </p:txBody>
      </p:sp>
      <p:sp>
        <p:nvSpPr>
          <p:cNvPr id="18435" name="CasellaDiTesto 5"/>
          <p:cNvSpPr txBox="1">
            <a:spLocks noChangeArrowheads="1"/>
          </p:cNvSpPr>
          <p:nvPr/>
        </p:nvSpPr>
        <p:spPr bwMode="auto">
          <a:xfrm>
            <a:off x="1703512" y="1532441"/>
            <a:ext cx="38209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La crescita urbana è il prodotto di</a:t>
            </a:r>
            <a:endParaRPr lang="it-IT" altLang="it-IT" dirty="0"/>
          </a:p>
        </p:txBody>
      </p:sp>
      <p:sp>
        <p:nvSpPr>
          <p:cNvPr id="18439" name="CasellaDiTesto 9"/>
          <p:cNvSpPr txBox="1">
            <a:spLocks noChangeArrowheads="1"/>
          </p:cNvSpPr>
          <p:nvPr/>
        </p:nvSpPr>
        <p:spPr bwMode="auto">
          <a:xfrm>
            <a:off x="4511824" y="2645205"/>
            <a:ext cx="23262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/>
              <a:t>Moltiplicatore urbano</a:t>
            </a:r>
          </a:p>
        </p:txBody>
      </p:sp>
      <p:sp>
        <p:nvSpPr>
          <p:cNvPr id="18440" name="Rettangolo 10"/>
          <p:cNvSpPr>
            <a:spLocks noChangeArrowheads="1"/>
          </p:cNvSpPr>
          <p:nvPr/>
        </p:nvSpPr>
        <p:spPr bwMode="auto">
          <a:xfrm>
            <a:off x="2452688" y="4191000"/>
            <a:ext cx="15568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dirty="0" err="1"/>
              <a:t>Ot</a:t>
            </a:r>
            <a:r>
              <a:rPr lang="it-IT" altLang="it-IT" dirty="0"/>
              <a:t> = </a:t>
            </a:r>
            <a:r>
              <a:rPr lang="it-IT" altLang="it-IT" dirty="0" err="1"/>
              <a:t>Ob</a:t>
            </a:r>
            <a:r>
              <a:rPr lang="it-IT" altLang="it-IT" dirty="0"/>
              <a:t> + Oc</a:t>
            </a:r>
          </a:p>
        </p:txBody>
      </p:sp>
      <p:sp>
        <p:nvSpPr>
          <p:cNvPr id="18441" name="Rettangolo 11"/>
          <p:cNvSpPr>
            <a:spLocks noChangeArrowheads="1"/>
          </p:cNvSpPr>
          <p:nvPr/>
        </p:nvSpPr>
        <p:spPr bwMode="auto">
          <a:xfrm>
            <a:off x="4246856" y="4114007"/>
            <a:ext cx="5857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400" dirty="0" err="1"/>
              <a:t>Ot</a:t>
            </a:r>
            <a:r>
              <a:rPr lang="it-IT" altLang="it-IT" sz="1400" dirty="0"/>
              <a:t> è la popolazione totale della città, </a:t>
            </a:r>
            <a:r>
              <a:rPr lang="it-IT" altLang="it-IT" sz="1400" dirty="0" err="1"/>
              <a:t>Ob</a:t>
            </a:r>
            <a:r>
              <a:rPr lang="it-IT" altLang="it-IT" sz="1400" dirty="0"/>
              <a:t> è la popolazione nelle attività di base e Oc è la popolazione nelle attività non di base.</a:t>
            </a:r>
          </a:p>
        </p:txBody>
      </p:sp>
      <p:sp>
        <p:nvSpPr>
          <p:cNvPr id="18442" name="Rettangolo 12"/>
          <p:cNvSpPr>
            <a:spLocks noChangeArrowheads="1"/>
          </p:cNvSpPr>
          <p:nvPr/>
        </p:nvSpPr>
        <p:spPr bwMode="auto">
          <a:xfrm>
            <a:off x="2452688" y="5059363"/>
            <a:ext cx="11015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Pt</a:t>
            </a:r>
            <a:r>
              <a:rPr lang="it-IT" altLang="it-IT" dirty="0"/>
              <a:t> = </a:t>
            </a:r>
            <a:r>
              <a:rPr lang="it-IT" altLang="it-IT" dirty="0" err="1"/>
              <a:t>mOt</a:t>
            </a:r>
            <a:endParaRPr lang="it-IT" altLang="it-IT" dirty="0"/>
          </a:p>
        </p:txBody>
      </p:sp>
      <p:sp>
        <p:nvSpPr>
          <p:cNvPr id="18443" name="Rettangolo 13"/>
          <p:cNvSpPr>
            <a:spLocks noChangeArrowheads="1"/>
          </p:cNvSpPr>
          <p:nvPr/>
        </p:nvSpPr>
        <p:spPr bwMode="auto">
          <a:xfrm>
            <a:off x="4247390" y="5055395"/>
            <a:ext cx="21948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400" dirty="0" err="1"/>
              <a:t>Pt</a:t>
            </a:r>
            <a:r>
              <a:rPr lang="it-IT" altLang="it-IT" sz="1400" dirty="0"/>
              <a:t> è la popolazione totale</a:t>
            </a:r>
          </a:p>
        </p:txBody>
      </p:sp>
      <p:sp>
        <p:nvSpPr>
          <p:cNvPr id="18444" name="Rettangolo 14"/>
          <p:cNvSpPr>
            <a:spLocks noChangeArrowheads="1"/>
          </p:cNvSpPr>
          <p:nvPr/>
        </p:nvSpPr>
        <p:spPr bwMode="auto">
          <a:xfrm>
            <a:off x="2452688" y="5976938"/>
            <a:ext cx="12298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/>
              <a:t>m = Pt /Ot</a:t>
            </a:r>
          </a:p>
        </p:txBody>
      </p:sp>
      <p:sp>
        <p:nvSpPr>
          <p:cNvPr id="18445" name="Rettangolo 15"/>
          <p:cNvSpPr>
            <a:spLocks noChangeArrowheads="1"/>
          </p:cNvSpPr>
          <p:nvPr/>
        </p:nvSpPr>
        <p:spPr bwMode="auto">
          <a:xfrm>
            <a:off x="4310064" y="5834064"/>
            <a:ext cx="5214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400" dirty="0"/>
              <a:t>Questo coefficiente m è detto </a:t>
            </a:r>
            <a:r>
              <a:rPr lang="it-IT" altLang="it-IT" sz="1400" b="1" dirty="0"/>
              <a:t>moltiplicatore della popolazione urbana.</a:t>
            </a:r>
            <a:endParaRPr lang="it-IT" altLang="it-IT" sz="1400" dirty="0"/>
          </a:p>
        </p:txBody>
      </p:sp>
      <p:sp>
        <p:nvSpPr>
          <p:cNvPr id="18446" name="Rettangolo 16"/>
          <p:cNvSpPr>
            <a:spLocks noChangeArrowheads="1"/>
          </p:cNvSpPr>
          <p:nvPr/>
        </p:nvSpPr>
        <p:spPr bwMode="auto">
          <a:xfrm>
            <a:off x="2166938" y="3429000"/>
            <a:ext cx="85010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1600" dirty="0"/>
              <a:t>Ogni nuovo posto di lavoro produrrà un incremento di n abitanti, dove n comprende l’addetto al nuovo posto di lavoro più le persone non attive del suo nucleo familiare</a:t>
            </a:r>
          </a:p>
        </p:txBody>
      </p:sp>
      <p:pic>
        <p:nvPicPr>
          <p:cNvPr id="2" name="SlideURB4_ca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8000" y="5785367"/>
            <a:ext cx="609600" cy="7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nozio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Equinozio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122</Words>
  <Application>Microsoft Office PowerPoint</Application>
  <PresentationFormat>Widescreen</PresentationFormat>
  <Paragraphs>12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7" baseType="lpstr">
      <vt:lpstr>Arial</vt:lpstr>
      <vt:lpstr>Calibri</vt:lpstr>
      <vt:lpstr>Constantia</vt:lpstr>
      <vt:lpstr>Monotype Sorts</vt:lpstr>
      <vt:lpstr>Wingdings 2</vt:lpstr>
      <vt:lpstr>Equinozio</vt:lpstr>
      <vt:lpstr>Presentazione standard di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Hewlett-Packard Company</dc:creator>
  <cp:lastModifiedBy>Hewlett-Packard Company</cp:lastModifiedBy>
  <cp:revision>9</cp:revision>
  <dcterms:created xsi:type="dcterms:W3CDTF">2020-03-31T13:43:48Z</dcterms:created>
  <dcterms:modified xsi:type="dcterms:W3CDTF">2020-04-21T14:03:39Z</dcterms:modified>
  <cp:contentStatus>Finale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