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2"/>
          <p:cNvSpPr>
            <a:spLocks noChangeArrowheads="1"/>
          </p:cNvSpPr>
          <p:nvPr/>
        </p:nvSpPr>
        <p:spPr bwMode="auto">
          <a:xfrm>
            <a:off x="2424113" y="1268413"/>
            <a:ext cx="2087562" cy="6477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/>
          </a:p>
        </p:txBody>
      </p:sp>
      <p:sp>
        <p:nvSpPr>
          <p:cNvPr id="19458" name="AutoShape 3"/>
          <p:cNvSpPr>
            <a:spLocks noChangeArrowheads="1"/>
          </p:cNvSpPr>
          <p:nvPr/>
        </p:nvSpPr>
        <p:spPr bwMode="auto">
          <a:xfrm>
            <a:off x="7608888" y="2205038"/>
            <a:ext cx="2159000" cy="6477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/>
          </a:p>
        </p:txBody>
      </p:sp>
      <p:sp>
        <p:nvSpPr>
          <p:cNvPr id="19459" name="AutoShape 4"/>
          <p:cNvSpPr>
            <a:spLocks noChangeArrowheads="1"/>
          </p:cNvSpPr>
          <p:nvPr/>
        </p:nvSpPr>
        <p:spPr bwMode="auto">
          <a:xfrm>
            <a:off x="4872038" y="2205038"/>
            <a:ext cx="2087562" cy="6477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/>
          </a:p>
        </p:txBody>
      </p:sp>
      <p:sp>
        <p:nvSpPr>
          <p:cNvPr id="19460" name="AutoShape 5"/>
          <p:cNvSpPr>
            <a:spLocks noChangeArrowheads="1"/>
          </p:cNvSpPr>
          <p:nvPr/>
        </p:nvSpPr>
        <p:spPr bwMode="auto">
          <a:xfrm>
            <a:off x="2424113" y="3141663"/>
            <a:ext cx="2087562" cy="6477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/>
          </a:p>
        </p:txBody>
      </p:sp>
      <p:sp>
        <p:nvSpPr>
          <p:cNvPr id="19461" name="AutoShape 6"/>
          <p:cNvSpPr>
            <a:spLocks noChangeArrowheads="1"/>
          </p:cNvSpPr>
          <p:nvPr/>
        </p:nvSpPr>
        <p:spPr bwMode="auto">
          <a:xfrm>
            <a:off x="2424113" y="4365625"/>
            <a:ext cx="2087562" cy="6477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it-IT"/>
          </a:p>
        </p:txBody>
      </p:sp>
      <p:cxnSp>
        <p:nvCxnSpPr>
          <p:cNvPr id="19462" name="AutoShape 7"/>
          <p:cNvCxnSpPr>
            <a:cxnSpLocks noChangeShapeType="1"/>
            <a:stCxn id="19457" idx="3"/>
            <a:endCxn id="19459" idx="0"/>
          </p:cNvCxnSpPr>
          <p:nvPr/>
        </p:nvCxnSpPr>
        <p:spPr bwMode="auto">
          <a:xfrm>
            <a:off x="4511675" y="1592264"/>
            <a:ext cx="1404938" cy="6127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3" name="AutoShape 8"/>
          <p:cNvCxnSpPr>
            <a:cxnSpLocks noChangeShapeType="1"/>
            <a:stCxn id="19457" idx="3"/>
            <a:endCxn id="19458" idx="0"/>
          </p:cNvCxnSpPr>
          <p:nvPr/>
        </p:nvCxnSpPr>
        <p:spPr bwMode="auto">
          <a:xfrm>
            <a:off x="4511676" y="1592264"/>
            <a:ext cx="4176713" cy="6127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4" name="AutoShape 9"/>
          <p:cNvCxnSpPr>
            <a:cxnSpLocks noChangeShapeType="1"/>
            <a:stCxn id="19458" idx="2"/>
            <a:endCxn id="19461" idx="3"/>
          </p:cNvCxnSpPr>
          <p:nvPr/>
        </p:nvCxnSpPr>
        <p:spPr bwMode="auto">
          <a:xfrm rot="5400000">
            <a:off x="5681664" y="1682751"/>
            <a:ext cx="1836737" cy="4176713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5" name="AutoShape 10"/>
          <p:cNvCxnSpPr>
            <a:cxnSpLocks noChangeShapeType="1"/>
            <a:stCxn id="19461" idx="1"/>
            <a:endCxn id="19457" idx="1"/>
          </p:cNvCxnSpPr>
          <p:nvPr/>
        </p:nvCxnSpPr>
        <p:spPr bwMode="auto">
          <a:xfrm rot="10800000" flipH="1">
            <a:off x="2424114" y="1592263"/>
            <a:ext cx="1587" cy="3097212"/>
          </a:xfrm>
          <a:prstGeom prst="curvedConnector3">
            <a:avLst>
              <a:gd name="adj1" fmla="val -42500014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6" name="AutoShape 11"/>
          <p:cNvCxnSpPr>
            <a:cxnSpLocks noChangeShapeType="1"/>
            <a:stCxn id="19460" idx="1"/>
            <a:endCxn id="19457" idx="1"/>
          </p:cNvCxnSpPr>
          <p:nvPr/>
        </p:nvCxnSpPr>
        <p:spPr bwMode="auto">
          <a:xfrm rot="10800000" flipH="1">
            <a:off x="2424114" y="1592263"/>
            <a:ext cx="1587" cy="1873250"/>
          </a:xfrm>
          <a:prstGeom prst="curvedConnector3">
            <a:avLst>
              <a:gd name="adj1" fmla="val -14400005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7" name="AutoShape 12"/>
          <p:cNvCxnSpPr>
            <a:cxnSpLocks noChangeShapeType="1"/>
            <a:stCxn id="19459" idx="2"/>
            <a:endCxn id="19460" idx="3"/>
          </p:cNvCxnSpPr>
          <p:nvPr/>
        </p:nvCxnSpPr>
        <p:spPr bwMode="auto">
          <a:xfrm rot="5400000">
            <a:off x="4907757" y="2456657"/>
            <a:ext cx="612775" cy="1404938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2566989" y="1341438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INDUSTRIE NUOVE O AMPLIATE</a:t>
            </a:r>
          </a:p>
        </p:txBody>
      </p:sp>
      <p:sp>
        <p:nvSpPr>
          <p:cNvPr id="19469" name="Text Box 14"/>
          <p:cNvSpPr txBox="1">
            <a:spLocks noChangeArrowheads="1"/>
          </p:cNvSpPr>
          <p:nvPr/>
        </p:nvSpPr>
        <p:spPr bwMode="auto">
          <a:xfrm>
            <a:off x="4943475" y="2276475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EFFETTO INIZIALE DI MOLTIPLICAZIONE</a:t>
            </a:r>
          </a:p>
        </p:txBody>
      </p:sp>
      <p:sp>
        <p:nvSpPr>
          <p:cNvPr id="19470" name="Text Box 15"/>
          <p:cNvSpPr txBox="1">
            <a:spLocks noChangeArrowheads="1"/>
          </p:cNvSpPr>
          <p:nvPr/>
        </p:nvSpPr>
        <p:spPr bwMode="auto">
          <a:xfrm>
            <a:off x="7535863" y="2205039"/>
            <a:ext cx="2305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ACCRESCIUTA POSSIBILITA’ DI INVENZIONE O INNOVAZIONE</a:t>
            </a:r>
          </a:p>
        </p:txBody>
      </p:sp>
      <p:sp>
        <p:nvSpPr>
          <p:cNvPr id="19471" name="Text Box 16"/>
          <p:cNvSpPr txBox="1">
            <a:spLocks noChangeArrowheads="1"/>
          </p:cNvSpPr>
          <p:nvPr/>
        </p:nvSpPr>
        <p:spPr bwMode="auto">
          <a:xfrm>
            <a:off x="2566989" y="3141664"/>
            <a:ext cx="1800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/>
              <a:t>NUOVA SOGLIA LOCALE O REGIONALE</a:t>
            </a:r>
          </a:p>
        </p:txBody>
      </p:sp>
      <p:sp>
        <p:nvSpPr>
          <p:cNvPr id="19472" name="Text Box 17"/>
          <p:cNvSpPr txBox="1">
            <a:spLocks noChangeArrowheads="1"/>
          </p:cNvSpPr>
          <p:nvPr/>
        </p:nvSpPr>
        <p:spPr bwMode="auto">
          <a:xfrm>
            <a:off x="2711450" y="4520406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dirty="0"/>
              <a:t>INVENZIONE O INNOVAZIONE</a:t>
            </a:r>
          </a:p>
        </p:txBody>
      </p:sp>
      <p:sp>
        <p:nvSpPr>
          <p:cNvPr id="19473" name="Text Box 19"/>
          <p:cNvSpPr txBox="1">
            <a:spLocks noChangeArrowheads="1"/>
          </p:cNvSpPr>
          <p:nvPr/>
        </p:nvSpPr>
        <p:spPr bwMode="auto">
          <a:xfrm>
            <a:off x="785020" y="6117431"/>
            <a:ext cx="71643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 dirty="0" smtClean="0"/>
              <a:t>Fonte</a:t>
            </a:r>
            <a:r>
              <a:rPr lang="it-IT" altLang="it-IT" sz="1200" b="1" dirty="0"/>
              <a:t>: Carter, 1988.</a:t>
            </a:r>
          </a:p>
        </p:txBody>
      </p:sp>
      <p:sp>
        <p:nvSpPr>
          <p:cNvPr id="19474" name="Rettangolo 18"/>
          <p:cNvSpPr>
            <a:spLocks noChangeArrowheads="1"/>
          </p:cNvSpPr>
          <p:nvPr/>
        </p:nvSpPr>
        <p:spPr bwMode="auto">
          <a:xfrm>
            <a:off x="6574777" y="898637"/>
            <a:ext cx="6429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>
                <a:solidFill>
                  <a:schemeClr val="tx2"/>
                </a:solidFill>
              </a:rPr>
              <a:t>La causazione circolare e cumulativa</a:t>
            </a:r>
          </a:p>
        </p:txBody>
      </p:sp>
      <p:pic>
        <p:nvPicPr>
          <p:cNvPr id="2" name="SlideURB5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6150" y="5782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6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34</Words>
  <Application>Microsoft Office PowerPoint</Application>
  <PresentationFormat>Widescreen</PresentationFormat>
  <Paragraphs>7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2020-04-21T14:09:22Z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