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7" r:id="rId3"/>
    <p:sldId id="258" r:id="rId4"/>
    <p:sldId id="259" r:id="rId5"/>
    <p:sldId id="260" r:id="rId6"/>
    <p:sldId id="261" r:id="rId7"/>
    <p:sldId id="262" r:id="rId8"/>
    <p:sldId id="271" r:id="rId9"/>
    <p:sldId id="272" r:id="rId10"/>
    <p:sldId id="265" r:id="rId11"/>
    <p:sldId id="267" r:id="rId12"/>
    <p:sldId id="263" r:id="rId13"/>
    <p:sldId id="268" r:id="rId14"/>
    <p:sldId id="269" r:id="rId15"/>
    <p:sldId id="270" r:id="rId16"/>
    <p:sldId id="273" r:id="rId17"/>
    <p:sldId id="286" r:id="rId18"/>
    <p:sldId id="287" r:id="rId19"/>
    <p:sldId id="288" r:id="rId20"/>
    <p:sldId id="290" r:id="rId21"/>
    <p:sldId id="291" r:id="rId22"/>
    <p:sldId id="292" r:id="rId23"/>
    <p:sldId id="293" r:id="rId24"/>
    <p:sldId id="285" r:id="rId25"/>
    <p:sldId id="274" r:id="rId26"/>
    <p:sldId id="275" r:id="rId27"/>
    <p:sldId id="276" r:id="rId28"/>
    <p:sldId id="277" r:id="rId29"/>
    <p:sldId id="278" r:id="rId30"/>
    <p:sldId id="279" r:id="rId31"/>
    <p:sldId id="280" r:id="rId32"/>
    <p:sldId id="281" r:id="rId33"/>
    <p:sldId id="282" r:id="rId34"/>
    <p:sldId id="283" r:id="rId35"/>
    <p:sldId id="284" r:id="rId36"/>
    <p:sldId id="294" r:id="rId37"/>
    <p:sldId id="295" r:id="rId38"/>
    <p:sldId id="296" r:id="rId39"/>
    <p:sldId id="297" r:id="rId40"/>
    <p:sldId id="298" r:id="rId41"/>
    <p:sldId id="299" r:id="rId42"/>
    <p:sldId id="300" r:id="rId43"/>
    <p:sldId id="301" r:id="rId44"/>
    <p:sldId id="302" r:id="rId45"/>
    <p:sldId id="303" r:id="rId46"/>
    <p:sldId id="305" r:id="rId47"/>
    <p:sldId id="304"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5A735-DEC5-47C4-8396-3D5E66F95C54}" type="doc">
      <dgm:prSet loTypeId="urn:microsoft.com/office/officeart/2005/8/layout/arrow6" loCatId="process" qsTypeId="urn:microsoft.com/office/officeart/2005/8/quickstyle/3d9" qsCatId="3D" csTypeId="urn:microsoft.com/office/officeart/2005/8/colors/accent1_2" csCatId="accent1" phldr="1"/>
      <dgm:spPr/>
      <dgm:t>
        <a:bodyPr/>
        <a:lstStyle/>
        <a:p>
          <a:endParaRPr lang="it-IT"/>
        </a:p>
      </dgm:t>
    </dgm:pt>
    <dgm:pt modelId="{6601F60D-38F2-4830-A3AF-278D73D48A30}">
      <dgm:prSet phldrT="[Testo]"/>
      <dgm:spPr/>
      <dgm:t>
        <a:bodyPr/>
        <a:lstStyle/>
        <a:p>
          <a:r>
            <a:rPr lang="it-IT" dirty="0" smtClean="0"/>
            <a:t>DOLORE</a:t>
          </a:r>
          <a:endParaRPr lang="it-IT" dirty="0"/>
        </a:p>
      </dgm:t>
    </dgm:pt>
    <dgm:pt modelId="{7C86DC3F-B613-4FC2-9931-E7769418436D}" type="parTrans" cxnId="{DF6E9F73-AC57-4A6C-9B0B-3625606D0451}">
      <dgm:prSet/>
      <dgm:spPr/>
      <dgm:t>
        <a:bodyPr/>
        <a:lstStyle/>
        <a:p>
          <a:endParaRPr lang="it-IT"/>
        </a:p>
      </dgm:t>
    </dgm:pt>
    <dgm:pt modelId="{F52F8402-E893-4067-9991-61A3A8FC3E60}" type="sibTrans" cxnId="{DF6E9F73-AC57-4A6C-9B0B-3625606D0451}">
      <dgm:prSet/>
      <dgm:spPr/>
      <dgm:t>
        <a:bodyPr/>
        <a:lstStyle/>
        <a:p>
          <a:endParaRPr lang="it-IT"/>
        </a:p>
      </dgm:t>
    </dgm:pt>
    <dgm:pt modelId="{36D29C55-948E-491C-BFE3-BEF78BA9CB56}">
      <dgm:prSet phldrT="[Testo]"/>
      <dgm:spPr/>
      <dgm:t>
        <a:bodyPr/>
        <a:lstStyle/>
        <a:p>
          <a:r>
            <a:rPr lang="it-IT" dirty="0" smtClean="0"/>
            <a:t>FUNZIONE</a:t>
          </a:r>
          <a:endParaRPr lang="it-IT" dirty="0"/>
        </a:p>
      </dgm:t>
    </dgm:pt>
    <dgm:pt modelId="{50876346-A0C7-4D89-9315-CB26B5C0997B}" type="parTrans" cxnId="{A958568D-7CCE-4172-8621-B7D631A91DFF}">
      <dgm:prSet/>
      <dgm:spPr/>
      <dgm:t>
        <a:bodyPr/>
        <a:lstStyle/>
        <a:p>
          <a:endParaRPr lang="it-IT"/>
        </a:p>
      </dgm:t>
    </dgm:pt>
    <dgm:pt modelId="{16D4A0D1-31B2-48E0-83D3-1611D91DA251}" type="sibTrans" cxnId="{A958568D-7CCE-4172-8621-B7D631A91DFF}">
      <dgm:prSet/>
      <dgm:spPr/>
      <dgm:t>
        <a:bodyPr/>
        <a:lstStyle/>
        <a:p>
          <a:endParaRPr lang="it-IT"/>
        </a:p>
      </dgm:t>
    </dgm:pt>
    <dgm:pt modelId="{6B237E46-6B83-4748-9183-3941F8CC6170}" type="pres">
      <dgm:prSet presAssocID="{EE55A735-DEC5-47C4-8396-3D5E66F95C54}" presName="compositeShape" presStyleCnt="0">
        <dgm:presLayoutVars>
          <dgm:chMax val="2"/>
          <dgm:dir/>
          <dgm:resizeHandles val="exact"/>
        </dgm:presLayoutVars>
      </dgm:prSet>
      <dgm:spPr/>
      <dgm:t>
        <a:bodyPr/>
        <a:lstStyle/>
        <a:p>
          <a:endParaRPr lang="it-IT"/>
        </a:p>
      </dgm:t>
    </dgm:pt>
    <dgm:pt modelId="{5A290D36-9939-4470-BB0C-DC69877CD1C1}" type="pres">
      <dgm:prSet presAssocID="{EE55A735-DEC5-47C4-8396-3D5E66F95C54}" presName="ribbon" presStyleLbl="node1" presStyleIdx="0" presStyleCnt="1" custLinFactNeighborX="541" custLinFactNeighborY="-2379"/>
      <dgm:spPr/>
    </dgm:pt>
    <dgm:pt modelId="{0A816591-3F6C-421C-814D-4CC3C85591D1}" type="pres">
      <dgm:prSet presAssocID="{EE55A735-DEC5-47C4-8396-3D5E66F95C54}" presName="leftArrowText" presStyleLbl="node1" presStyleIdx="0" presStyleCnt="1">
        <dgm:presLayoutVars>
          <dgm:chMax val="0"/>
          <dgm:bulletEnabled val="1"/>
        </dgm:presLayoutVars>
      </dgm:prSet>
      <dgm:spPr/>
      <dgm:t>
        <a:bodyPr/>
        <a:lstStyle/>
        <a:p>
          <a:endParaRPr lang="it-IT"/>
        </a:p>
      </dgm:t>
    </dgm:pt>
    <dgm:pt modelId="{C7B07484-723D-4244-A09C-915DF50301DF}" type="pres">
      <dgm:prSet presAssocID="{EE55A735-DEC5-47C4-8396-3D5E66F95C54}" presName="rightArrowText" presStyleLbl="node1" presStyleIdx="0" presStyleCnt="1">
        <dgm:presLayoutVars>
          <dgm:chMax val="0"/>
          <dgm:bulletEnabled val="1"/>
        </dgm:presLayoutVars>
      </dgm:prSet>
      <dgm:spPr/>
      <dgm:t>
        <a:bodyPr/>
        <a:lstStyle/>
        <a:p>
          <a:endParaRPr lang="it-IT"/>
        </a:p>
      </dgm:t>
    </dgm:pt>
  </dgm:ptLst>
  <dgm:cxnLst>
    <dgm:cxn modelId="{8DA446C0-7C29-472D-BA43-2FD0A536A1E6}" type="presOf" srcId="{EE55A735-DEC5-47C4-8396-3D5E66F95C54}" destId="{6B237E46-6B83-4748-9183-3941F8CC6170}" srcOrd="0" destOrd="0" presId="urn:microsoft.com/office/officeart/2005/8/layout/arrow6"/>
    <dgm:cxn modelId="{0160EACC-2322-49E1-BDD7-D82448E3851F}" type="presOf" srcId="{36D29C55-948E-491C-BFE3-BEF78BA9CB56}" destId="{C7B07484-723D-4244-A09C-915DF50301DF}" srcOrd="0" destOrd="0" presId="urn:microsoft.com/office/officeart/2005/8/layout/arrow6"/>
    <dgm:cxn modelId="{1FD503AB-34A1-438F-8F26-00E950306DE3}" type="presOf" srcId="{6601F60D-38F2-4830-A3AF-278D73D48A30}" destId="{0A816591-3F6C-421C-814D-4CC3C85591D1}" srcOrd="0" destOrd="0" presId="urn:microsoft.com/office/officeart/2005/8/layout/arrow6"/>
    <dgm:cxn modelId="{DF6E9F73-AC57-4A6C-9B0B-3625606D0451}" srcId="{EE55A735-DEC5-47C4-8396-3D5E66F95C54}" destId="{6601F60D-38F2-4830-A3AF-278D73D48A30}" srcOrd="0" destOrd="0" parTransId="{7C86DC3F-B613-4FC2-9931-E7769418436D}" sibTransId="{F52F8402-E893-4067-9991-61A3A8FC3E60}"/>
    <dgm:cxn modelId="{A958568D-7CCE-4172-8621-B7D631A91DFF}" srcId="{EE55A735-DEC5-47C4-8396-3D5E66F95C54}" destId="{36D29C55-948E-491C-BFE3-BEF78BA9CB56}" srcOrd="1" destOrd="0" parTransId="{50876346-A0C7-4D89-9315-CB26B5C0997B}" sibTransId="{16D4A0D1-31B2-48E0-83D3-1611D91DA251}"/>
    <dgm:cxn modelId="{8F032437-5DCD-444D-96A8-68772BD0592E}" type="presParOf" srcId="{6B237E46-6B83-4748-9183-3941F8CC6170}" destId="{5A290D36-9939-4470-BB0C-DC69877CD1C1}" srcOrd="0" destOrd="0" presId="urn:microsoft.com/office/officeart/2005/8/layout/arrow6"/>
    <dgm:cxn modelId="{1F0965D7-AA52-4E16-91F9-66B8B546CA8D}" type="presParOf" srcId="{6B237E46-6B83-4748-9183-3941F8CC6170}" destId="{0A816591-3F6C-421C-814D-4CC3C85591D1}" srcOrd="1" destOrd="0" presId="urn:microsoft.com/office/officeart/2005/8/layout/arrow6"/>
    <dgm:cxn modelId="{E9E45DDD-1258-4C0B-BFAA-63EA8009E803}" type="presParOf" srcId="{6B237E46-6B83-4748-9183-3941F8CC6170}" destId="{C7B07484-723D-4244-A09C-915DF50301DF}"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90D36-9939-4470-BB0C-DC69877CD1C1}">
      <dsp:nvSpPr>
        <dsp:cNvPr id="0" name=""/>
        <dsp:cNvSpPr/>
      </dsp:nvSpPr>
      <dsp:spPr>
        <a:xfrm>
          <a:off x="0" y="829066"/>
          <a:ext cx="7499350" cy="2999739"/>
        </a:xfrm>
        <a:prstGeom prst="leftRightRibbon">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A816591-3F6C-421C-814D-4CC3C85591D1}">
      <dsp:nvSpPr>
        <dsp:cNvPr id="0" name=""/>
        <dsp:cNvSpPr/>
      </dsp:nvSpPr>
      <dsp:spPr>
        <a:xfrm>
          <a:off x="899922" y="1425384"/>
          <a:ext cx="2474785" cy="146987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63576" rIns="0" bIns="175260" numCol="1" spcCol="1270" anchor="ctr" anchorCtr="0">
          <a:noAutofit/>
          <a:sp3d extrusionH="28000" prstMaterial="matte"/>
        </a:bodyPr>
        <a:lstStyle/>
        <a:p>
          <a:pPr lvl="0" algn="ctr" defTabSz="2044700">
            <a:lnSpc>
              <a:spcPct val="90000"/>
            </a:lnSpc>
            <a:spcBef>
              <a:spcPct val="0"/>
            </a:spcBef>
            <a:spcAft>
              <a:spcPct val="35000"/>
            </a:spcAft>
          </a:pPr>
          <a:r>
            <a:rPr lang="it-IT" sz="4600" kern="1200" dirty="0" smtClean="0"/>
            <a:t>DOLORE</a:t>
          </a:r>
          <a:endParaRPr lang="it-IT" sz="4600" kern="1200" dirty="0"/>
        </a:p>
      </dsp:txBody>
      <dsp:txXfrm>
        <a:off x="899922" y="1425384"/>
        <a:ext cx="2474785" cy="1469872"/>
      </dsp:txXfrm>
    </dsp:sp>
    <dsp:sp modelId="{C7B07484-723D-4244-A09C-915DF50301DF}">
      <dsp:nvSpPr>
        <dsp:cNvPr id="0" name=""/>
        <dsp:cNvSpPr/>
      </dsp:nvSpPr>
      <dsp:spPr>
        <a:xfrm>
          <a:off x="3749675" y="1905342"/>
          <a:ext cx="2924746" cy="1469872"/>
        </a:xfrm>
        <a:prstGeom prst="rect">
          <a:avLst/>
        </a:prstGeom>
        <a:no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63576" rIns="0" bIns="175260" numCol="1" spcCol="1270" anchor="ctr" anchorCtr="0">
          <a:noAutofit/>
          <a:sp3d extrusionH="28000" prstMaterial="matte"/>
        </a:bodyPr>
        <a:lstStyle/>
        <a:p>
          <a:pPr lvl="0" algn="ctr" defTabSz="2044700">
            <a:lnSpc>
              <a:spcPct val="90000"/>
            </a:lnSpc>
            <a:spcBef>
              <a:spcPct val="0"/>
            </a:spcBef>
            <a:spcAft>
              <a:spcPct val="35000"/>
            </a:spcAft>
          </a:pPr>
          <a:r>
            <a:rPr lang="it-IT" sz="4600" kern="1200" dirty="0" smtClean="0"/>
            <a:t>FUNZIONE</a:t>
          </a:r>
          <a:endParaRPr lang="it-IT" sz="4600" kern="1200" dirty="0"/>
        </a:p>
      </dsp:txBody>
      <dsp:txXfrm>
        <a:off x="3749675" y="1905342"/>
        <a:ext cx="2924746" cy="146987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77B8F-D06C-426D-9D96-E3E244611A5F}" type="datetimeFigureOut">
              <a:rPr lang="it-IT" smtClean="0"/>
              <a:t>11/04/2020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3F6D3-1876-4A8F-BC37-D15A7B89CE53}" type="slidenum">
              <a:rPr lang="it-IT" smtClean="0"/>
              <a:t>‹N›</a:t>
            </a:fld>
            <a:endParaRPr lang="it-IT"/>
          </a:p>
        </p:txBody>
      </p:sp>
    </p:spTree>
    <p:extLst>
      <p:ext uri="{BB962C8B-B14F-4D97-AF65-F5344CB8AC3E}">
        <p14:creationId xmlns:p14="http://schemas.microsoft.com/office/powerpoint/2010/main" val="301015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407F84DD-FA42-4318-97E0-149DE0AB1788}" type="datetime1">
              <a:rPr lang="it-IT" smtClean="0"/>
              <a:t>11/04/2020</a:t>
            </a:fld>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5B22D6A2-0CD3-4F7F-9BAD-A8FC471CACF0}" type="datetime1">
              <a:rPr lang="it-IT" smtClean="0"/>
              <a:t>11/04/2020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E6CDA77-A431-46A5-90A2-D2031944CF4C}" type="datetime1">
              <a:rPr lang="it-IT" smtClean="0"/>
              <a:t>11/04/2020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EE460E81-9E23-40F1-847F-C7E3219F022F}" type="datetime1">
              <a:rPr lang="it-IT" smtClean="0"/>
              <a:t>11/04/2020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0ED8CDC1-DF42-4DB4-B063-7C930B090736}" type="datetime1">
              <a:rPr lang="it-IT" smtClean="0"/>
              <a:t>11/04/2020</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7CFE62EF-5D2E-41E1-A880-380299512BC6}" type="datetime1">
              <a:rPr lang="it-IT" smtClean="0"/>
              <a:t>11/04/2020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D1B808D1-F6BF-46BF-A882-ECC89009D81F}" type="datetime1">
              <a:rPr lang="it-IT" smtClean="0"/>
              <a:t>11/04/2020</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1A95DDB4-B153-4270-97B1-9FE888E86415}" type="datetime1">
              <a:rPr lang="it-IT" smtClean="0"/>
              <a:t>11/04/2020</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9DAD5246-C68A-43AF-B36E-A83B372E4A23}" type="datetime1">
              <a:rPr lang="it-IT" smtClean="0"/>
              <a:t>11/04/2020</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5A797B8F-FCDD-4DB7-AA46-135EDBB7E94A}" type="datetime1">
              <a:rPr lang="it-IT" smtClean="0"/>
              <a:t>11/04/2020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E892DACD-67DF-4B45-A44D-7D4A540FCCF0}" type="datetime1">
              <a:rPr lang="it-IT" smtClean="0"/>
              <a:t>11/04/2020</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E7A41E1B-4F70-4964-A407-84C68BE8251C}" type="slidenum">
              <a:rPr lang="it-IT" smtClean="0"/>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765AA23-9BED-4CC7-8B59-9E1D3D02C784}" type="datetime1">
              <a:rPr lang="it-IT" smtClean="0"/>
              <a:t>11/04/2020</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A41E1B-4F70-4964-A407-84C68BE8251C}" type="slidenum">
              <a:rPr lang="it-IT" smtClean="0"/>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800" b="1" dirty="0" smtClean="0"/>
              <a:t>La </a:t>
            </a:r>
            <a:r>
              <a:rPr lang="it-IT" sz="4800" b="1" dirty="0" err="1" smtClean="0"/>
              <a:t>fibromialgia</a:t>
            </a:r>
            <a:endParaRPr lang="it-IT" sz="4800" b="1" dirty="0"/>
          </a:p>
        </p:txBody>
      </p:sp>
      <p:sp>
        <p:nvSpPr>
          <p:cNvPr id="3" name="Sottotitolo 2"/>
          <p:cNvSpPr>
            <a:spLocks noGrp="1"/>
          </p:cNvSpPr>
          <p:nvPr>
            <p:ph type="subTitle" idx="1"/>
          </p:nvPr>
        </p:nvSpPr>
        <p:spPr>
          <a:xfrm>
            <a:off x="1432560" y="2276872"/>
            <a:ext cx="7406640" cy="1325792"/>
          </a:xfrm>
        </p:spPr>
        <p:txBody>
          <a:bodyPr/>
          <a:lstStyle/>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a:t>
            </a:fld>
            <a:endParaRPr lang="it-IT"/>
          </a:p>
        </p:txBody>
      </p:sp>
    </p:spTree>
    <p:extLst>
      <p:ext uri="{BB962C8B-B14F-4D97-AF65-F5344CB8AC3E}">
        <p14:creationId xmlns:p14="http://schemas.microsoft.com/office/powerpoint/2010/main" val="233734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7498080" cy="936104"/>
          </a:xfrm>
        </p:spPr>
        <p:txBody>
          <a:bodyPr/>
          <a:lstStyle/>
          <a:p>
            <a:r>
              <a:rPr lang="it-IT" sz="4400" b="1" dirty="0"/>
              <a:t>diagnosi</a:t>
            </a:r>
            <a:endParaRPr lang="it-IT" b="1" dirty="0"/>
          </a:p>
        </p:txBody>
      </p:sp>
      <p:sp>
        <p:nvSpPr>
          <p:cNvPr id="3" name="Segnaposto contenuto 2"/>
          <p:cNvSpPr>
            <a:spLocks noGrp="1"/>
          </p:cNvSpPr>
          <p:nvPr>
            <p:ph idx="1"/>
          </p:nvPr>
        </p:nvSpPr>
        <p:spPr>
          <a:xfrm>
            <a:off x="1043608" y="1447800"/>
            <a:ext cx="7992888" cy="5005536"/>
          </a:xfrm>
        </p:spPr>
        <p:txBody>
          <a:bodyPr>
            <a:normAutofit/>
          </a:bodyPr>
          <a:lstStyle/>
          <a:p>
            <a:pPr marL="82296" indent="0">
              <a:buNone/>
            </a:pPr>
            <a:r>
              <a:rPr lang="it-IT" sz="2800" b="1" dirty="0"/>
              <a:t>La </a:t>
            </a:r>
            <a:r>
              <a:rPr lang="it-IT" sz="2800" b="1" dirty="0" err="1"/>
              <a:t>fibromialgia</a:t>
            </a:r>
            <a:r>
              <a:rPr lang="it-IT" sz="2800" b="1" dirty="0"/>
              <a:t> </a:t>
            </a:r>
            <a:r>
              <a:rPr lang="it-IT" sz="2800" b="1" dirty="0" smtClean="0"/>
              <a:t>deve essere sospettata </a:t>
            </a:r>
            <a:r>
              <a:rPr lang="it-IT" sz="2800" b="1" dirty="0"/>
              <a:t>in pazienti </a:t>
            </a:r>
            <a:r>
              <a:rPr lang="it-IT" sz="2800" b="1" dirty="0" smtClean="0"/>
              <a:t>con:</a:t>
            </a:r>
            <a:endParaRPr lang="it-IT" sz="2800" b="1" dirty="0"/>
          </a:p>
          <a:p>
            <a:r>
              <a:rPr lang="it-IT" sz="2800" dirty="0"/>
              <a:t>Dolore generalizzato e indolenzimento, soprattutto se sproporzionati rispetto ai segni clinici</a:t>
            </a:r>
          </a:p>
          <a:p>
            <a:r>
              <a:rPr lang="it-IT" sz="2800" dirty="0"/>
              <a:t>Esami di laboratorio negativi nonostante sintomatologia imponente</a:t>
            </a:r>
          </a:p>
          <a:p>
            <a:r>
              <a:rPr lang="it-IT" sz="2800" dirty="0"/>
              <a:t>L'astenia è un sintomo </a:t>
            </a:r>
            <a:r>
              <a:rPr lang="it-IT" sz="2800" dirty="0" smtClean="0"/>
              <a:t>predominante</a:t>
            </a:r>
          </a:p>
          <a:p>
            <a:endParaRPr lang="it-IT" sz="2800" dirty="0"/>
          </a:p>
          <a:p>
            <a:r>
              <a:rPr lang="it-IT" sz="2800" b="1" dirty="0" smtClean="0"/>
              <a:t>E un </a:t>
            </a:r>
            <a:r>
              <a:rPr lang="it-IT" sz="2800" b="1" dirty="0"/>
              <a:t>dettagliato esame obiettivo per escludere altre </a:t>
            </a:r>
            <a:r>
              <a:rPr lang="it-IT" sz="2800" b="1" dirty="0" smtClean="0"/>
              <a:t>patologie</a:t>
            </a:r>
            <a:endParaRPr lang="it-IT" sz="2800" b="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10</a:t>
            </a:fld>
            <a:endParaRPr lang="it-IT"/>
          </a:p>
        </p:txBody>
      </p:sp>
    </p:spTree>
    <p:extLst>
      <p:ext uri="{BB962C8B-B14F-4D97-AF65-F5344CB8AC3E}">
        <p14:creationId xmlns:p14="http://schemas.microsoft.com/office/powerpoint/2010/main" val="1714484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16632"/>
            <a:ext cx="7890080" cy="1301006"/>
          </a:xfrm>
        </p:spPr>
        <p:txBody>
          <a:bodyPr>
            <a:noAutofit/>
          </a:bodyPr>
          <a:lstStyle/>
          <a:p>
            <a:r>
              <a:rPr lang="it-IT" sz="3200" b="1" dirty="0"/>
              <a:t>Criteri </a:t>
            </a:r>
            <a:r>
              <a:rPr lang="it-IT" sz="3200" b="1" dirty="0" smtClean="0"/>
              <a:t/>
            </a:r>
            <a:br>
              <a:rPr lang="it-IT" sz="3200" b="1" dirty="0" smtClean="0"/>
            </a:br>
            <a:r>
              <a:rPr lang="it-IT" sz="3200" b="1" dirty="0" smtClean="0"/>
              <a:t>dell’American </a:t>
            </a:r>
            <a:r>
              <a:rPr lang="it-IT" sz="3200" b="1" dirty="0"/>
              <a:t>College of </a:t>
            </a:r>
            <a:r>
              <a:rPr lang="it-IT" sz="3200" b="1" dirty="0" err="1"/>
              <a:t>Rheumatology</a:t>
            </a:r>
            <a:endParaRPr lang="it-IT" sz="3200" b="1" dirty="0"/>
          </a:p>
        </p:txBody>
      </p:sp>
      <p:sp>
        <p:nvSpPr>
          <p:cNvPr id="3" name="Segnaposto contenuto 2"/>
          <p:cNvSpPr>
            <a:spLocks noGrp="1"/>
          </p:cNvSpPr>
          <p:nvPr>
            <p:ph idx="1"/>
          </p:nvPr>
        </p:nvSpPr>
        <p:spPr>
          <a:xfrm>
            <a:off x="1043608" y="1700808"/>
            <a:ext cx="7920880" cy="4800600"/>
          </a:xfrm>
        </p:spPr>
        <p:txBody>
          <a:bodyPr>
            <a:normAutofit lnSpcReduction="10000"/>
          </a:bodyPr>
          <a:lstStyle/>
          <a:p>
            <a:r>
              <a:rPr lang="it-IT" b="1" dirty="0"/>
              <a:t>La diagnosi </a:t>
            </a:r>
            <a:r>
              <a:rPr lang="it-IT" b="1" dirty="0" smtClean="0"/>
              <a:t>fino </a:t>
            </a:r>
            <a:r>
              <a:rPr lang="it-IT" b="1" dirty="0"/>
              <a:t>al 2010 era basata essenzialmente sui criteri </a:t>
            </a:r>
            <a:r>
              <a:rPr lang="it-IT" b="1" dirty="0" smtClean="0"/>
              <a:t>ACR del 1990 </a:t>
            </a:r>
            <a:r>
              <a:rPr lang="it-IT" dirty="0"/>
              <a:t>che </a:t>
            </a:r>
            <a:r>
              <a:rPr lang="it-IT" dirty="0" smtClean="0"/>
              <a:t>prevedevano </a:t>
            </a:r>
            <a:r>
              <a:rPr lang="it-IT" dirty="0"/>
              <a:t>la presenza di dolore muscoloscheletrico </a:t>
            </a:r>
            <a:r>
              <a:rPr lang="it-IT" dirty="0" smtClean="0"/>
              <a:t>diffuso, da </a:t>
            </a:r>
            <a:r>
              <a:rPr lang="it-IT" dirty="0"/>
              <a:t>almeno 3 </a:t>
            </a:r>
            <a:r>
              <a:rPr lang="it-IT" dirty="0" smtClean="0"/>
              <a:t>mesi, </a:t>
            </a:r>
            <a:r>
              <a:rPr lang="it-IT" dirty="0"/>
              <a:t>associato al riscontro di aree dolorabili alla digitopressione, </a:t>
            </a:r>
            <a:r>
              <a:rPr lang="it-IT" dirty="0" smtClean="0"/>
              <a:t> i cosiddetti tender </a:t>
            </a:r>
            <a:r>
              <a:rPr lang="it-IT" dirty="0" err="1" smtClean="0"/>
              <a:t>points</a:t>
            </a:r>
            <a:r>
              <a:rPr lang="it-IT" dirty="0" smtClean="0"/>
              <a:t> (</a:t>
            </a:r>
            <a:r>
              <a:rPr lang="it-IT" dirty="0"/>
              <a:t>almeno 11 su 18 </a:t>
            </a:r>
            <a:r>
              <a:rPr lang="it-IT" dirty="0" err="1"/>
              <a:t>TPs</a:t>
            </a:r>
            <a:r>
              <a:rPr lang="it-IT" dirty="0" smtClean="0"/>
              <a:t>).</a:t>
            </a:r>
          </a:p>
          <a:p>
            <a:r>
              <a:rPr lang="it-IT" b="1" dirty="0" smtClean="0"/>
              <a:t>Dolore diffuso</a:t>
            </a:r>
            <a:r>
              <a:rPr lang="it-IT" dirty="0" smtClean="0"/>
              <a:t>: interessa </a:t>
            </a:r>
            <a:r>
              <a:rPr lang="it-IT" dirty="0"/>
              <a:t>entrambi i lati del </a:t>
            </a:r>
            <a:r>
              <a:rPr lang="it-IT" dirty="0" smtClean="0"/>
              <a:t>corpo, </a:t>
            </a:r>
            <a:r>
              <a:rPr lang="it-IT" dirty="0"/>
              <a:t>sia nella parte superiore che </a:t>
            </a:r>
            <a:r>
              <a:rPr lang="it-IT" dirty="0" smtClean="0"/>
              <a:t>inferiore, </a:t>
            </a:r>
            <a:r>
              <a:rPr lang="it-IT" dirty="0"/>
              <a:t>e </a:t>
            </a:r>
            <a:r>
              <a:rPr lang="it-IT" dirty="0" smtClean="0"/>
              <a:t>coinvolge </a:t>
            </a:r>
            <a:r>
              <a:rPr lang="it-IT" dirty="0"/>
              <a:t>tutta la colonna </a:t>
            </a:r>
            <a:r>
              <a:rPr lang="it-IT" dirty="0" smtClean="0"/>
              <a:t>vertebrale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11</a:t>
            </a:fld>
            <a:endParaRPr lang="it-IT"/>
          </a:p>
        </p:txBody>
      </p:sp>
    </p:spTree>
    <p:extLst>
      <p:ext uri="{BB962C8B-B14F-4D97-AF65-F5344CB8AC3E}">
        <p14:creationId xmlns:p14="http://schemas.microsoft.com/office/powerpoint/2010/main" val="148068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t>12</a:t>
            </a:fld>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7116" y="260648"/>
            <a:ext cx="6791308" cy="640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37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922114"/>
          </a:xfrm>
        </p:spPr>
        <p:txBody>
          <a:bodyPr/>
          <a:lstStyle/>
          <a:p>
            <a:r>
              <a:rPr lang="it-IT" dirty="0" smtClean="0"/>
              <a:t>Limiti dei criteri 1990</a:t>
            </a:r>
            <a:endParaRPr lang="it-IT" dirty="0"/>
          </a:p>
        </p:txBody>
      </p:sp>
      <p:sp>
        <p:nvSpPr>
          <p:cNvPr id="3" name="Segnaposto contenuto 2"/>
          <p:cNvSpPr>
            <a:spLocks noGrp="1"/>
          </p:cNvSpPr>
          <p:nvPr>
            <p:ph idx="1"/>
          </p:nvPr>
        </p:nvSpPr>
        <p:spPr>
          <a:xfrm>
            <a:off x="899592" y="1340768"/>
            <a:ext cx="8136904" cy="5472608"/>
          </a:xfrm>
        </p:spPr>
        <p:txBody>
          <a:bodyPr>
            <a:normAutofit fontScale="77500" lnSpcReduction="20000"/>
          </a:bodyPr>
          <a:lstStyle/>
          <a:p>
            <a:r>
              <a:rPr lang="it-IT" dirty="0" smtClean="0"/>
              <a:t>Non </a:t>
            </a:r>
            <a:r>
              <a:rPr lang="it-IT" dirty="0"/>
              <a:t>vi era accordo sul numero minimo e sulla precisa localizzazione anatomica dei </a:t>
            </a:r>
            <a:r>
              <a:rPr lang="it-IT" dirty="0" err="1" smtClean="0"/>
              <a:t>TPs</a:t>
            </a:r>
            <a:r>
              <a:rPr lang="it-IT" dirty="0" smtClean="0"/>
              <a:t>.</a:t>
            </a:r>
          </a:p>
          <a:p>
            <a:endParaRPr lang="it-IT" sz="1000" dirty="0" smtClean="0"/>
          </a:p>
          <a:p>
            <a:r>
              <a:rPr lang="it-IT" dirty="0" smtClean="0"/>
              <a:t>Oltre </a:t>
            </a:r>
            <a:r>
              <a:rPr lang="it-IT" dirty="0"/>
              <a:t>ai 18 </a:t>
            </a:r>
            <a:r>
              <a:rPr lang="it-IT" dirty="0" err="1"/>
              <a:t>TPs</a:t>
            </a:r>
            <a:r>
              <a:rPr lang="it-IT" dirty="0"/>
              <a:t> descritti esistono, nei singoli pazienti, molte altre aree </a:t>
            </a:r>
            <a:r>
              <a:rPr lang="it-IT" dirty="0" smtClean="0"/>
              <a:t>dolorabili: in </a:t>
            </a:r>
            <a:r>
              <a:rPr lang="it-IT" dirty="0"/>
              <a:t>generale ogni inserzione tendinea e ogni muscolo sono potenzialmente dolenti. La dolorabilità dei </a:t>
            </a:r>
            <a:r>
              <a:rPr lang="it-IT" dirty="0" err="1"/>
              <a:t>TPs</a:t>
            </a:r>
            <a:r>
              <a:rPr lang="it-IT" dirty="0"/>
              <a:t> varia anche da un giorno all’altro nello stesso paziente e stabilire un limite netto negli 11 </a:t>
            </a:r>
            <a:r>
              <a:rPr lang="it-IT" dirty="0" err="1"/>
              <a:t>TPs</a:t>
            </a:r>
            <a:r>
              <a:rPr lang="it-IT" dirty="0"/>
              <a:t> può comportare che un giorno il paziente rientri nei criteri ed il giorno dopo non sia più così. </a:t>
            </a:r>
            <a:endParaRPr lang="it-IT" dirty="0" smtClean="0"/>
          </a:p>
          <a:p>
            <a:pPr marL="82296" indent="0">
              <a:buNone/>
            </a:pPr>
            <a:endParaRPr lang="it-IT" sz="1000" dirty="0" smtClean="0"/>
          </a:p>
          <a:p>
            <a:r>
              <a:rPr lang="it-IT" dirty="0" smtClean="0"/>
              <a:t>Non </a:t>
            </a:r>
            <a:r>
              <a:rPr lang="it-IT" dirty="0"/>
              <a:t>vi era accordo, inoltre, sul fatto che la valutazione dei </a:t>
            </a:r>
            <a:r>
              <a:rPr lang="it-IT" dirty="0" err="1"/>
              <a:t>TPs</a:t>
            </a:r>
            <a:r>
              <a:rPr lang="it-IT" dirty="0"/>
              <a:t> dovesse essere eseguita manualmente o con l’ausilio di un algometro a pressione, il primo metodo di più facile esecuzione ma il secondo più riproducibile e meno influenzato dall’esperienza del medico esecutore. </a:t>
            </a:r>
            <a:endParaRPr lang="it-IT" dirty="0" smtClean="0"/>
          </a:p>
        </p:txBody>
      </p:sp>
      <p:sp>
        <p:nvSpPr>
          <p:cNvPr id="4" name="Segnaposto numero diapositiva 3"/>
          <p:cNvSpPr>
            <a:spLocks noGrp="1"/>
          </p:cNvSpPr>
          <p:nvPr>
            <p:ph type="sldNum" sz="quarter" idx="12"/>
          </p:nvPr>
        </p:nvSpPr>
        <p:spPr/>
        <p:txBody>
          <a:bodyPr/>
          <a:lstStyle/>
          <a:p>
            <a:fld id="{E7A41E1B-4F70-4964-A407-84C68BE8251C}" type="slidenum">
              <a:rPr lang="it-IT" smtClean="0"/>
              <a:t>13</a:t>
            </a:fld>
            <a:endParaRPr lang="it-IT"/>
          </a:p>
        </p:txBody>
      </p:sp>
    </p:spTree>
    <p:extLst>
      <p:ext uri="{BB962C8B-B14F-4D97-AF65-F5344CB8AC3E}">
        <p14:creationId xmlns:p14="http://schemas.microsoft.com/office/powerpoint/2010/main" val="4196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Nuovi criteri del 2010</a:t>
            </a:r>
            <a:endParaRPr lang="it-IT" b="1" dirty="0"/>
          </a:p>
        </p:txBody>
      </p:sp>
      <p:sp>
        <p:nvSpPr>
          <p:cNvPr id="3" name="Segnaposto contenuto 2"/>
          <p:cNvSpPr>
            <a:spLocks noGrp="1"/>
          </p:cNvSpPr>
          <p:nvPr>
            <p:ph idx="1"/>
          </p:nvPr>
        </p:nvSpPr>
        <p:spPr>
          <a:xfrm>
            <a:off x="899592" y="1556792"/>
            <a:ext cx="8136904" cy="5184576"/>
          </a:xfrm>
        </p:spPr>
        <p:txBody>
          <a:bodyPr>
            <a:normAutofit fontScale="92500" lnSpcReduction="20000"/>
          </a:bodyPr>
          <a:lstStyle/>
          <a:p>
            <a:r>
              <a:rPr lang="it-IT" dirty="0"/>
              <a:t>I criteri ACR del 1990, infine, non consideravano la presenza di altri sintomi di accompagnamento extra-scheletrici molto frequenti nella </a:t>
            </a:r>
            <a:r>
              <a:rPr lang="it-IT" dirty="0" err="1" smtClean="0"/>
              <a:t>fibromialgia</a:t>
            </a:r>
            <a:r>
              <a:rPr lang="it-IT" dirty="0" smtClean="0"/>
              <a:t>, </a:t>
            </a:r>
            <a:r>
              <a:rPr lang="it-IT" dirty="0"/>
              <a:t>come le alterazioni del sonno, l’astenia o le alterazioni neuro-cognitive. </a:t>
            </a:r>
            <a:endParaRPr lang="it-IT" dirty="0" smtClean="0"/>
          </a:p>
          <a:p>
            <a:pPr marL="82296" indent="0">
              <a:buNone/>
            </a:pPr>
            <a:endParaRPr lang="it-IT" sz="900" dirty="0" smtClean="0"/>
          </a:p>
          <a:p>
            <a:r>
              <a:rPr lang="it-IT" dirty="0" smtClean="0"/>
              <a:t>Per </a:t>
            </a:r>
            <a:r>
              <a:rPr lang="it-IT" dirty="0"/>
              <a:t>superare queste criticità, nel 2010 sono stati pubblicati i nuovi criteri ACR per la diagnosi di </a:t>
            </a:r>
            <a:r>
              <a:rPr lang="it-IT" dirty="0" err="1" smtClean="0"/>
              <a:t>fibromialgia</a:t>
            </a:r>
            <a:r>
              <a:rPr lang="it-IT" dirty="0" smtClean="0"/>
              <a:t>, </a:t>
            </a:r>
            <a:r>
              <a:rPr lang="it-IT" dirty="0"/>
              <a:t>i quali permettono di porre diagnosi in assenza della valutazione dei </a:t>
            </a:r>
            <a:r>
              <a:rPr lang="it-IT" dirty="0" err="1"/>
              <a:t>TPs</a:t>
            </a:r>
            <a:r>
              <a:rPr lang="it-IT" dirty="0"/>
              <a:t>, ponendo l’accento su una lista di altri sintomi quali </a:t>
            </a:r>
            <a:r>
              <a:rPr lang="it-IT" b="1" dirty="0"/>
              <a:t>l’</a:t>
            </a:r>
            <a:r>
              <a:rPr lang="it-IT" b="1" dirty="0" err="1"/>
              <a:t>affaticabilità</a:t>
            </a:r>
            <a:r>
              <a:rPr lang="it-IT" b="1" dirty="0"/>
              <a:t>, il sonno non ristoratore e i sintomi cognitivi, così come anche cefalea, depressione e dolore addominale</a:t>
            </a:r>
            <a:r>
              <a:rPr lang="it-IT" b="1" dirty="0" smtClean="0"/>
              <a:t>.</a:t>
            </a:r>
            <a:endParaRPr lang="it-IT" b="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14</a:t>
            </a:fld>
            <a:endParaRPr lang="it-IT"/>
          </a:p>
        </p:txBody>
      </p:sp>
    </p:spTree>
    <p:extLst>
      <p:ext uri="{BB962C8B-B14F-4D97-AF65-F5344CB8AC3E}">
        <p14:creationId xmlns:p14="http://schemas.microsoft.com/office/powerpoint/2010/main" val="231635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Nuove indicazioni nel 2011</a:t>
            </a:r>
            <a:endParaRPr lang="it-IT" dirty="0"/>
          </a:p>
        </p:txBody>
      </p:sp>
      <p:sp>
        <p:nvSpPr>
          <p:cNvPr id="3" name="Segnaposto contenuto 2"/>
          <p:cNvSpPr>
            <a:spLocks noGrp="1"/>
          </p:cNvSpPr>
          <p:nvPr>
            <p:ph idx="1"/>
          </p:nvPr>
        </p:nvSpPr>
        <p:spPr>
          <a:xfrm>
            <a:off x="1187624" y="1844824"/>
            <a:ext cx="7746064" cy="4403576"/>
          </a:xfrm>
        </p:spPr>
        <p:txBody>
          <a:bodyPr/>
          <a:lstStyle/>
          <a:p>
            <a:r>
              <a:rPr lang="it-IT" dirty="0" smtClean="0"/>
              <a:t>Nel 2011 è </a:t>
            </a:r>
            <a:r>
              <a:rPr lang="it-IT" dirty="0"/>
              <a:t>stata proposta una modifica dei criteri ACR 2010, in cui le aree del dolore e la presenza/assenza di 3 sintomi </a:t>
            </a:r>
            <a:r>
              <a:rPr lang="it-IT" dirty="0" smtClean="0"/>
              <a:t>associati </a:t>
            </a:r>
            <a:r>
              <a:rPr lang="it-IT" dirty="0"/>
              <a:t>(cefalea, dolore o crampi addominali e sintomi depressivi) sono auto-valutati dal </a:t>
            </a:r>
            <a:r>
              <a:rPr lang="it-IT" dirty="0" smtClean="0"/>
              <a:t>paziente.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15</a:t>
            </a:fld>
            <a:endParaRPr lang="it-IT"/>
          </a:p>
        </p:txBody>
      </p:sp>
    </p:spTree>
    <p:extLst>
      <p:ext uri="{BB962C8B-B14F-4D97-AF65-F5344CB8AC3E}">
        <p14:creationId xmlns:p14="http://schemas.microsoft.com/office/powerpoint/2010/main" val="632137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6416" y="125760"/>
            <a:ext cx="7890080" cy="1143000"/>
          </a:xfrm>
        </p:spPr>
        <p:txBody>
          <a:bodyPr>
            <a:normAutofit fontScale="90000"/>
          </a:bodyPr>
          <a:lstStyle/>
          <a:p>
            <a:r>
              <a:rPr lang="it-IT" sz="3600" dirty="0"/>
              <a:t>La </a:t>
            </a:r>
            <a:r>
              <a:rPr lang="it-IT" sz="3600" dirty="0" err="1"/>
              <a:t>fibromialgia</a:t>
            </a:r>
            <a:r>
              <a:rPr lang="it-IT" sz="3600" dirty="0"/>
              <a:t> costituisce una entità nosologica complessa e ancora </a:t>
            </a:r>
            <a:r>
              <a:rPr lang="it-IT" sz="3600" dirty="0" smtClean="0"/>
              <a:t>controversa</a:t>
            </a:r>
            <a:endParaRPr lang="it-IT" dirty="0"/>
          </a:p>
        </p:txBody>
      </p:sp>
      <p:sp>
        <p:nvSpPr>
          <p:cNvPr id="3" name="Segnaposto contenuto 2"/>
          <p:cNvSpPr>
            <a:spLocks noGrp="1"/>
          </p:cNvSpPr>
          <p:nvPr>
            <p:ph idx="1"/>
          </p:nvPr>
        </p:nvSpPr>
        <p:spPr>
          <a:xfrm>
            <a:off x="1043608" y="1591816"/>
            <a:ext cx="7992888" cy="5221560"/>
          </a:xfrm>
        </p:spPr>
        <p:txBody>
          <a:bodyPr>
            <a:normAutofit fontScale="77500" lnSpcReduction="20000"/>
          </a:bodyPr>
          <a:lstStyle/>
          <a:p>
            <a:r>
              <a:rPr lang="it-IT" dirty="0" smtClean="0"/>
              <a:t>quadro </a:t>
            </a:r>
            <a:r>
              <a:rPr lang="it-IT" dirty="0"/>
              <a:t>clinico multiforme; </a:t>
            </a:r>
            <a:endParaRPr lang="it-IT" dirty="0" smtClean="0"/>
          </a:p>
          <a:p>
            <a:r>
              <a:rPr lang="it-IT" dirty="0" smtClean="0"/>
              <a:t>variabilità </a:t>
            </a:r>
            <a:r>
              <a:rPr lang="it-IT" dirty="0"/>
              <a:t>nella tipologia di sintomi e gravità nel corso del tempo</a:t>
            </a:r>
            <a:r>
              <a:rPr lang="it-IT" dirty="0" smtClean="0"/>
              <a:t>;</a:t>
            </a:r>
          </a:p>
          <a:p>
            <a:r>
              <a:rPr lang="it-IT" dirty="0" smtClean="0"/>
              <a:t>sovrapposizione </a:t>
            </a:r>
            <a:r>
              <a:rPr lang="it-IT" dirty="0"/>
              <a:t>tra differenti sindromi e sintomi; </a:t>
            </a:r>
            <a:endParaRPr lang="it-IT" dirty="0" smtClean="0"/>
          </a:p>
          <a:p>
            <a:r>
              <a:rPr lang="it-IT" dirty="0" smtClean="0"/>
              <a:t>diagnosi </a:t>
            </a:r>
            <a:r>
              <a:rPr lang="it-IT" dirty="0"/>
              <a:t>esclusivamente clinica, con esami di laboratorio e strumentali utili ai fini della diagnosi differenziale (es. esclusione di patologie infiammatorie); </a:t>
            </a:r>
            <a:endParaRPr lang="it-IT" dirty="0" smtClean="0"/>
          </a:p>
          <a:p>
            <a:r>
              <a:rPr lang="it-IT" dirty="0" smtClean="0"/>
              <a:t>assenza </a:t>
            </a:r>
            <a:r>
              <a:rPr lang="it-IT" dirty="0"/>
              <a:t>di un consenso sufficientemente unanime e consolidato tra gli specialisti rispetto ai criteri per la diagnosi e all’approccio terapeutico. </a:t>
            </a:r>
          </a:p>
          <a:p>
            <a:endParaRPr lang="it-IT" dirty="0" smtClean="0"/>
          </a:p>
          <a:p>
            <a:r>
              <a:rPr lang="it-IT" b="1" dirty="0" smtClean="0"/>
              <a:t>La </a:t>
            </a:r>
            <a:r>
              <a:rPr lang="it-IT" b="1" dirty="0"/>
              <a:t>conseguenza è che per una persona affetta da </a:t>
            </a:r>
            <a:r>
              <a:rPr lang="it-IT" b="1" dirty="0" err="1"/>
              <a:t>fibromialgia</a:t>
            </a:r>
            <a:r>
              <a:rPr lang="it-IT" b="1" dirty="0"/>
              <a:t> trascorrono in media più di 2 anni prima della diagnosi, dopo almeno 3 differenti visite specialistiche e diversi esami.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16</a:t>
            </a:fld>
            <a:endParaRPr lang="it-IT"/>
          </a:p>
        </p:txBody>
      </p:sp>
    </p:spTree>
    <p:extLst>
      <p:ext uri="{BB962C8B-B14F-4D97-AF65-F5344CB8AC3E}">
        <p14:creationId xmlns:p14="http://schemas.microsoft.com/office/powerpoint/2010/main" val="911896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274638"/>
            <a:ext cx="7848872" cy="1786210"/>
          </a:xfrm>
        </p:spPr>
        <p:txBody>
          <a:bodyPr>
            <a:normAutofit fontScale="90000"/>
          </a:bodyPr>
          <a:lstStyle/>
          <a:p>
            <a:r>
              <a:rPr lang="it-IT" dirty="0" smtClean="0"/>
              <a:t>Per la diagnosi devono essere soddisfatti contemporaneamente 3 criteri</a:t>
            </a:r>
            <a:endParaRPr lang="it-IT" dirty="0"/>
          </a:p>
        </p:txBody>
      </p:sp>
      <p:sp>
        <p:nvSpPr>
          <p:cNvPr id="3" name="Segnaposto contenuto 2"/>
          <p:cNvSpPr>
            <a:spLocks noGrp="1"/>
          </p:cNvSpPr>
          <p:nvPr>
            <p:ph idx="1"/>
          </p:nvPr>
        </p:nvSpPr>
        <p:spPr>
          <a:xfrm>
            <a:off x="1259632" y="2132856"/>
            <a:ext cx="7674056" cy="4680520"/>
          </a:xfrm>
        </p:spPr>
        <p:txBody>
          <a:bodyPr>
            <a:normAutofit/>
          </a:bodyPr>
          <a:lstStyle/>
          <a:p>
            <a:pPr marL="596646" indent="-514350">
              <a:buFont typeface="+mj-lt"/>
              <a:buAutoNum type="arabicPeriod"/>
            </a:pPr>
            <a:r>
              <a:rPr lang="it-IT" b="1" dirty="0" smtClean="0"/>
              <a:t>dolore </a:t>
            </a:r>
            <a:r>
              <a:rPr lang="it-IT" dirty="0"/>
              <a:t>diffuso in specifiche aree e regioni del corpo; </a:t>
            </a:r>
          </a:p>
          <a:p>
            <a:pPr marL="596646" indent="-514350">
              <a:buFont typeface="+mj-lt"/>
              <a:buAutoNum type="arabicPeriod"/>
            </a:pPr>
            <a:r>
              <a:rPr lang="it-IT" dirty="0" smtClean="0"/>
              <a:t>presenza </a:t>
            </a:r>
            <a:r>
              <a:rPr lang="it-IT" dirty="0"/>
              <a:t>di </a:t>
            </a:r>
            <a:r>
              <a:rPr lang="it-IT" b="1" dirty="0"/>
              <a:t>sintomi </a:t>
            </a:r>
            <a:r>
              <a:rPr lang="it-IT" dirty="0"/>
              <a:t>caratteristici (astenia, sonno non ristoratore, problemi cognitivi, emicrania, dolore / crampi addominali, depressione) che compromettono la vita quotidiana; </a:t>
            </a:r>
          </a:p>
          <a:p>
            <a:pPr marL="596646" indent="-514350">
              <a:buFont typeface="+mj-lt"/>
              <a:buAutoNum type="arabicPeriod"/>
            </a:pPr>
            <a:r>
              <a:rPr lang="it-IT" b="1" dirty="0" smtClean="0"/>
              <a:t>durata </a:t>
            </a:r>
            <a:r>
              <a:rPr lang="it-IT" dirty="0"/>
              <a:t>della sintomatologia pari ad almeno 3 mesi. </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17</a:t>
            </a:fld>
            <a:endParaRPr lang="it-IT"/>
          </a:p>
        </p:txBody>
      </p:sp>
    </p:spTree>
    <p:extLst>
      <p:ext uri="{BB962C8B-B14F-4D97-AF65-F5344CB8AC3E}">
        <p14:creationId xmlns:p14="http://schemas.microsoft.com/office/powerpoint/2010/main" val="393041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260648"/>
            <a:ext cx="7602048" cy="1156990"/>
          </a:xfrm>
        </p:spPr>
        <p:txBody>
          <a:bodyPr>
            <a:normAutofit fontScale="90000"/>
          </a:bodyPr>
          <a:lstStyle/>
          <a:p>
            <a:r>
              <a:rPr lang="it-IT" dirty="0" smtClean="0"/>
              <a:t>Misurazione dei sintomi</a:t>
            </a:r>
            <a:br>
              <a:rPr lang="it-IT" dirty="0" smtClean="0"/>
            </a:br>
            <a:r>
              <a:rPr lang="it-IT" i="1" dirty="0" err="1"/>
              <a:t>Fibromyalgia</a:t>
            </a:r>
            <a:r>
              <a:rPr lang="it-IT" i="1" dirty="0"/>
              <a:t> </a:t>
            </a:r>
            <a:r>
              <a:rPr lang="it-IT" i="1" dirty="0" err="1"/>
              <a:t>Severity</a:t>
            </a:r>
            <a:r>
              <a:rPr lang="it-IT" i="1" dirty="0"/>
              <a:t> Scale</a:t>
            </a:r>
            <a:endParaRPr lang="it-IT" dirty="0"/>
          </a:p>
        </p:txBody>
      </p:sp>
      <p:sp>
        <p:nvSpPr>
          <p:cNvPr id="3" name="Segnaposto contenuto 2"/>
          <p:cNvSpPr>
            <a:spLocks noGrp="1"/>
          </p:cNvSpPr>
          <p:nvPr>
            <p:ph idx="1"/>
          </p:nvPr>
        </p:nvSpPr>
        <p:spPr>
          <a:xfrm>
            <a:off x="1043608" y="1772816"/>
            <a:ext cx="7920880" cy="4968552"/>
          </a:xfrm>
        </p:spPr>
        <p:txBody>
          <a:bodyPr>
            <a:normAutofit/>
          </a:bodyPr>
          <a:lstStyle/>
          <a:p>
            <a:pPr marL="82296" indent="0">
              <a:buNone/>
            </a:pPr>
            <a:r>
              <a:rPr lang="it-IT" dirty="0"/>
              <a:t>La sintomatologia caratterizzante la </a:t>
            </a:r>
            <a:r>
              <a:rPr lang="it-IT" dirty="0" err="1"/>
              <a:t>fibromialgia</a:t>
            </a:r>
            <a:r>
              <a:rPr lang="it-IT" dirty="0"/>
              <a:t> viene misurata attraverso un indice, </a:t>
            </a:r>
            <a:r>
              <a:rPr lang="it-IT" i="1" dirty="0" err="1"/>
              <a:t>Fibromyalgia</a:t>
            </a:r>
            <a:r>
              <a:rPr lang="it-IT" i="1" dirty="0"/>
              <a:t> </a:t>
            </a:r>
            <a:r>
              <a:rPr lang="it-IT" i="1" dirty="0" err="1"/>
              <a:t>Severity</a:t>
            </a:r>
            <a:r>
              <a:rPr lang="it-IT" i="1" dirty="0"/>
              <a:t> Scale </a:t>
            </a:r>
            <a:r>
              <a:rPr lang="it-IT" dirty="0"/>
              <a:t>(nota anche come </a:t>
            </a:r>
            <a:r>
              <a:rPr lang="it-IT" dirty="0" err="1"/>
              <a:t>Polysymptomatic</a:t>
            </a:r>
            <a:r>
              <a:rPr lang="it-IT" dirty="0"/>
              <a:t> </a:t>
            </a:r>
            <a:r>
              <a:rPr lang="it-IT" dirty="0" err="1"/>
              <a:t>Distress</a:t>
            </a:r>
            <a:r>
              <a:rPr lang="it-IT" dirty="0"/>
              <a:t> Scale), il cui punteggio è la somma dei punteggi conseguiti a 2 </a:t>
            </a:r>
            <a:r>
              <a:rPr lang="it-IT" dirty="0" smtClean="0"/>
              <a:t>sotto-indici: </a:t>
            </a:r>
            <a:endParaRPr lang="it-IT" dirty="0"/>
          </a:p>
          <a:p>
            <a:pPr marL="356616" lvl="1" indent="0">
              <a:buNone/>
            </a:pPr>
            <a:r>
              <a:rPr lang="it-IT" b="1" dirty="0"/>
              <a:t>➢ diffusione del dolore, </a:t>
            </a:r>
            <a:r>
              <a:rPr lang="it-IT" b="1" dirty="0" err="1"/>
              <a:t>Widespread</a:t>
            </a:r>
            <a:r>
              <a:rPr lang="it-IT" b="1" dirty="0"/>
              <a:t> </a:t>
            </a:r>
            <a:r>
              <a:rPr lang="it-IT" b="1" dirty="0" err="1"/>
              <a:t>Pain</a:t>
            </a:r>
            <a:r>
              <a:rPr lang="it-IT" b="1" dirty="0"/>
              <a:t> Index (WPI), </a:t>
            </a:r>
          </a:p>
          <a:p>
            <a:pPr marL="356616" lvl="1" indent="0">
              <a:buNone/>
            </a:pPr>
            <a:r>
              <a:rPr lang="it-IT" b="1" dirty="0"/>
              <a:t>➢ gravità dei sintomi, </a:t>
            </a:r>
            <a:r>
              <a:rPr lang="it-IT" b="1" i="1" dirty="0" err="1"/>
              <a:t>Symptom</a:t>
            </a:r>
            <a:r>
              <a:rPr lang="it-IT" b="1" i="1" dirty="0"/>
              <a:t> </a:t>
            </a:r>
            <a:r>
              <a:rPr lang="it-IT" b="1" i="1" dirty="0" err="1"/>
              <a:t>Severity</a:t>
            </a:r>
            <a:r>
              <a:rPr lang="it-IT" b="1" i="1" dirty="0"/>
              <a:t> Scale </a:t>
            </a:r>
            <a:r>
              <a:rPr lang="it-IT" b="1" dirty="0"/>
              <a:t>(SSS</a:t>
            </a:r>
            <a:r>
              <a:rPr lang="it-IT" b="1" dirty="0" smtClean="0"/>
              <a:t>).</a:t>
            </a:r>
            <a:endParaRPr lang="it-IT" b="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18</a:t>
            </a:fld>
            <a:endParaRPr lang="it-IT"/>
          </a:p>
        </p:txBody>
      </p:sp>
    </p:spTree>
    <p:extLst>
      <p:ext uri="{BB962C8B-B14F-4D97-AF65-F5344CB8AC3E}">
        <p14:creationId xmlns:p14="http://schemas.microsoft.com/office/powerpoint/2010/main" val="310426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16632"/>
            <a:ext cx="7498080" cy="850106"/>
          </a:xfrm>
        </p:spPr>
        <p:txBody>
          <a:bodyPr>
            <a:normAutofit fontScale="90000"/>
          </a:bodyPr>
          <a:lstStyle/>
          <a:p>
            <a:r>
              <a:rPr lang="it-IT" b="1" dirty="0" err="1"/>
              <a:t>Widespread</a:t>
            </a:r>
            <a:r>
              <a:rPr lang="it-IT" b="1" dirty="0"/>
              <a:t> </a:t>
            </a:r>
            <a:r>
              <a:rPr lang="it-IT" b="1" dirty="0" err="1"/>
              <a:t>Pain</a:t>
            </a:r>
            <a:r>
              <a:rPr lang="it-IT" b="1" dirty="0"/>
              <a:t> Index (WPI)</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19</a:t>
            </a:fld>
            <a:endParaRPr lang="it-IT"/>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2347" y="1052736"/>
            <a:ext cx="8316157" cy="52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2483768" y="6341258"/>
            <a:ext cx="5495094" cy="400110"/>
          </a:xfrm>
          <a:prstGeom prst="rect">
            <a:avLst/>
          </a:prstGeom>
          <a:noFill/>
        </p:spPr>
        <p:txBody>
          <a:bodyPr wrap="none" rtlCol="0">
            <a:spAutoFit/>
          </a:bodyPr>
          <a:lstStyle/>
          <a:p>
            <a:r>
              <a:rPr lang="it-IT" sz="2000" b="1" dirty="0" smtClean="0"/>
              <a:t>NB: non viene misurata l’intensità del dolore</a:t>
            </a:r>
            <a:endParaRPr lang="it-IT" sz="2000" b="1" dirty="0"/>
          </a:p>
        </p:txBody>
      </p:sp>
    </p:spTree>
    <p:extLst>
      <p:ext uri="{BB962C8B-B14F-4D97-AF65-F5344CB8AC3E}">
        <p14:creationId xmlns:p14="http://schemas.microsoft.com/office/powerpoint/2010/main" val="94859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971600" y="116632"/>
            <a:ext cx="8064896" cy="3168352"/>
          </a:xfrm>
        </p:spPr>
        <p:txBody>
          <a:bodyPr>
            <a:normAutofit lnSpcReduction="10000"/>
          </a:bodyPr>
          <a:lstStyle/>
          <a:p>
            <a:pPr marL="82296" indent="0">
              <a:buNone/>
            </a:pPr>
            <a:r>
              <a:rPr lang="it-IT" b="1" dirty="0"/>
              <a:t>La </a:t>
            </a:r>
            <a:r>
              <a:rPr lang="it-IT" b="1" dirty="0" err="1"/>
              <a:t>fibromialgia</a:t>
            </a:r>
            <a:r>
              <a:rPr lang="it-IT" b="1" dirty="0"/>
              <a:t> è un disturbo non articolare diffuso di causa sconosciuta, caratterizzato da dolore generalizzato (a volte grave)</a:t>
            </a:r>
            <a:r>
              <a:rPr lang="it-IT" dirty="0"/>
              <a:t>; indolenzimento diffuso dei muscoli, delle aree adiacenti alle inserzioni tendinee e adiacenti ai tessuti molli; rigidità muscolare; affaticamento; senso di nuvolosità mentale; riduzione del sonno; e una varietà di altri sintomi somatici. </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55776" y="3480568"/>
            <a:ext cx="4968552" cy="3377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numero diapositiva 5"/>
          <p:cNvSpPr>
            <a:spLocks noGrp="1"/>
          </p:cNvSpPr>
          <p:nvPr>
            <p:ph type="sldNum" sz="quarter" idx="12"/>
          </p:nvPr>
        </p:nvSpPr>
        <p:spPr/>
        <p:txBody>
          <a:bodyPr/>
          <a:lstStyle/>
          <a:p>
            <a:fld id="{E7A41E1B-4F70-4964-A407-84C68BE8251C}" type="slidenum">
              <a:rPr lang="it-IT" smtClean="0"/>
              <a:t>2</a:t>
            </a:fld>
            <a:endParaRPr lang="it-IT"/>
          </a:p>
        </p:txBody>
      </p:sp>
    </p:spTree>
    <p:extLst>
      <p:ext uri="{BB962C8B-B14F-4D97-AF65-F5344CB8AC3E}">
        <p14:creationId xmlns:p14="http://schemas.microsoft.com/office/powerpoint/2010/main" val="310284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60648"/>
            <a:ext cx="7674056" cy="1296144"/>
          </a:xfrm>
        </p:spPr>
        <p:txBody>
          <a:bodyPr>
            <a:normAutofit fontScale="90000"/>
          </a:bodyPr>
          <a:lstStyle/>
          <a:p>
            <a:r>
              <a:rPr lang="it-IT" b="1" dirty="0"/>
              <a:t>Il punteggio finale dell’indice di gravità dei sintomi</a:t>
            </a:r>
            <a:endParaRPr lang="it-IT" dirty="0"/>
          </a:p>
        </p:txBody>
      </p:sp>
      <p:sp>
        <p:nvSpPr>
          <p:cNvPr id="3" name="Segnaposto contenuto 2"/>
          <p:cNvSpPr>
            <a:spLocks noGrp="1"/>
          </p:cNvSpPr>
          <p:nvPr>
            <p:ph idx="1"/>
          </p:nvPr>
        </p:nvSpPr>
        <p:spPr>
          <a:xfrm>
            <a:off x="971600" y="1844824"/>
            <a:ext cx="8064896" cy="4896544"/>
          </a:xfrm>
        </p:spPr>
        <p:txBody>
          <a:bodyPr>
            <a:normAutofit lnSpcReduction="10000"/>
          </a:bodyPr>
          <a:lstStyle/>
          <a:p>
            <a:r>
              <a:rPr lang="it-IT" dirty="0" smtClean="0"/>
              <a:t>corrisponde </a:t>
            </a:r>
            <a:r>
              <a:rPr lang="it-IT" dirty="0"/>
              <a:t>alla somma dei livelli di gravità di 3 sintomi (astenia, sonno non ristoratore, problemi cognitivi), misurati con una scala: </a:t>
            </a:r>
            <a:endParaRPr lang="it-IT" dirty="0" smtClean="0"/>
          </a:p>
          <a:p>
            <a:pPr marL="82296" indent="0">
              <a:buNone/>
            </a:pPr>
            <a:endParaRPr lang="it-IT" sz="1000" dirty="0"/>
          </a:p>
          <a:p>
            <a:pPr lvl="1"/>
            <a:r>
              <a:rPr lang="it-IT" dirty="0" smtClean="0"/>
              <a:t>da </a:t>
            </a:r>
            <a:r>
              <a:rPr lang="it-IT" dirty="0"/>
              <a:t>0 (nessun problema nella vita quotidiana) a 3 (gravi problemi), </a:t>
            </a:r>
            <a:endParaRPr lang="it-IT" dirty="0" smtClean="0"/>
          </a:p>
          <a:p>
            <a:pPr lvl="1"/>
            <a:endParaRPr lang="it-IT" sz="1000" dirty="0"/>
          </a:p>
          <a:p>
            <a:pPr lvl="1"/>
            <a:r>
              <a:rPr lang="it-IT" dirty="0" smtClean="0"/>
              <a:t>alla </a:t>
            </a:r>
            <a:r>
              <a:rPr lang="it-IT" dirty="0"/>
              <a:t>presenza/assenza di altri 3 sintomi (emicrania, dolore / crampi addominali, depressione), misurati con una scala compresa tra 0 (sintomo assente) e 1 (presente). </a:t>
            </a:r>
          </a:p>
          <a:p>
            <a:r>
              <a:rPr lang="it-IT" b="1" dirty="0"/>
              <a:t>Il punteggio massimo è 12</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20</a:t>
            </a:fld>
            <a:endParaRPr lang="it-IT"/>
          </a:p>
        </p:txBody>
      </p:sp>
    </p:spTree>
    <p:extLst>
      <p:ext uri="{BB962C8B-B14F-4D97-AF65-F5344CB8AC3E}">
        <p14:creationId xmlns:p14="http://schemas.microsoft.com/office/powerpoint/2010/main" val="3771657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332656"/>
            <a:ext cx="8028384" cy="6480720"/>
          </a:xfrm>
        </p:spPr>
        <p:txBody>
          <a:bodyPr>
            <a:noAutofit/>
          </a:bodyPr>
          <a:lstStyle/>
          <a:p>
            <a:r>
              <a:rPr lang="it-IT" sz="2400" dirty="0"/>
              <a:t>Sono stati attribuiti dei valori </a:t>
            </a:r>
            <a:r>
              <a:rPr lang="it-IT" sz="2400" i="1" dirty="0" err="1"/>
              <a:t>cut</a:t>
            </a:r>
            <a:r>
              <a:rPr lang="it-IT" sz="2400" i="1" dirty="0"/>
              <a:t>-off </a:t>
            </a:r>
            <a:r>
              <a:rPr lang="it-IT" sz="2400" dirty="0"/>
              <a:t>sia all’indice complessivo, </a:t>
            </a:r>
            <a:r>
              <a:rPr lang="it-IT" sz="2400" dirty="0" err="1"/>
              <a:t>Fibromyalgia</a:t>
            </a:r>
            <a:r>
              <a:rPr lang="it-IT" sz="2400" dirty="0"/>
              <a:t> </a:t>
            </a:r>
            <a:r>
              <a:rPr lang="it-IT" sz="2400" dirty="0" err="1"/>
              <a:t>Severity</a:t>
            </a:r>
            <a:r>
              <a:rPr lang="it-IT" sz="2400" dirty="0"/>
              <a:t> Scale, che ai 2 sotto-indici specifici, al di sopra dei quali è possibile attestare la diagnosi di </a:t>
            </a:r>
            <a:r>
              <a:rPr lang="it-IT" sz="2400" dirty="0" err="1"/>
              <a:t>fibromialgia</a:t>
            </a:r>
            <a:r>
              <a:rPr lang="it-IT" sz="2400" dirty="0"/>
              <a:t> o il soddisfacimento di un determinato criterio. In particolare, una persona può essere diagnostica come affetta da </a:t>
            </a:r>
            <a:r>
              <a:rPr lang="it-IT" sz="2400" dirty="0" err="1"/>
              <a:t>fibromialgia</a:t>
            </a:r>
            <a:r>
              <a:rPr lang="it-IT" sz="2400" dirty="0"/>
              <a:t> in presenza di un punteggio &gt;=12 della </a:t>
            </a:r>
            <a:r>
              <a:rPr lang="it-IT" sz="2400" dirty="0" err="1"/>
              <a:t>Fibromyalgia</a:t>
            </a:r>
            <a:r>
              <a:rPr lang="it-IT" sz="2400" dirty="0"/>
              <a:t> </a:t>
            </a:r>
            <a:r>
              <a:rPr lang="it-IT" sz="2400" dirty="0" err="1"/>
              <a:t>Severity</a:t>
            </a:r>
            <a:r>
              <a:rPr lang="it-IT" sz="2400" dirty="0"/>
              <a:t> Scale, che corrisponde alla somma dei punteggi: </a:t>
            </a:r>
          </a:p>
          <a:p>
            <a:pPr lvl="1"/>
            <a:r>
              <a:rPr lang="it-IT" sz="2000" dirty="0" smtClean="0"/>
              <a:t>&gt;= </a:t>
            </a:r>
            <a:r>
              <a:rPr lang="it-IT" sz="2000" dirty="0"/>
              <a:t>7 dell’indice di diffusione del dolore e &gt;=5 dell’indice di gravità dei sintomi; </a:t>
            </a:r>
          </a:p>
          <a:p>
            <a:pPr lvl="1"/>
            <a:r>
              <a:rPr lang="it-IT" sz="2000" dirty="0" smtClean="0"/>
              <a:t>oppure </a:t>
            </a:r>
            <a:r>
              <a:rPr lang="it-IT" sz="2000" dirty="0"/>
              <a:t>4-6 dell’indice di diffusione del dolore e &gt;=9 dell’indice di gravità dei sintomi. </a:t>
            </a:r>
          </a:p>
          <a:p>
            <a:endParaRPr lang="it-IT" sz="2400" dirty="0"/>
          </a:p>
          <a:p>
            <a:r>
              <a:rPr lang="it-IT" sz="2400" dirty="0" err="1"/>
              <a:t>Wolfe</a:t>
            </a:r>
            <a:r>
              <a:rPr lang="it-IT" sz="2400" dirty="0"/>
              <a:t> et al. (2016</a:t>
            </a:r>
            <a:r>
              <a:rPr lang="it-IT" sz="2400" dirty="0" smtClean="0"/>
              <a:t>) </a:t>
            </a:r>
            <a:r>
              <a:rPr lang="it-IT" sz="2400" dirty="0"/>
              <a:t>affermano, inoltre, che la diagnosi di </a:t>
            </a:r>
            <a:r>
              <a:rPr lang="it-IT" sz="2400" dirty="0" err="1"/>
              <a:t>fibromialgia</a:t>
            </a:r>
            <a:r>
              <a:rPr lang="it-IT" sz="2400" dirty="0"/>
              <a:t> deve essere ritenuta valida indipendentemente da altre diagnosi e che essa non esclude la presenza di altri disturbi clinicamente rilevanti.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21</a:t>
            </a:fld>
            <a:endParaRPr lang="it-IT"/>
          </a:p>
        </p:txBody>
      </p:sp>
    </p:spTree>
    <p:extLst>
      <p:ext uri="{BB962C8B-B14F-4D97-AF65-F5344CB8AC3E}">
        <p14:creationId xmlns:p14="http://schemas.microsoft.com/office/powerpoint/2010/main" val="453331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Diagnosi differenziale</a:t>
            </a:r>
            <a:endParaRPr lang="it-IT" dirty="0"/>
          </a:p>
        </p:txBody>
      </p:sp>
      <p:sp>
        <p:nvSpPr>
          <p:cNvPr id="3" name="Segnaposto contenuto 2"/>
          <p:cNvSpPr>
            <a:spLocks noGrp="1"/>
          </p:cNvSpPr>
          <p:nvPr>
            <p:ph idx="1"/>
          </p:nvPr>
        </p:nvSpPr>
        <p:spPr>
          <a:xfrm>
            <a:off x="1331640" y="1772816"/>
            <a:ext cx="7498080" cy="4800600"/>
          </a:xfrm>
        </p:spPr>
        <p:txBody>
          <a:bodyPr/>
          <a:lstStyle/>
          <a:p>
            <a:r>
              <a:rPr lang="it-IT" dirty="0"/>
              <a:t>Le principali patologie rispetto a cui effettuare la diagnosi differenziale sono: artrite reumatoide, lupus sistemico eritematoso, </a:t>
            </a:r>
            <a:r>
              <a:rPr lang="it-IT" dirty="0" err="1"/>
              <a:t>polimialgia</a:t>
            </a:r>
            <a:r>
              <a:rPr lang="it-IT" dirty="0"/>
              <a:t> reumatica, </a:t>
            </a:r>
            <a:r>
              <a:rPr lang="it-IT" dirty="0" err="1"/>
              <a:t>polimiosite</a:t>
            </a:r>
            <a:r>
              <a:rPr lang="it-IT" dirty="0"/>
              <a:t>, spondiloartrite, </a:t>
            </a:r>
            <a:r>
              <a:rPr lang="it-IT" dirty="0" err="1"/>
              <a:t>ipo</a:t>
            </a:r>
            <a:r>
              <a:rPr lang="it-IT" dirty="0"/>
              <a:t> / </a:t>
            </a:r>
            <a:r>
              <a:rPr lang="it-IT" dirty="0" err="1"/>
              <a:t>iperpara</a:t>
            </a:r>
            <a:r>
              <a:rPr lang="it-IT" dirty="0"/>
              <a:t> – tiroidismo, e neuropatia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22</a:t>
            </a:fld>
            <a:endParaRPr lang="it-IT"/>
          </a:p>
        </p:txBody>
      </p:sp>
    </p:spTree>
    <p:extLst>
      <p:ext uri="{BB962C8B-B14F-4D97-AF65-F5344CB8AC3E}">
        <p14:creationId xmlns:p14="http://schemas.microsoft.com/office/powerpoint/2010/main" val="1664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t>23</a:t>
            </a:fld>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3"/>
            <a:ext cx="9184610" cy="602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846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16778"/>
            <a:ext cx="4670904" cy="1268006"/>
          </a:xfrm>
        </p:spPr>
        <p:txBody>
          <a:bodyPr>
            <a:normAutofit/>
          </a:bodyPr>
          <a:lstStyle/>
          <a:p>
            <a:r>
              <a:rPr lang="it-IT" sz="3600" dirty="0" smtClean="0"/>
              <a:t>1° Caso clinico</a:t>
            </a:r>
            <a:endParaRPr lang="it-IT" sz="36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24</a:t>
            </a:fld>
            <a:endParaRPr lang="it-IT"/>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8582" y="2462226"/>
            <a:ext cx="8989922" cy="312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3923928" y="5877272"/>
            <a:ext cx="1204176" cy="646331"/>
          </a:xfrm>
          <a:prstGeom prst="rect">
            <a:avLst/>
          </a:prstGeom>
          <a:noFill/>
        </p:spPr>
        <p:txBody>
          <a:bodyPr wrap="none" rtlCol="0">
            <a:spAutoFit/>
          </a:bodyPr>
          <a:lstStyle/>
          <a:p>
            <a:r>
              <a:rPr lang="it-IT" sz="3600" b="1" dirty="0" smtClean="0"/>
              <a:t>2018</a:t>
            </a:r>
            <a:endParaRPr lang="it-IT" sz="3600" b="1" dirty="0"/>
          </a:p>
        </p:txBody>
      </p:sp>
    </p:spTree>
    <p:extLst>
      <p:ext uri="{BB962C8B-B14F-4D97-AF65-F5344CB8AC3E}">
        <p14:creationId xmlns:p14="http://schemas.microsoft.com/office/powerpoint/2010/main" val="328390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7498080" cy="1143000"/>
          </a:xfrm>
        </p:spPr>
        <p:txBody>
          <a:bodyPr>
            <a:normAutofit fontScale="90000"/>
          </a:bodyPr>
          <a:lstStyle/>
          <a:p>
            <a:r>
              <a:rPr lang="it-IT" b="1" dirty="0"/>
              <a:t>Donna di 43 anni si presenta al suo MMG </a:t>
            </a:r>
            <a:r>
              <a:rPr lang="it-IT" b="1" dirty="0" smtClean="0"/>
              <a:t>lamentando</a:t>
            </a:r>
            <a:endParaRPr lang="it-IT" dirty="0"/>
          </a:p>
        </p:txBody>
      </p:sp>
      <p:sp>
        <p:nvSpPr>
          <p:cNvPr id="3" name="Segnaposto contenuto 2"/>
          <p:cNvSpPr>
            <a:spLocks noGrp="1"/>
          </p:cNvSpPr>
          <p:nvPr>
            <p:ph idx="1"/>
          </p:nvPr>
        </p:nvSpPr>
        <p:spPr>
          <a:xfrm>
            <a:off x="971600" y="1772816"/>
            <a:ext cx="8064896" cy="4968552"/>
          </a:xfrm>
        </p:spPr>
        <p:txBody>
          <a:bodyPr>
            <a:normAutofit fontScale="77500" lnSpcReduction="20000"/>
          </a:bodyPr>
          <a:lstStyle/>
          <a:p>
            <a:r>
              <a:rPr lang="it-IT" dirty="0" smtClean="0"/>
              <a:t>Dolore in tutte </a:t>
            </a:r>
            <a:r>
              <a:rPr lang="it-IT" dirty="0"/>
              <a:t>le articolazioni e </a:t>
            </a:r>
            <a:r>
              <a:rPr lang="it-IT" dirty="0" smtClean="0"/>
              <a:t>nella </a:t>
            </a:r>
            <a:r>
              <a:rPr lang="it-IT" dirty="0"/>
              <a:t>schiena e </a:t>
            </a:r>
            <a:r>
              <a:rPr lang="it-IT" dirty="0" smtClean="0"/>
              <a:t>ai fianchi</a:t>
            </a:r>
            <a:r>
              <a:rPr lang="it-IT" dirty="0"/>
              <a:t>;</a:t>
            </a:r>
            <a:endParaRPr lang="it-IT" dirty="0" smtClean="0"/>
          </a:p>
          <a:p>
            <a:r>
              <a:rPr lang="it-IT" dirty="0" smtClean="0"/>
              <a:t>Gonfiore a mani </a:t>
            </a:r>
            <a:r>
              <a:rPr lang="it-IT" dirty="0"/>
              <a:t>e </a:t>
            </a:r>
            <a:r>
              <a:rPr lang="it-IT" dirty="0" smtClean="0"/>
              <a:t>piedi; </a:t>
            </a:r>
          </a:p>
          <a:p>
            <a:r>
              <a:rPr lang="it-IT" dirty="0" smtClean="0"/>
              <a:t>rigidità mattutina; </a:t>
            </a:r>
          </a:p>
          <a:p>
            <a:r>
              <a:rPr lang="it-IT" dirty="0" smtClean="0"/>
              <a:t>Dolore al petto e </a:t>
            </a:r>
            <a:r>
              <a:rPr lang="it-IT" dirty="0"/>
              <a:t>mancanza di respiro (non </a:t>
            </a:r>
            <a:r>
              <a:rPr lang="it-IT" dirty="0" smtClean="0"/>
              <a:t>necessariamente correlato </a:t>
            </a:r>
            <a:r>
              <a:rPr lang="it-IT" dirty="0"/>
              <a:t>allo </a:t>
            </a:r>
            <a:r>
              <a:rPr lang="it-IT" dirty="0" smtClean="0"/>
              <a:t>sforzo); </a:t>
            </a:r>
          </a:p>
          <a:p>
            <a:r>
              <a:rPr lang="it-IT" dirty="0" smtClean="0"/>
              <a:t>affaticamento</a:t>
            </a:r>
            <a:r>
              <a:rPr lang="it-IT" dirty="0"/>
              <a:t>, </a:t>
            </a:r>
            <a:r>
              <a:rPr lang="it-IT" dirty="0" smtClean="0"/>
              <a:t> debolezza generalizzata;</a:t>
            </a:r>
            <a:endParaRPr lang="it-IT" dirty="0"/>
          </a:p>
          <a:p>
            <a:r>
              <a:rPr lang="it-IT" dirty="0"/>
              <a:t>mal di testa, difficoltà con memoria </a:t>
            </a:r>
            <a:r>
              <a:rPr lang="it-IT" dirty="0" smtClean="0"/>
              <a:t>e concentrazione; </a:t>
            </a:r>
          </a:p>
          <a:p>
            <a:r>
              <a:rPr lang="it-IT" dirty="0" smtClean="0"/>
              <a:t>secchezza </a:t>
            </a:r>
            <a:r>
              <a:rPr lang="it-IT" dirty="0"/>
              <a:t>delle fauci e secchezza oculare, </a:t>
            </a:r>
            <a:endParaRPr lang="it-IT" dirty="0" smtClean="0"/>
          </a:p>
          <a:p>
            <a:r>
              <a:rPr lang="it-IT" dirty="0" smtClean="0"/>
              <a:t>Sensazione di svenevolezza al sole;</a:t>
            </a:r>
          </a:p>
          <a:p>
            <a:r>
              <a:rPr lang="it-IT" dirty="0" smtClean="0"/>
              <a:t>intolleranza </a:t>
            </a:r>
            <a:r>
              <a:rPr lang="it-IT" dirty="0"/>
              <a:t>al </a:t>
            </a:r>
            <a:r>
              <a:rPr lang="it-IT" dirty="0" smtClean="0"/>
              <a:t>freddo con colorito </a:t>
            </a:r>
            <a:r>
              <a:rPr lang="it-IT" dirty="0"/>
              <a:t>viola delle </a:t>
            </a:r>
            <a:r>
              <a:rPr lang="it-IT" dirty="0" smtClean="0"/>
              <a:t>estremità;</a:t>
            </a:r>
          </a:p>
          <a:p>
            <a:r>
              <a:rPr lang="it-IT" dirty="0" smtClean="0"/>
              <a:t>Eruzione cutanea a farfalla </a:t>
            </a:r>
            <a:r>
              <a:rPr lang="it-IT" dirty="0" err="1" smtClean="0"/>
              <a:t>autodescritta</a:t>
            </a:r>
            <a:r>
              <a:rPr lang="it-IT" dirty="0" smtClean="0"/>
              <a:t> sul viso;</a:t>
            </a:r>
            <a:endParaRPr lang="it-IT" dirty="0"/>
          </a:p>
          <a:p>
            <a:r>
              <a:rPr lang="it-IT" dirty="0"/>
              <a:t>capelli che si assottigliano e cadono </a:t>
            </a:r>
            <a:r>
              <a:rPr lang="it-IT" dirty="0" smtClean="0"/>
              <a:t>a ciuffi</a:t>
            </a:r>
            <a:r>
              <a:rPr lang="it-IT" dirty="0"/>
              <a:t>.</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25</a:t>
            </a:fld>
            <a:endParaRPr lang="it-IT"/>
          </a:p>
        </p:txBody>
      </p:sp>
    </p:spTree>
    <p:extLst>
      <p:ext uri="{BB962C8B-B14F-4D97-AF65-F5344CB8AC3E}">
        <p14:creationId xmlns:p14="http://schemas.microsoft.com/office/powerpoint/2010/main" val="2160338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7498080" cy="994122"/>
          </a:xfrm>
        </p:spPr>
        <p:txBody>
          <a:bodyPr/>
          <a:lstStyle/>
          <a:p>
            <a:r>
              <a:rPr lang="it-IT" dirty="0" smtClean="0"/>
              <a:t>MMG e primi test</a:t>
            </a:r>
            <a:endParaRPr lang="it-IT" dirty="0"/>
          </a:p>
        </p:txBody>
      </p:sp>
      <p:sp>
        <p:nvSpPr>
          <p:cNvPr id="3" name="Segnaposto contenuto 2"/>
          <p:cNvSpPr>
            <a:spLocks noGrp="1"/>
          </p:cNvSpPr>
          <p:nvPr>
            <p:ph idx="1"/>
          </p:nvPr>
        </p:nvSpPr>
        <p:spPr>
          <a:xfrm>
            <a:off x="1115616" y="1447800"/>
            <a:ext cx="7818072" cy="5221560"/>
          </a:xfrm>
        </p:spPr>
        <p:txBody>
          <a:bodyPr>
            <a:normAutofit fontScale="85000" lnSpcReduction="10000"/>
          </a:bodyPr>
          <a:lstStyle/>
          <a:p>
            <a:r>
              <a:rPr lang="it-IT" dirty="0"/>
              <a:t>Poiché molti dei suoi sintomi possono riflettere un processo infiammatorio o una </a:t>
            </a:r>
            <a:r>
              <a:rPr lang="it-IT" dirty="0" smtClean="0"/>
              <a:t>malattia autoimmune</a:t>
            </a:r>
            <a:r>
              <a:rPr lang="it-IT" dirty="0"/>
              <a:t>, </a:t>
            </a:r>
            <a:r>
              <a:rPr lang="it-IT" dirty="0" smtClean="0"/>
              <a:t>il </a:t>
            </a:r>
            <a:r>
              <a:rPr lang="it-IT" dirty="0"/>
              <a:t>suo medico di base ordina più test. </a:t>
            </a:r>
            <a:endParaRPr lang="it-IT" dirty="0" smtClean="0"/>
          </a:p>
          <a:p>
            <a:endParaRPr lang="it-IT" dirty="0" smtClean="0"/>
          </a:p>
          <a:p>
            <a:r>
              <a:rPr lang="it-IT" dirty="0" smtClean="0"/>
              <a:t>PCR, VES, </a:t>
            </a:r>
            <a:r>
              <a:rPr lang="it-IT" dirty="0"/>
              <a:t>il numero totale di globuli rossi e il pannello metabolico completo sono normali. </a:t>
            </a:r>
            <a:endParaRPr lang="it-IT" dirty="0" smtClean="0"/>
          </a:p>
          <a:p>
            <a:endParaRPr lang="it-IT" dirty="0"/>
          </a:p>
          <a:p>
            <a:r>
              <a:rPr lang="it-IT" dirty="0" smtClean="0"/>
              <a:t>L'analisi </a:t>
            </a:r>
            <a:r>
              <a:rPr lang="it-IT" dirty="0"/>
              <a:t>delle urine mostra la traccia delle esterasi dei leucociti. Il saggio di immunofluorescenza indiretta su cellule tumorali laringee umane (HEp-2) è positivo per l'anticorpo antinucleare (ANA), con un titolo di 1: 320 (intervallo di riferimento ≤ 1:40) e un pattern a densità microscopica densa nucleare.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26</a:t>
            </a:fld>
            <a:endParaRPr lang="it-IT"/>
          </a:p>
        </p:txBody>
      </p:sp>
    </p:spTree>
    <p:extLst>
      <p:ext uri="{BB962C8B-B14F-4D97-AF65-F5344CB8AC3E}">
        <p14:creationId xmlns:p14="http://schemas.microsoft.com/office/powerpoint/2010/main" val="1738871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88640"/>
            <a:ext cx="7498080" cy="922114"/>
          </a:xfrm>
        </p:spPr>
        <p:txBody>
          <a:bodyPr/>
          <a:lstStyle/>
          <a:p>
            <a:r>
              <a:rPr lang="it-IT" dirty="0" smtClean="0"/>
              <a:t>Sospetto di Lupus</a:t>
            </a:r>
            <a:endParaRPr lang="it-IT" dirty="0"/>
          </a:p>
        </p:txBody>
      </p:sp>
      <p:sp>
        <p:nvSpPr>
          <p:cNvPr id="3" name="Segnaposto contenuto 2"/>
          <p:cNvSpPr>
            <a:spLocks noGrp="1"/>
          </p:cNvSpPr>
          <p:nvPr>
            <p:ph idx="1"/>
          </p:nvPr>
        </p:nvSpPr>
        <p:spPr>
          <a:xfrm>
            <a:off x="1115616" y="1447800"/>
            <a:ext cx="7920880" cy="5005536"/>
          </a:xfrm>
        </p:spPr>
        <p:txBody>
          <a:bodyPr>
            <a:normAutofit lnSpcReduction="10000"/>
          </a:bodyPr>
          <a:lstStyle/>
          <a:p>
            <a:r>
              <a:rPr lang="it-IT" dirty="0"/>
              <a:t>In vista del test ANA positivo, </a:t>
            </a:r>
            <a:r>
              <a:rPr lang="it-IT" dirty="0" smtClean="0"/>
              <a:t>la </a:t>
            </a:r>
            <a:r>
              <a:rPr lang="it-IT" dirty="0"/>
              <a:t>paziente viene </a:t>
            </a:r>
            <a:r>
              <a:rPr lang="it-IT" dirty="0" smtClean="0"/>
              <a:t>informata </a:t>
            </a:r>
            <a:r>
              <a:rPr lang="it-IT" dirty="0"/>
              <a:t>che può avere lupus eritematoso sistemico (LES) e sarà indirizzata a un reumatologo</a:t>
            </a:r>
            <a:r>
              <a:rPr lang="it-IT" dirty="0" smtClean="0"/>
              <a:t>.</a:t>
            </a:r>
          </a:p>
          <a:p>
            <a:endParaRPr lang="it-IT" dirty="0" smtClean="0"/>
          </a:p>
          <a:p>
            <a:r>
              <a:rPr lang="it-IT" dirty="0" smtClean="0"/>
              <a:t>Nei </a:t>
            </a:r>
            <a:r>
              <a:rPr lang="it-IT" dirty="0"/>
              <a:t>giorni precedenti al suo appuntamento di reumatologia, diventa estremamente ansiosa. Ricercando ossessivamente informazioni sulla LES online, si convince che la LES è la diagnosi corretta.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27</a:t>
            </a:fld>
            <a:endParaRPr lang="it-IT"/>
          </a:p>
        </p:txBody>
      </p:sp>
    </p:spTree>
    <p:extLst>
      <p:ext uri="{BB962C8B-B14F-4D97-AF65-F5344CB8AC3E}">
        <p14:creationId xmlns:p14="http://schemas.microsoft.com/office/powerpoint/2010/main" val="2629366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03648" y="188640"/>
            <a:ext cx="7498080" cy="850106"/>
          </a:xfrm>
        </p:spPr>
        <p:txBody>
          <a:bodyPr>
            <a:normAutofit/>
          </a:bodyPr>
          <a:lstStyle/>
          <a:p>
            <a:r>
              <a:rPr lang="it-IT" b="1" dirty="0">
                <a:effectLst/>
              </a:rPr>
              <a:t>Valutazione reumatologica</a:t>
            </a:r>
            <a:r>
              <a:rPr lang="it-IT" dirty="0">
                <a:effectLst/>
              </a:rPr>
              <a:t> </a:t>
            </a:r>
            <a:endParaRPr lang="it-IT" dirty="0"/>
          </a:p>
        </p:txBody>
      </p:sp>
      <p:sp>
        <p:nvSpPr>
          <p:cNvPr id="3" name="Segnaposto contenuto 2"/>
          <p:cNvSpPr>
            <a:spLocks noGrp="1"/>
          </p:cNvSpPr>
          <p:nvPr>
            <p:ph idx="1"/>
          </p:nvPr>
        </p:nvSpPr>
        <p:spPr>
          <a:xfrm>
            <a:off x="899592" y="1412776"/>
            <a:ext cx="8136904" cy="5328592"/>
          </a:xfrm>
        </p:spPr>
        <p:txBody>
          <a:bodyPr>
            <a:noAutofit/>
          </a:bodyPr>
          <a:lstStyle/>
          <a:p>
            <a:pPr marL="82296" indent="0">
              <a:buNone/>
            </a:pPr>
            <a:r>
              <a:rPr lang="it-IT" sz="2400" dirty="0" smtClean="0"/>
              <a:t>Il reumatologo valuta il dolore (anamnesi ed esame soggettivo) della paziente e riporta: </a:t>
            </a:r>
          </a:p>
          <a:p>
            <a:r>
              <a:rPr lang="it-IT" sz="2400" b="1" dirty="0" smtClean="0"/>
              <a:t>Posizione e durata</a:t>
            </a:r>
            <a:r>
              <a:rPr lang="it-IT" sz="2400" dirty="0" smtClean="0"/>
              <a:t>: mani, polsi, gomiti, spalle, parte superiore e inferiore, fianchi, ginocchia e piedi; è in corso da 10 anni, ma peggiora negli ultimi 3 mesi. </a:t>
            </a:r>
          </a:p>
          <a:p>
            <a:endParaRPr lang="it-IT" sz="900" dirty="0" smtClean="0"/>
          </a:p>
          <a:p>
            <a:r>
              <a:rPr lang="it-IT" sz="2400" b="1" dirty="0" smtClean="0"/>
              <a:t>Carattere</a:t>
            </a:r>
            <a:r>
              <a:rPr lang="it-IT" sz="2400" dirty="0"/>
              <a:t>: la paziente descrive il suo dolore come "come un rompighiaccio che viene guidato attraverso le mie articolazioni", "a volte insopportabile" e "come essere investito da un camion". </a:t>
            </a:r>
            <a:endParaRPr lang="it-IT" sz="2400" dirty="0" smtClean="0"/>
          </a:p>
          <a:p>
            <a:endParaRPr lang="it-IT" sz="900" dirty="0" smtClean="0"/>
          </a:p>
          <a:p>
            <a:r>
              <a:rPr lang="it-IT" sz="2400" dirty="0" smtClean="0"/>
              <a:t>Inoltre </a:t>
            </a:r>
            <a:r>
              <a:rPr lang="it-IT" sz="2400" dirty="0"/>
              <a:t>riporta </a:t>
            </a:r>
            <a:r>
              <a:rPr lang="it-IT" sz="2400" dirty="0" smtClean="0"/>
              <a:t>intorpidimento, formicolio e dolore bruciante </a:t>
            </a:r>
            <a:r>
              <a:rPr lang="it-IT" sz="2400" dirty="0"/>
              <a:t>nella parte superiore del collo e della </a:t>
            </a:r>
            <a:r>
              <a:rPr lang="it-IT" sz="2400" dirty="0" smtClean="0"/>
              <a:t>schiena.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28</a:t>
            </a:fld>
            <a:endParaRPr lang="it-IT"/>
          </a:p>
        </p:txBody>
      </p:sp>
    </p:spTree>
    <p:extLst>
      <p:ext uri="{BB962C8B-B14F-4D97-AF65-F5344CB8AC3E}">
        <p14:creationId xmlns:p14="http://schemas.microsoft.com/office/powerpoint/2010/main" val="2363197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836712"/>
            <a:ext cx="7818072" cy="5411688"/>
          </a:xfrm>
        </p:spPr>
        <p:txBody>
          <a:bodyPr>
            <a:normAutofit/>
          </a:bodyPr>
          <a:lstStyle/>
          <a:p>
            <a:r>
              <a:rPr lang="it-IT" sz="2800" b="1" dirty="0"/>
              <a:t>Variazione con il tempo, l'attività e il meteo</a:t>
            </a:r>
            <a:r>
              <a:rPr lang="it-IT" sz="2800" dirty="0"/>
              <a:t>: Peggio di notte, facendola svegliare e rigirarsi per tutta la notte; meglio con lo sforzo, ma dopo l'attività o l'esercizio, è esausta per il resto della giornata e qualche volta fino a una settimana; peggio con i cambiamenti del tempo, specialmente durante il freddo o il clima umido</a:t>
            </a:r>
            <a:r>
              <a:rPr lang="it-IT" sz="2800" dirty="0" smtClean="0"/>
              <a:t>.</a:t>
            </a:r>
          </a:p>
          <a:p>
            <a:endParaRPr lang="it-IT" sz="800" dirty="0"/>
          </a:p>
          <a:p>
            <a:r>
              <a:rPr lang="it-IT" sz="2800" b="1" dirty="0" smtClean="0"/>
              <a:t>Sintomi </a:t>
            </a:r>
            <a:r>
              <a:rPr lang="it-IT" sz="2800" b="1" dirty="0"/>
              <a:t>associati</a:t>
            </a:r>
            <a:r>
              <a:rPr lang="it-IT" sz="2800" dirty="0"/>
              <a:t>: gonfiore occasionale percepito </a:t>
            </a:r>
            <a:r>
              <a:rPr lang="it-IT" sz="2800" dirty="0" smtClean="0"/>
              <a:t>alle </a:t>
            </a:r>
            <a:r>
              <a:rPr lang="it-IT" sz="2800" dirty="0"/>
              <a:t>mani e piedi, specialmente al risveglio al mattino, e </a:t>
            </a:r>
            <a:r>
              <a:rPr lang="it-IT" sz="2800" dirty="0" smtClean="0"/>
              <a:t>2 </a:t>
            </a:r>
            <a:r>
              <a:rPr lang="it-IT" sz="2800" dirty="0"/>
              <a:t>a 3 ore di rigidità al mattino che a volte dura tutto il giorno.</a:t>
            </a:r>
          </a:p>
        </p:txBody>
      </p:sp>
      <p:sp>
        <p:nvSpPr>
          <p:cNvPr id="4" name="Segnaposto numero diapositiva 3"/>
          <p:cNvSpPr>
            <a:spLocks noGrp="1"/>
          </p:cNvSpPr>
          <p:nvPr>
            <p:ph type="sldNum" sz="quarter" idx="12"/>
          </p:nvPr>
        </p:nvSpPr>
        <p:spPr/>
        <p:txBody>
          <a:bodyPr/>
          <a:lstStyle/>
          <a:p>
            <a:fld id="{E7A41E1B-4F70-4964-A407-84C68BE8251C}" type="slidenum">
              <a:rPr lang="it-IT" smtClean="0"/>
              <a:t>29</a:t>
            </a:fld>
            <a:endParaRPr lang="it-IT"/>
          </a:p>
        </p:txBody>
      </p:sp>
    </p:spTree>
    <p:extLst>
      <p:ext uri="{BB962C8B-B14F-4D97-AF65-F5344CB8AC3E}">
        <p14:creationId xmlns:p14="http://schemas.microsoft.com/office/powerpoint/2010/main" val="26679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836712"/>
            <a:ext cx="8070660" cy="5221560"/>
          </a:xfrm>
        </p:spPr>
        <p:txBody>
          <a:bodyPr>
            <a:normAutofit/>
          </a:bodyPr>
          <a:lstStyle/>
          <a:p>
            <a:r>
              <a:rPr lang="it-IT" sz="2800" b="1" dirty="0"/>
              <a:t>Nella </a:t>
            </a:r>
            <a:r>
              <a:rPr lang="it-IT" sz="2800" b="1" dirty="0" err="1"/>
              <a:t>fibromialgia</a:t>
            </a:r>
            <a:r>
              <a:rPr lang="it-IT" sz="2800" b="1" dirty="0"/>
              <a:t>, ogni tessuto </a:t>
            </a:r>
            <a:r>
              <a:rPr lang="it-IT" sz="2800" b="1" dirty="0" err="1"/>
              <a:t>fibromuscolare</a:t>
            </a:r>
            <a:r>
              <a:rPr lang="it-IT" sz="2800" b="1" dirty="0"/>
              <a:t> può essere coinvolto, </a:t>
            </a:r>
            <a:r>
              <a:rPr lang="it-IT" sz="2800" dirty="0"/>
              <a:t>specialmente quello occipitale, del collo, delle spalle, del torace, della regione lombare e delle cosce. </a:t>
            </a:r>
            <a:endParaRPr lang="it-IT" sz="2800" dirty="0" smtClean="0"/>
          </a:p>
          <a:p>
            <a:endParaRPr lang="it-IT" sz="800" dirty="0" smtClean="0"/>
          </a:p>
          <a:p>
            <a:r>
              <a:rPr lang="it-IT" sz="2800" b="1" dirty="0" smtClean="0"/>
              <a:t>Non </a:t>
            </a:r>
            <a:r>
              <a:rPr lang="it-IT" sz="2800" b="1" dirty="0"/>
              <a:t>vi è alcuna anomalia istologica specifica. </a:t>
            </a:r>
            <a:endParaRPr lang="it-IT" sz="2800" b="1" dirty="0" smtClean="0"/>
          </a:p>
          <a:p>
            <a:endParaRPr lang="it-IT" sz="800" b="1" dirty="0" smtClean="0"/>
          </a:p>
          <a:p>
            <a:r>
              <a:rPr lang="it-IT" sz="2800" dirty="0" smtClean="0"/>
              <a:t>I </a:t>
            </a:r>
            <a:r>
              <a:rPr lang="it-IT" sz="2800" dirty="0"/>
              <a:t>sintomi e segni di </a:t>
            </a:r>
            <a:r>
              <a:rPr lang="it-IT" sz="2800" dirty="0" err="1"/>
              <a:t>fibromialgia</a:t>
            </a:r>
            <a:r>
              <a:rPr lang="it-IT" sz="2800" dirty="0"/>
              <a:t> sono diffusi, a differenza del dolore e dell'indolenzimento </a:t>
            </a:r>
            <a:r>
              <a:rPr lang="it-IT" sz="2800" dirty="0" smtClean="0"/>
              <a:t>localizzati delle sindromi da disfunzione </a:t>
            </a:r>
            <a:r>
              <a:rPr lang="it-IT" sz="2800" dirty="0" err="1" smtClean="0"/>
              <a:t>miofasciale</a:t>
            </a:r>
            <a:r>
              <a:rPr lang="it-IT" sz="2800" dirty="0" smtClean="0"/>
              <a:t> che </a:t>
            </a:r>
            <a:r>
              <a:rPr lang="it-IT" sz="2800" dirty="0"/>
              <a:t>sono spesso correlati ad uso eccessivo o microtraumi</a:t>
            </a:r>
            <a:r>
              <a:rPr lang="it-IT" sz="2800" dirty="0" smtClean="0"/>
              <a:t>.</a:t>
            </a:r>
            <a:endParaRPr lang="it-IT" sz="28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3</a:t>
            </a:fld>
            <a:endParaRPr lang="it-IT"/>
          </a:p>
        </p:txBody>
      </p:sp>
    </p:spTree>
    <p:extLst>
      <p:ext uri="{BB962C8B-B14F-4D97-AF65-F5344CB8AC3E}">
        <p14:creationId xmlns:p14="http://schemas.microsoft.com/office/powerpoint/2010/main" val="1575031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16632"/>
            <a:ext cx="7674056" cy="1301006"/>
          </a:xfrm>
        </p:spPr>
        <p:txBody>
          <a:bodyPr>
            <a:normAutofit fontScale="90000"/>
          </a:bodyPr>
          <a:lstStyle/>
          <a:p>
            <a:r>
              <a:rPr lang="it-IT" dirty="0" smtClean="0"/>
              <a:t>Valutazione reumatologica: </a:t>
            </a:r>
            <a:br>
              <a:rPr lang="it-IT" dirty="0" smtClean="0"/>
            </a:br>
            <a:r>
              <a:rPr lang="it-IT" dirty="0" smtClean="0"/>
              <a:t>l’esame fisico.</a:t>
            </a:r>
            <a:endParaRPr lang="it-IT" dirty="0"/>
          </a:p>
        </p:txBody>
      </p:sp>
      <p:sp>
        <p:nvSpPr>
          <p:cNvPr id="3" name="Segnaposto contenuto 2"/>
          <p:cNvSpPr>
            <a:spLocks noGrp="1"/>
          </p:cNvSpPr>
          <p:nvPr>
            <p:ph idx="1"/>
          </p:nvPr>
        </p:nvSpPr>
        <p:spPr>
          <a:xfrm>
            <a:off x="899592" y="1700808"/>
            <a:ext cx="8244408" cy="4968552"/>
          </a:xfrm>
        </p:spPr>
        <p:txBody>
          <a:bodyPr>
            <a:normAutofit fontScale="77500" lnSpcReduction="20000"/>
          </a:bodyPr>
          <a:lstStyle/>
          <a:p>
            <a:r>
              <a:rPr lang="it-IT" b="1" dirty="0" smtClean="0"/>
              <a:t>Le </a:t>
            </a:r>
            <a:r>
              <a:rPr lang="it-IT" b="1" dirty="0"/>
              <a:t>sue conclusioni sono incoerenti con i suoi sintomi</a:t>
            </a:r>
            <a:r>
              <a:rPr lang="it-IT" dirty="0"/>
              <a:t>. </a:t>
            </a:r>
            <a:endParaRPr lang="it-IT" dirty="0" smtClean="0"/>
          </a:p>
          <a:p>
            <a:endParaRPr lang="it-IT" sz="1000" dirty="0" smtClean="0"/>
          </a:p>
          <a:p>
            <a:r>
              <a:rPr lang="it-IT" b="1" dirty="0" smtClean="0"/>
              <a:t>La </a:t>
            </a:r>
            <a:r>
              <a:rPr lang="it-IT" b="1" dirty="0"/>
              <a:t>paziente esibisce una gamma limitata di movimento. </a:t>
            </a:r>
            <a:r>
              <a:rPr lang="it-IT" dirty="0"/>
              <a:t>Quando viene chiesto di piegarsi in avanti, ruotare il collo, o flettere ed estendere il collo e la schiena, lo fa solo leggermente. Tuttavia, </a:t>
            </a:r>
            <a:r>
              <a:rPr lang="it-IT" dirty="0" smtClean="0"/>
              <a:t>il </a:t>
            </a:r>
            <a:r>
              <a:rPr lang="it-IT" dirty="0" err="1" smtClean="0"/>
              <a:t>range</a:t>
            </a:r>
            <a:r>
              <a:rPr lang="it-IT" dirty="0" smtClean="0"/>
              <a:t> </a:t>
            </a:r>
            <a:r>
              <a:rPr lang="it-IT" dirty="0"/>
              <a:t>di movimento passivo è normale in tutte le articolazioni. </a:t>
            </a:r>
            <a:endParaRPr lang="it-IT" dirty="0" smtClean="0"/>
          </a:p>
          <a:p>
            <a:pPr marL="82296" indent="0">
              <a:buNone/>
            </a:pPr>
            <a:endParaRPr lang="it-IT" sz="1100" dirty="0" smtClean="0"/>
          </a:p>
          <a:p>
            <a:r>
              <a:rPr lang="it-IT" b="1" dirty="0" smtClean="0"/>
              <a:t>Quando </a:t>
            </a:r>
            <a:r>
              <a:rPr lang="it-IT" b="1" dirty="0"/>
              <a:t>le sue articolazioni vengono esaminate, </a:t>
            </a:r>
            <a:r>
              <a:rPr lang="it-IT" b="1" dirty="0" smtClean="0"/>
              <a:t>la paziente </a:t>
            </a:r>
            <a:r>
              <a:rPr lang="it-IT" b="1" dirty="0"/>
              <a:t>anticipa il dolore </a:t>
            </a:r>
            <a:r>
              <a:rPr lang="it-IT" dirty="0"/>
              <a:t>e </a:t>
            </a:r>
            <a:r>
              <a:rPr lang="it-IT" dirty="0" smtClean="0"/>
              <a:t>ritira </a:t>
            </a:r>
            <a:r>
              <a:rPr lang="it-IT" dirty="0"/>
              <a:t>le mani. Ma quando è distratta, l'esame non rivela alcuna evidenza di articolazioni gonfie o sinovite</a:t>
            </a:r>
            <a:r>
              <a:rPr lang="it-IT" dirty="0" smtClean="0"/>
              <a:t>.</a:t>
            </a:r>
          </a:p>
          <a:p>
            <a:endParaRPr lang="it-IT" sz="1100" dirty="0" smtClean="0"/>
          </a:p>
          <a:p>
            <a:r>
              <a:rPr lang="it-IT" b="1" dirty="0" smtClean="0"/>
              <a:t>Ha </a:t>
            </a:r>
            <a:r>
              <a:rPr lang="it-IT" b="1" dirty="0"/>
              <a:t>12 </a:t>
            </a:r>
            <a:r>
              <a:rPr lang="it-IT" b="1" dirty="0" smtClean="0"/>
              <a:t>su </a:t>
            </a:r>
            <a:r>
              <a:rPr lang="it-IT" b="1" dirty="0"/>
              <a:t>18 punti dolenti. I suoi impulsi periferici sono buoni, la forza è normale e i riflessi sono attivi.</a:t>
            </a:r>
          </a:p>
        </p:txBody>
      </p:sp>
      <p:sp>
        <p:nvSpPr>
          <p:cNvPr id="4" name="Segnaposto numero diapositiva 3"/>
          <p:cNvSpPr>
            <a:spLocks noGrp="1"/>
          </p:cNvSpPr>
          <p:nvPr>
            <p:ph type="sldNum" sz="quarter" idx="12"/>
          </p:nvPr>
        </p:nvSpPr>
        <p:spPr/>
        <p:txBody>
          <a:bodyPr/>
          <a:lstStyle/>
          <a:p>
            <a:fld id="{E7A41E1B-4F70-4964-A407-84C68BE8251C}" type="slidenum">
              <a:rPr lang="it-IT" smtClean="0"/>
              <a:t>30</a:t>
            </a:fld>
            <a:endParaRPr lang="it-IT"/>
          </a:p>
        </p:txBody>
      </p:sp>
    </p:spTree>
    <p:extLst>
      <p:ext uri="{BB962C8B-B14F-4D97-AF65-F5344CB8AC3E}">
        <p14:creationId xmlns:p14="http://schemas.microsoft.com/office/powerpoint/2010/main" val="78352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908720"/>
            <a:ext cx="7746064" cy="5688632"/>
          </a:xfrm>
        </p:spPr>
        <p:txBody>
          <a:bodyPr>
            <a:normAutofit fontScale="92500" lnSpcReduction="20000"/>
          </a:bodyPr>
          <a:lstStyle/>
          <a:p>
            <a:pPr fontAlgn="base"/>
            <a:r>
              <a:rPr lang="it-IT" b="1" dirty="0"/>
              <a:t>Il suo </a:t>
            </a:r>
            <a:r>
              <a:rPr lang="it-IT" b="1" dirty="0" err="1"/>
              <a:t>rash</a:t>
            </a:r>
            <a:r>
              <a:rPr lang="it-IT" b="1" dirty="0"/>
              <a:t> facciale assomiglia più alla rosacea che all'eruzione a farfalla </a:t>
            </a:r>
            <a:r>
              <a:rPr lang="it-IT" b="1" dirty="0" smtClean="0"/>
              <a:t>del </a:t>
            </a:r>
            <a:r>
              <a:rPr lang="it-IT" b="1" dirty="0"/>
              <a:t>LES</a:t>
            </a:r>
            <a:r>
              <a:rPr lang="it-IT" dirty="0"/>
              <a:t>. Non vi è alcuna indicazione di perdita di capelli a chiazze. Gli esami cardiaci e polmonari sono normali. Sembra avere una buona salivazione senza glossite</a:t>
            </a:r>
            <a:r>
              <a:rPr lang="it-IT" dirty="0" smtClean="0"/>
              <a:t>.</a:t>
            </a:r>
          </a:p>
          <a:p>
            <a:pPr fontAlgn="base"/>
            <a:endParaRPr lang="it-IT" sz="900" dirty="0"/>
          </a:p>
          <a:p>
            <a:pPr fontAlgn="base"/>
            <a:r>
              <a:rPr lang="it-IT" b="1" dirty="0"/>
              <a:t>La storia rivela problemi psicologici di vecchia </a:t>
            </a:r>
            <a:r>
              <a:rPr lang="it-IT" b="1" dirty="0" smtClean="0"/>
              <a:t>data</a:t>
            </a:r>
            <a:r>
              <a:rPr lang="it-IT" dirty="0" smtClean="0"/>
              <a:t>: la </a:t>
            </a:r>
            <a:r>
              <a:rPr lang="it-IT" dirty="0"/>
              <a:t>paziente riporta una storia di attacchi di panico e una diagnosi preventiva di ansia. È stata testata con la scala 7-item del disturbo d'ansia generalizzato (www.mdcalc.com/gad-7-general-anxiety-disorder-7) e ha ottenuto </a:t>
            </a:r>
            <a:r>
              <a:rPr lang="it-IT" dirty="0" smtClean="0"/>
              <a:t>un punteggio di 17 </a:t>
            </a:r>
            <a:r>
              <a:rPr lang="it-IT" dirty="0"/>
              <a:t>su 21, a indicare un'ansia grave</a:t>
            </a:r>
            <a:r>
              <a:rPr lang="it-IT" dirty="0" smtClean="0"/>
              <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31</a:t>
            </a:fld>
            <a:endParaRPr lang="it-IT"/>
          </a:p>
        </p:txBody>
      </p:sp>
    </p:spTree>
    <p:extLst>
      <p:ext uri="{BB962C8B-B14F-4D97-AF65-F5344CB8AC3E}">
        <p14:creationId xmlns:p14="http://schemas.microsoft.com/office/powerpoint/2010/main" val="396789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Discussione</a:t>
            </a:r>
            <a:endParaRPr lang="it-IT" dirty="0"/>
          </a:p>
        </p:txBody>
      </p:sp>
      <p:sp>
        <p:nvSpPr>
          <p:cNvPr id="3" name="Segnaposto contenuto 2"/>
          <p:cNvSpPr>
            <a:spLocks noGrp="1"/>
          </p:cNvSpPr>
          <p:nvPr>
            <p:ph idx="1"/>
          </p:nvPr>
        </p:nvSpPr>
        <p:spPr>
          <a:xfrm>
            <a:off x="1187624" y="1447800"/>
            <a:ext cx="7746064" cy="4800600"/>
          </a:xfrm>
        </p:spPr>
        <p:txBody>
          <a:bodyPr/>
          <a:lstStyle/>
          <a:p>
            <a:pPr marL="82296" indent="0">
              <a:lnSpc>
                <a:spcPct val="150000"/>
              </a:lnSpc>
              <a:buNone/>
            </a:pPr>
            <a:r>
              <a:rPr lang="it-IT" dirty="0" smtClean="0"/>
              <a:t>Primo passo: comprendere il tipo di dolore</a:t>
            </a:r>
          </a:p>
          <a:p>
            <a:pPr marL="82296" indent="0">
              <a:lnSpc>
                <a:spcPct val="150000"/>
              </a:lnSpc>
              <a:buNone/>
            </a:pPr>
            <a:r>
              <a:rPr lang="it-IT" dirty="0"/>
              <a:t>	</a:t>
            </a:r>
            <a:r>
              <a:rPr lang="it-IT" dirty="0" smtClean="0"/>
              <a:t>Nocicettivo</a:t>
            </a:r>
          </a:p>
          <a:p>
            <a:pPr marL="82296" indent="0">
              <a:lnSpc>
                <a:spcPct val="150000"/>
              </a:lnSpc>
              <a:buNone/>
            </a:pPr>
            <a:r>
              <a:rPr lang="it-IT" dirty="0"/>
              <a:t>	N</a:t>
            </a:r>
            <a:r>
              <a:rPr lang="it-IT" dirty="0" smtClean="0"/>
              <a:t>europatico</a:t>
            </a:r>
          </a:p>
          <a:p>
            <a:pPr marL="82296" indent="0">
              <a:lnSpc>
                <a:spcPct val="150000"/>
              </a:lnSpc>
              <a:buNone/>
            </a:pPr>
            <a:r>
              <a:rPr lang="it-IT" dirty="0"/>
              <a:t>	</a:t>
            </a:r>
            <a:r>
              <a:rPr lang="it-IT" dirty="0" smtClean="0"/>
              <a:t>Sensibilizzazione centrale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32</a:t>
            </a:fld>
            <a:endParaRPr lang="it-IT"/>
          </a:p>
        </p:txBody>
      </p:sp>
    </p:spTree>
    <p:extLst>
      <p:ext uri="{BB962C8B-B14F-4D97-AF65-F5344CB8AC3E}">
        <p14:creationId xmlns:p14="http://schemas.microsoft.com/office/powerpoint/2010/main" val="315185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7674056" cy="1224136"/>
          </a:xfrm>
        </p:spPr>
        <p:txBody>
          <a:bodyPr>
            <a:normAutofit fontScale="90000"/>
          </a:bodyPr>
          <a:lstStyle/>
          <a:p>
            <a:r>
              <a:rPr lang="it-IT" b="1" dirty="0">
                <a:effectLst/>
              </a:rPr>
              <a:t>Indizi di una sindrome dolorosa </a:t>
            </a:r>
            <a:r>
              <a:rPr lang="it-IT" b="1" dirty="0" smtClean="0">
                <a:effectLst/>
              </a:rPr>
              <a:t>centralizzata</a:t>
            </a:r>
            <a:endParaRPr lang="it-IT" dirty="0"/>
          </a:p>
        </p:txBody>
      </p:sp>
      <p:sp>
        <p:nvSpPr>
          <p:cNvPr id="3" name="Segnaposto contenuto 2"/>
          <p:cNvSpPr>
            <a:spLocks noGrp="1"/>
          </p:cNvSpPr>
          <p:nvPr>
            <p:ph idx="1"/>
          </p:nvPr>
        </p:nvSpPr>
        <p:spPr>
          <a:xfrm>
            <a:off x="1115616" y="1700808"/>
            <a:ext cx="7848872" cy="5040560"/>
          </a:xfrm>
        </p:spPr>
        <p:txBody>
          <a:bodyPr>
            <a:normAutofit fontScale="77500" lnSpcReduction="20000"/>
          </a:bodyPr>
          <a:lstStyle/>
          <a:p>
            <a:r>
              <a:rPr lang="it-IT" dirty="0"/>
              <a:t>Per i pazienti con sospetta </a:t>
            </a:r>
            <a:r>
              <a:rPr lang="it-IT" dirty="0" err="1"/>
              <a:t>fibromialgia</a:t>
            </a:r>
            <a:r>
              <a:rPr lang="it-IT" dirty="0"/>
              <a:t>, distinguere il dolore periferico dal dolore centralizzato può essere una sfida </a:t>
            </a:r>
            <a:endParaRPr lang="it-IT" dirty="0" smtClean="0"/>
          </a:p>
          <a:p>
            <a:r>
              <a:rPr lang="it-IT" dirty="0" smtClean="0"/>
              <a:t>Sebbene </a:t>
            </a:r>
            <a:r>
              <a:rPr lang="it-IT" dirty="0"/>
              <a:t>sia le sindromi dolorose nocicettive che quelle centralizzate migliorano con lo sforzo, solo i pazienti con dolore centralizzato sono generalmente esausti e costretti a letto per giorni dopo l'attività. </a:t>
            </a:r>
            <a:endParaRPr lang="it-IT" dirty="0" smtClean="0"/>
          </a:p>
          <a:p>
            <a:r>
              <a:rPr lang="it-IT" dirty="0" smtClean="0"/>
              <a:t>I </a:t>
            </a:r>
            <a:r>
              <a:rPr lang="it-IT" dirty="0"/>
              <a:t>pazienti con dolore centralizzato tendono a descrivere il loro dolore in un linguaggio molto più drammatico rispetto ai pazienti con dolore infiammatorio. </a:t>
            </a:r>
            <a:endParaRPr lang="it-IT" dirty="0" smtClean="0"/>
          </a:p>
          <a:p>
            <a:r>
              <a:rPr lang="it-IT" dirty="0" smtClean="0"/>
              <a:t>Il </a:t>
            </a:r>
            <a:r>
              <a:rPr lang="it-IT" dirty="0"/>
              <a:t>dolore centralizzato tende ad essere intermittente; il dolore infiammatorio tende ad essere costante. </a:t>
            </a:r>
            <a:endParaRPr lang="it-IT" dirty="0" smtClean="0"/>
          </a:p>
          <a:p>
            <a:r>
              <a:rPr lang="it-IT" dirty="0" smtClean="0"/>
              <a:t>I </a:t>
            </a:r>
            <a:r>
              <a:rPr lang="it-IT" dirty="0"/>
              <a:t>pazienti con dolore centralizzato hanno spesso sofferto per molti anni senza una diagnosi, ma questo è raro per i pazienti con una condizione infiammatoria.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33</a:t>
            </a:fld>
            <a:endParaRPr lang="it-IT"/>
          </a:p>
        </p:txBody>
      </p:sp>
    </p:spTree>
    <p:extLst>
      <p:ext uri="{BB962C8B-B14F-4D97-AF65-F5344CB8AC3E}">
        <p14:creationId xmlns:p14="http://schemas.microsoft.com/office/powerpoint/2010/main" val="4047950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476672"/>
            <a:ext cx="7962088" cy="6192688"/>
          </a:xfrm>
        </p:spPr>
        <p:txBody>
          <a:bodyPr>
            <a:normAutofit fontScale="85000" lnSpcReduction="20000"/>
          </a:bodyPr>
          <a:lstStyle/>
          <a:p>
            <a:r>
              <a:rPr lang="it-IT" dirty="0"/>
              <a:t>Un paziente con </a:t>
            </a:r>
            <a:r>
              <a:rPr lang="it-IT" dirty="0" err="1"/>
              <a:t>fibromialgia</a:t>
            </a:r>
            <a:r>
              <a:rPr lang="it-IT" dirty="0"/>
              <a:t> ha in genere un normale esame fisico, sebbene possa essere presente </a:t>
            </a:r>
            <a:r>
              <a:rPr lang="it-IT" dirty="0" err="1" smtClean="0"/>
              <a:t>allodinia</a:t>
            </a:r>
            <a:r>
              <a:rPr lang="it-IT" dirty="0" smtClean="0"/>
              <a:t>, iperalgesia </a:t>
            </a:r>
            <a:r>
              <a:rPr lang="it-IT" dirty="0"/>
              <a:t>e riflessi vivaci</a:t>
            </a:r>
            <a:r>
              <a:rPr lang="it-IT" dirty="0" smtClean="0"/>
              <a:t>.</a:t>
            </a:r>
          </a:p>
          <a:p>
            <a:endParaRPr lang="it-IT" sz="900" dirty="0" smtClean="0"/>
          </a:p>
          <a:p>
            <a:r>
              <a:rPr lang="it-IT" dirty="0" smtClean="0"/>
              <a:t>La </a:t>
            </a:r>
            <a:r>
              <a:rPr lang="it-IT" dirty="0" err="1"/>
              <a:t>fibromialgia</a:t>
            </a:r>
            <a:r>
              <a:rPr lang="it-IT" dirty="0"/>
              <a:t> può comportare lo scolorimento della punta delle dita risultante da un sistema nervoso simpatico iperattivo</a:t>
            </a:r>
            <a:r>
              <a:rPr lang="it-IT" dirty="0" smtClean="0"/>
              <a:t>.</a:t>
            </a:r>
          </a:p>
          <a:p>
            <a:endParaRPr lang="it-IT" sz="900" dirty="0" smtClean="0"/>
          </a:p>
          <a:p>
            <a:r>
              <a:rPr lang="it-IT" dirty="0" smtClean="0"/>
              <a:t>I </a:t>
            </a:r>
            <a:r>
              <a:rPr lang="it-IT" dirty="0"/>
              <a:t>risultati di laboratorio sono in genere normali con </a:t>
            </a:r>
            <a:r>
              <a:rPr lang="it-IT" dirty="0" err="1"/>
              <a:t>fibromialgia</a:t>
            </a:r>
            <a:r>
              <a:rPr lang="it-IT" dirty="0" smtClean="0"/>
              <a:t>.</a:t>
            </a:r>
          </a:p>
          <a:p>
            <a:endParaRPr lang="it-IT" sz="900" dirty="0" smtClean="0"/>
          </a:p>
          <a:p>
            <a:r>
              <a:rPr lang="it-IT" dirty="0" smtClean="0"/>
              <a:t>I </a:t>
            </a:r>
            <a:r>
              <a:rPr lang="it-IT" dirty="0"/>
              <a:t>pazienti con dolore nocicettivo o centralizzato riportano rigidità, ma la causa probabilmente differisce. Generalmente pensiamo alla rigidità come conseguenza delle articolazioni gonfie causate dall'infiammazione, ma la rigidità può anche essere causata da muscoli anormalmente tesi, come nella </a:t>
            </a:r>
            <a:r>
              <a:rPr lang="it-IT" dirty="0" err="1"/>
              <a:t>fibromialgia</a:t>
            </a:r>
            <a:r>
              <a:rPr lang="it-IT" dirty="0"/>
              <a:t>.</a:t>
            </a:r>
          </a:p>
        </p:txBody>
      </p:sp>
      <p:sp>
        <p:nvSpPr>
          <p:cNvPr id="4" name="Segnaposto numero diapositiva 3"/>
          <p:cNvSpPr>
            <a:spLocks noGrp="1"/>
          </p:cNvSpPr>
          <p:nvPr>
            <p:ph type="sldNum" sz="quarter" idx="12"/>
          </p:nvPr>
        </p:nvSpPr>
        <p:spPr/>
        <p:txBody>
          <a:bodyPr/>
          <a:lstStyle/>
          <a:p>
            <a:fld id="{E7A41E1B-4F70-4964-A407-84C68BE8251C}" type="slidenum">
              <a:rPr lang="it-IT" smtClean="0"/>
              <a:t>34</a:t>
            </a:fld>
            <a:endParaRPr lang="it-IT"/>
          </a:p>
        </p:txBody>
      </p:sp>
    </p:spTree>
    <p:extLst>
      <p:ext uri="{BB962C8B-B14F-4D97-AF65-F5344CB8AC3E}">
        <p14:creationId xmlns:p14="http://schemas.microsoft.com/office/powerpoint/2010/main" val="265819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16632"/>
            <a:ext cx="7776864" cy="130100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b="1" dirty="0">
                <a:effectLst/>
              </a:rPr>
              <a:t>LA DIAGNOSI DELLA FIBROMIALGIA E' CLINICA</a:t>
            </a:r>
            <a:r>
              <a:rPr lang="it-IT" dirty="0">
                <a:effectLst/>
              </a:rPr>
              <a:t> </a:t>
            </a:r>
            <a:endParaRPr lang="it-IT" dirty="0"/>
          </a:p>
        </p:txBody>
      </p:sp>
      <p:sp>
        <p:nvSpPr>
          <p:cNvPr id="3" name="Segnaposto contenuto 2"/>
          <p:cNvSpPr>
            <a:spLocks noGrp="1"/>
          </p:cNvSpPr>
          <p:nvPr>
            <p:ph idx="1"/>
          </p:nvPr>
        </p:nvSpPr>
        <p:spPr>
          <a:xfrm>
            <a:off x="827584" y="1700808"/>
            <a:ext cx="8208912" cy="5040560"/>
          </a:xfrm>
        </p:spPr>
        <p:txBody>
          <a:bodyPr>
            <a:normAutofit fontScale="85000" lnSpcReduction="20000"/>
          </a:bodyPr>
          <a:lstStyle/>
          <a:p>
            <a:pPr fontAlgn="base"/>
            <a:r>
              <a:rPr lang="it-IT" dirty="0"/>
              <a:t>La diagnosi di </a:t>
            </a:r>
            <a:r>
              <a:rPr lang="it-IT" dirty="0" err="1"/>
              <a:t>fibromialgia</a:t>
            </a:r>
            <a:r>
              <a:rPr lang="it-IT" dirty="0"/>
              <a:t> non richiede più test di laboratorio e di </a:t>
            </a:r>
            <a:r>
              <a:rPr lang="it-IT" dirty="0" err="1"/>
              <a:t>imaging</a:t>
            </a:r>
            <a:r>
              <a:rPr lang="it-IT" dirty="0"/>
              <a:t>. Gli indicatori chiave derivano dalla storia del paziente e dall'esame fisico. </a:t>
            </a:r>
            <a:endParaRPr lang="it-IT" dirty="0" smtClean="0"/>
          </a:p>
          <a:p>
            <a:pPr fontAlgn="base"/>
            <a:r>
              <a:rPr lang="it-IT" dirty="0" smtClean="0"/>
              <a:t>I </a:t>
            </a:r>
            <a:r>
              <a:rPr lang="it-IT" dirty="0"/>
              <a:t>criteri diagnostici per la </a:t>
            </a:r>
            <a:r>
              <a:rPr lang="it-IT" dirty="0" err="1"/>
              <a:t>fibromialgia</a:t>
            </a:r>
            <a:r>
              <a:rPr lang="it-IT" dirty="0"/>
              <a:t> pubblicati dall'American College of </a:t>
            </a:r>
            <a:r>
              <a:rPr lang="it-IT" dirty="0" err="1"/>
              <a:t>Rheumatology</a:t>
            </a:r>
            <a:r>
              <a:rPr lang="it-IT" dirty="0"/>
              <a:t> si sono evoluti nel corso degli anni. I criteri del 2011, nella forma di un questionario paziente autodenunciato, hanno 2 componenti: </a:t>
            </a:r>
          </a:p>
          <a:p>
            <a:pPr lvl="1" fontAlgn="base"/>
            <a:r>
              <a:rPr lang="it-IT" dirty="0"/>
              <a:t>L'indice del dolore diffuso misura l'entità del dolore in 19 aree. </a:t>
            </a:r>
          </a:p>
          <a:p>
            <a:pPr lvl="1" fontAlgn="base"/>
            <a:r>
              <a:rPr lang="it-IT" dirty="0"/>
              <a:t>La scala </a:t>
            </a:r>
            <a:r>
              <a:rPr lang="it-IT" dirty="0" err="1"/>
              <a:t>Symptom</a:t>
            </a:r>
            <a:r>
              <a:rPr lang="it-IT" dirty="0"/>
              <a:t> </a:t>
            </a:r>
            <a:r>
              <a:rPr lang="it-IT" dirty="0" err="1"/>
              <a:t>Severity</a:t>
            </a:r>
            <a:r>
              <a:rPr lang="it-IT" dirty="0"/>
              <a:t> valuta 3 sintomi chiave associati alla </a:t>
            </a:r>
            <a:r>
              <a:rPr lang="it-IT" dirty="0" err="1"/>
              <a:t>fibromialgia</a:t>
            </a:r>
            <a:r>
              <a:rPr lang="it-IT" dirty="0"/>
              <a:t>, cioè affaticamento, problemi cognitivi e sonno non ristorativo (scala di 0-3 per ciascun sintomo). Ci sono anche domande sui sintomi della sindrome dell'intestino irritabile, depressione e mal di testa.</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35</a:t>
            </a:fld>
            <a:endParaRPr lang="it-IT"/>
          </a:p>
        </p:txBody>
      </p:sp>
    </p:spTree>
    <p:extLst>
      <p:ext uri="{BB962C8B-B14F-4D97-AF65-F5344CB8AC3E}">
        <p14:creationId xmlns:p14="http://schemas.microsoft.com/office/powerpoint/2010/main" val="117339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43608" y="836712"/>
            <a:ext cx="7890080" cy="5760640"/>
          </a:xfrm>
        </p:spPr>
        <p:txBody>
          <a:bodyPr>
            <a:normAutofit fontScale="92500" lnSpcReduction="20000"/>
          </a:bodyPr>
          <a:lstStyle/>
          <a:p>
            <a:r>
              <a:rPr lang="it-IT" dirty="0"/>
              <a:t>La </a:t>
            </a:r>
            <a:r>
              <a:rPr lang="it-IT" dirty="0" err="1"/>
              <a:t>fibromialgia</a:t>
            </a:r>
            <a:r>
              <a:rPr lang="it-IT" dirty="0"/>
              <a:t> viene diagnosticata se un paziente riporta almeno 7 aree dolorose e ha un punteggio di gravità dei sintomi di almeno 5. </a:t>
            </a:r>
            <a:endParaRPr lang="it-IT" dirty="0" smtClean="0"/>
          </a:p>
          <a:p>
            <a:endParaRPr lang="it-IT" sz="900" dirty="0" smtClean="0"/>
          </a:p>
          <a:p>
            <a:r>
              <a:rPr lang="it-IT" dirty="0" smtClean="0"/>
              <a:t>Un </a:t>
            </a:r>
            <a:r>
              <a:rPr lang="it-IT" dirty="0"/>
              <a:t>paziente può anche soddisfare i criteri </a:t>
            </a:r>
            <a:r>
              <a:rPr lang="it-IT" dirty="0" smtClean="0"/>
              <a:t>se </a:t>
            </a:r>
            <a:r>
              <a:rPr lang="it-IT" dirty="0"/>
              <a:t>ha 4 aree dolorose </a:t>
            </a:r>
            <a:r>
              <a:rPr lang="it-IT" dirty="0" smtClean="0"/>
              <a:t>e </a:t>
            </a:r>
            <a:r>
              <a:rPr lang="it-IT" dirty="0"/>
              <a:t>il punteggio della scala di gravità del sintomo è </a:t>
            </a:r>
            <a:r>
              <a:rPr lang="it-IT" dirty="0" smtClean="0"/>
              <a:t>uguale o superiore a 9.</a:t>
            </a:r>
          </a:p>
          <a:p>
            <a:endParaRPr lang="it-IT" sz="900" dirty="0" smtClean="0"/>
          </a:p>
          <a:p>
            <a:r>
              <a:rPr lang="it-IT" dirty="0" smtClean="0"/>
              <a:t>Questo </a:t>
            </a:r>
            <a:r>
              <a:rPr lang="it-IT" dirty="0"/>
              <a:t>questionario non è solo uno strumento diagnostico rapido per la </a:t>
            </a:r>
            <a:r>
              <a:rPr lang="it-IT" dirty="0" err="1"/>
              <a:t>fibromialgia</a:t>
            </a:r>
            <a:r>
              <a:rPr lang="it-IT" dirty="0"/>
              <a:t>, ma aiuta anche a identificare e concentrarsi su problemi specifici - ad esempio, avere dolore intenso in alcune aree localizzate, o avere mal di testa come problema predominante.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36</a:t>
            </a:fld>
            <a:endParaRPr lang="it-IT"/>
          </a:p>
        </p:txBody>
      </p:sp>
    </p:spTree>
    <p:extLst>
      <p:ext uri="{BB962C8B-B14F-4D97-AF65-F5344CB8AC3E}">
        <p14:creationId xmlns:p14="http://schemas.microsoft.com/office/powerpoint/2010/main" val="2421592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652120" y="1556792"/>
            <a:ext cx="3312368" cy="3096344"/>
          </a:xfrm>
        </p:spPr>
        <p:txBody>
          <a:bodyPr/>
          <a:lstStyle/>
          <a:p>
            <a:r>
              <a:rPr lang="it-IT" sz="3200" b="0" i="1" dirty="0"/>
              <a:t>la </a:t>
            </a:r>
            <a:r>
              <a:rPr lang="it-IT" sz="3200" b="0" i="1" dirty="0" err="1"/>
              <a:t>fibromialgia</a:t>
            </a:r>
            <a:r>
              <a:rPr lang="it-IT" sz="3200" b="0" i="1" dirty="0"/>
              <a:t> è una diagnosi valida indipendentemente da altre </a:t>
            </a:r>
            <a:r>
              <a:rPr lang="it-IT" sz="3200" b="0" i="1" dirty="0" smtClean="0"/>
              <a:t>condizioni</a:t>
            </a:r>
            <a:br>
              <a:rPr lang="it-IT" sz="3200" b="0" i="1" dirty="0" smtClean="0"/>
            </a:br>
            <a:r>
              <a:rPr lang="it-IT" sz="3200" b="0" dirty="0" err="1"/>
              <a:t>Wolfe</a:t>
            </a:r>
            <a:r>
              <a:rPr lang="it-IT" sz="3200" b="0" dirty="0"/>
              <a:t>, </a:t>
            </a:r>
            <a:r>
              <a:rPr lang="it-IT" sz="3200" b="0" dirty="0" smtClean="0"/>
              <a:t>2016</a:t>
            </a:r>
            <a:endParaRPr lang="it-IT" sz="3200" b="0" i="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37</a:t>
            </a:fld>
            <a:endParaRPr lang="it-IT"/>
          </a:p>
        </p:txBody>
      </p:sp>
      <p:pic>
        <p:nvPicPr>
          <p:cNvPr id="8" name="Segnaposto immagine 7"/>
          <p:cNvPicPr>
            <a:picLocks noGrp="1" noChangeAspect="1"/>
          </p:cNvPicPr>
          <p:nvPr>
            <p:ph type="pic" idx="1"/>
          </p:nvPr>
        </p:nvPicPr>
        <p:blipFill>
          <a:blip r:embed="rId2">
            <a:extLst>
              <a:ext uri="{28A0092B-C50C-407E-A947-70E740481C1C}">
                <a14:useLocalDpi xmlns:a14="http://schemas.microsoft.com/office/drawing/2010/main" val="0"/>
              </a:ext>
            </a:extLst>
          </a:blip>
          <a:srcRect t="14614" b="14614"/>
          <a:stretch>
            <a:fillRect/>
          </a:stretch>
        </p:blipFill>
        <p:spPr>
          <a:xfrm>
            <a:off x="827584" y="1628800"/>
            <a:ext cx="4419600" cy="3514531"/>
          </a:xfrm>
        </p:spPr>
      </p:pic>
    </p:spTree>
    <p:extLst>
      <p:ext uri="{BB962C8B-B14F-4D97-AF65-F5344CB8AC3E}">
        <p14:creationId xmlns:p14="http://schemas.microsoft.com/office/powerpoint/2010/main" val="449123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187624" y="274638"/>
            <a:ext cx="7746064" cy="1714202"/>
          </a:xfrm>
        </p:spPr>
        <p:txBody>
          <a:bodyPr>
            <a:normAutofit/>
          </a:bodyPr>
          <a:lstStyle/>
          <a:p>
            <a:r>
              <a:rPr lang="it-IT" b="1" dirty="0" smtClean="0">
                <a:effectLst/>
              </a:rPr>
              <a:t>caso clinico continua: </a:t>
            </a:r>
            <a:br>
              <a:rPr lang="it-IT" b="1" dirty="0" smtClean="0">
                <a:effectLst/>
              </a:rPr>
            </a:br>
            <a:r>
              <a:rPr lang="it-IT" b="1" dirty="0" smtClean="0">
                <a:effectLst/>
              </a:rPr>
              <a:t>la paziente rifiuta la diagnosi</a:t>
            </a:r>
            <a:endParaRPr lang="it-IT" dirty="0"/>
          </a:p>
        </p:txBody>
      </p:sp>
      <p:sp>
        <p:nvSpPr>
          <p:cNvPr id="7" name="Segnaposto contenuto 6"/>
          <p:cNvSpPr>
            <a:spLocks noGrp="1"/>
          </p:cNvSpPr>
          <p:nvPr>
            <p:ph idx="1"/>
          </p:nvPr>
        </p:nvSpPr>
        <p:spPr>
          <a:xfrm>
            <a:off x="1043608" y="2420888"/>
            <a:ext cx="7992888" cy="4176464"/>
          </a:xfrm>
        </p:spPr>
        <p:txBody>
          <a:bodyPr>
            <a:normAutofit fontScale="85000" lnSpcReduction="10000"/>
          </a:bodyPr>
          <a:lstStyle/>
          <a:p>
            <a:r>
              <a:rPr lang="it-IT" dirty="0" smtClean="0"/>
              <a:t>La nostra </a:t>
            </a:r>
            <a:r>
              <a:rPr lang="it-IT" dirty="0"/>
              <a:t>paziente soddisfa la definizione di </a:t>
            </a:r>
            <a:r>
              <a:rPr lang="it-IT" dirty="0" err="1"/>
              <a:t>fibromialgia</a:t>
            </a:r>
            <a:r>
              <a:rPr lang="it-IT" dirty="0"/>
              <a:t> </a:t>
            </a:r>
            <a:r>
              <a:rPr lang="it-IT" dirty="0" smtClean="0"/>
              <a:t>dell'American </a:t>
            </a:r>
            <a:r>
              <a:rPr lang="it-IT" dirty="0"/>
              <a:t>College of </a:t>
            </a:r>
            <a:r>
              <a:rPr lang="it-IT" dirty="0" err="1"/>
              <a:t>Rheumatology</a:t>
            </a:r>
            <a:r>
              <a:rPr lang="it-IT" dirty="0" smtClean="0"/>
              <a:t>.</a:t>
            </a:r>
          </a:p>
          <a:p>
            <a:r>
              <a:rPr lang="it-IT" dirty="0" smtClean="0"/>
              <a:t> </a:t>
            </a:r>
          </a:p>
          <a:p>
            <a:r>
              <a:rPr lang="it-IT" dirty="0" smtClean="0"/>
              <a:t>Ha </a:t>
            </a:r>
            <a:r>
              <a:rPr lang="it-IT" dirty="0"/>
              <a:t>anche un disturbo d'ansia generalizzato e un test ANA positivo. </a:t>
            </a:r>
            <a:endParaRPr lang="it-IT" dirty="0" smtClean="0"/>
          </a:p>
          <a:p>
            <a:endParaRPr lang="it-IT" dirty="0" smtClean="0"/>
          </a:p>
          <a:p>
            <a:r>
              <a:rPr lang="it-IT" dirty="0" smtClean="0"/>
              <a:t>Si </a:t>
            </a:r>
            <a:r>
              <a:rPr lang="it-IT" dirty="0"/>
              <a:t>consiglia di partecipare a un programma educativo sulla </a:t>
            </a:r>
            <a:r>
              <a:rPr lang="it-IT" dirty="0" err="1"/>
              <a:t>fibromialgia</a:t>
            </a:r>
            <a:r>
              <a:rPr lang="it-IT" dirty="0"/>
              <a:t>, avviare un programma di esercizi aerobici e prendere in considerazione l'assunzione di un farmaco antidepressivo con effetti ansiolitici. </a:t>
            </a:r>
            <a:endParaRPr lang="it-IT" dirty="0" smtClean="0"/>
          </a:p>
        </p:txBody>
      </p:sp>
      <p:sp>
        <p:nvSpPr>
          <p:cNvPr id="3" name="Segnaposto numero diapositiva 2"/>
          <p:cNvSpPr>
            <a:spLocks noGrp="1"/>
          </p:cNvSpPr>
          <p:nvPr>
            <p:ph type="sldNum" sz="quarter" idx="12"/>
          </p:nvPr>
        </p:nvSpPr>
        <p:spPr/>
        <p:txBody>
          <a:bodyPr/>
          <a:lstStyle/>
          <a:p>
            <a:fld id="{E7A41E1B-4F70-4964-A407-84C68BE8251C}" type="slidenum">
              <a:rPr lang="it-IT" smtClean="0"/>
              <a:t>38</a:t>
            </a:fld>
            <a:endParaRPr lang="it-IT"/>
          </a:p>
        </p:txBody>
      </p:sp>
    </p:spTree>
    <p:extLst>
      <p:ext uri="{BB962C8B-B14F-4D97-AF65-F5344CB8AC3E}">
        <p14:creationId xmlns:p14="http://schemas.microsoft.com/office/powerpoint/2010/main" val="1935972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1628800"/>
            <a:ext cx="7746064" cy="4392488"/>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a:lnSpc>
                <a:spcPct val="150000"/>
              </a:lnSpc>
            </a:pPr>
            <a:r>
              <a:rPr lang="it-IT" sz="4000" i="1" dirty="0"/>
              <a:t>Tuttavia, il paziente respinge la diagnosi di </a:t>
            </a:r>
            <a:r>
              <a:rPr lang="it-IT" sz="4000" i="1" dirty="0" err="1"/>
              <a:t>fibromialgia</a:t>
            </a:r>
            <a:r>
              <a:rPr lang="it-IT" sz="4000" i="1" dirty="0"/>
              <a:t>. </a:t>
            </a:r>
            <a:endParaRPr lang="it-IT" sz="4000" i="1" dirty="0" smtClean="0"/>
          </a:p>
          <a:p>
            <a:pPr>
              <a:lnSpc>
                <a:spcPct val="150000"/>
              </a:lnSpc>
            </a:pPr>
            <a:r>
              <a:rPr lang="it-IT" sz="4000" i="1" dirty="0" smtClean="0"/>
              <a:t>Crede </a:t>
            </a:r>
            <a:r>
              <a:rPr lang="it-IT" sz="4000" i="1" dirty="0"/>
              <a:t>che la diagnosi di LES sia stata trascurata e che la sua gravità dei sintomi sia stata scontata.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39</a:t>
            </a:fld>
            <a:endParaRPr lang="it-IT"/>
          </a:p>
        </p:txBody>
      </p:sp>
    </p:spTree>
    <p:extLst>
      <p:ext uri="{BB962C8B-B14F-4D97-AF65-F5344CB8AC3E}">
        <p14:creationId xmlns:p14="http://schemas.microsoft.com/office/powerpoint/2010/main" val="261109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88024" y="404664"/>
            <a:ext cx="4248472" cy="6264696"/>
          </a:xfrm>
        </p:spPr>
        <p:txBody>
          <a:bodyPr>
            <a:normAutofit fontScale="92500" lnSpcReduction="10000"/>
          </a:bodyPr>
          <a:lstStyle/>
          <a:p>
            <a:r>
              <a:rPr lang="it-IT" dirty="0"/>
              <a:t>La </a:t>
            </a:r>
            <a:r>
              <a:rPr lang="it-IT" dirty="0" err="1"/>
              <a:t>fibromialgia</a:t>
            </a:r>
            <a:r>
              <a:rPr lang="it-IT" dirty="0"/>
              <a:t> è </a:t>
            </a:r>
            <a:r>
              <a:rPr lang="it-IT" dirty="0" smtClean="0"/>
              <a:t>frequente: è </a:t>
            </a:r>
            <a:r>
              <a:rPr lang="it-IT" dirty="0"/>
              <a:t>circa 7 volte più frequente tra le donne, generalmente giovani o di mezza età, ma può verificarsi in uomini, bambini e adolescenti. </a:t>
            </a:r>
            <a:endParaRPr lang="it-IT" dirty="0" smtClean="0"/>
          </a:p>
          <a:p>
            <a:r>
              <a:rPr lang="it-IT" dirty="0" smtClean="0"/>
              <a:t>A </a:t>
            </a:r>
            <a:r>
              <a:rPr lang="it-IT" dirty="0"/>
              <a:t>causa della differenza di incidenza tra i sessi, viene talvolta trascurata negli uomini. A volte si verifica nei pazienti con altri disturbi reumatici sistemici concomitanti, non correlati, complicando così la diagnosi e la gestione</a:t>
            </a:r>
            <a:r>
              <a:rPr lang="it-IT" dirty="0" smtClean="0"/>
              <a:t>.</a:t>
            </a:r>
            <a:endParaRPr lang="it-IT"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 y="1075066"/>
            <a:ext cx="4807013" cy="480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E7A41E1B-4F70-4964-A407-84C68BE8251C}" type="slidenum">
              <a:rPr lang="it-IT" smtClean="0"/>
              <a:t>4</a:t>
            </a:fld>
            <a:endParaRPr lang="it-IT"/>
          </a:p>
        </p:txBody>
      </p:sp>
    </p:spTree>
    <p:extLst>
      <p:ext uri="{BB962C8B-B14F-4D97-AF65-F5344CB8AC3E}">
        <p14:creationId xmlns:p14="http://schemas.microsoft.com/office/powerpoint/2010/main" val="4143215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980728"/>
            <a:ext cx="7674056" cy="5400600"/>
          </a:xfrm>
        </p:spPr>
        <p:txBody>
          <a:bodyPr>
            <a:normAutofit fontScale="85000" lnSpcReduction="10000"/>
          </a:bodyPr>
          <a:lstStyle/>
          <a:p>
            <a:r>
              <a:rPr lang="it-IT" dirty="0"/>
              <a:t>In risposta, il reumatologo ordina ulteriori test per la valutazione di una malattia autoimmune: pannello antigenico nucleare estraibile, complemento C3 e C4, anticorpi a doppio filamento di DNA e elettroforesi proteica. </a:t>
            </a:r>
            <a:endParaRPr lang="it-IT" dirty="0" smtClean="0"/>
          </a:p>
          <a:p>
            <a:endParaRPr lang="it-IT" dirty="0"/>
          </a:p>
          <a:p>
            <a:r>
              <a:rPr lang="it-IT" dirty="0" smtClean="0"/>
              <a:t>I </a:t>
            </a:r>
            <a:r>
              <a:rPr lang="it-IT" dirty="0"/>
              <a:t>risultati sono tutti nella gamma normale. </a:t>
            </a:r>
            <a:endParaRPr lang="it-IT" dirty="0" smtClean="0"/>
          </a:p>
          <a:p>
            <a:endParaRPr lang="it-IT" dirty="0"/>
          </a:p>
          <a:p>
            <a:r>
              <a:rPr lang="it-IT" dirty="0" smtClean="0"/>
              <a:t>La </a:t>
            </a:r>
            <a:r>
              <a:rPr lang="it-IT" dirty="0"/>
              <a:t>paziente è ancora preoccupata dal fatto che lei abbia un LES o un'altra malattia autoimmune a causa del suo risultato anormale ANA e rimane insoddisfatta della sua valutazione. Dichiara che si lamenterà con il primario della clinica.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40</a:t>
            </a:fld>
            <a:endParaRPr lang="it-IT"/>
          </a:p>
        </p:txBody>
      </p:sp>
    </p:spTree>
    <p:extLst>
      <p:ext uri="{BB962C8B-B14F-4D97-AF65-F5344CB8AC3E}">
        <p14:creationId xmlns:p14="http://schemas.microsoft.com/office/powerpoint/2010/main" val="2366481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850106"/>
          </a:xfrm>
        </p:spPr>
        <p:txBody>
          <a:bodyPr>
            <a:normAutofit fontScale="90000"/>
          </a:bodyPr>
          <a:lstStyle/>
          <a:p>
            <a:pPr fontAlgn="base"/>
            <a:r>
              <a:rPr lang="it-IT" b="1" dirty="0">
                <a:effectLst/>
              </a:rPr>
              <a:t>SIGNIFICATO Dell' ANA </a:t>
            </a:r>
            <a:r>
              <a:rPr lang="it-IT" b="1" dirty="0" smtClean="0">
                <a:effectLst/>
              </a:rPr>
              <a:t>TEST</a:t>
            </a:r>
            <a:r>
              <a:rPr lang="it-IT" dirty="0"/>
              <a:t/>
            </a:r>
            <a:br>
              <a:rPr lang="it-IT" dirty="0"/>
            </a:br>
            <a:endParaRPr lang="it-IT" dirty="0"/>
          </a:p>
        </p:txBody>
      </p:sp>
      <p:sp>
        <p:nvSpPr>
          <p:cNvPr id="3" name="Segnaposto contenuto 2"/>
          <p:cNvSpPr>
            <a:spLocks noGrp="1"/>
          </p:cNvSpPr>
          <p:nvPr>
            <p:ph idx="1"/>
          </p:nvPr>
        </p:nvSpPr>
        <p:spPr/>
        <p:txBody>
          <a:bodyPr>
            <a:normAutofit/>
          </a:bodyPr>
          <a:lstStyle/>
          <a:p>
            <a:r>
              <a:rPr lang="it-IT" dirty="0" smtClean="0"/>
              <a:t>I </a:t>
            </a:r>
            <a:r>
              <a:rPr lang="it-IT" dirty="0"/>
              <a:t>pazienti con risultati di test positivi vanno sempre più online per ottenere informazioni. L'importanza del test ANA può essere fonte di confusione ed è fondamentale comprendere ed essere in grado di spiegare risultati anormali a pazienti preoccupati. Di seguito sono riportate le risposte ad alcune domande comuni sui test </a:t>
            </a:r>
            <a:r>
              <a:rPr lang="it-IT" dirty="0" smtClean="0"/>
              <a:t>ANA</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41</a:t>
            </a:fld>
            <a:endParaRPr lang="it-IT"/>
          </a:p>
        </p:txBody>
      </p:sp>
    </p:spTree>
    <p:extLst>
      <p:ext uri="{BB962C8B-B14F-4D97-AF65-F5344CB8AC3E}">
        <p14:creationId xmlns:p14="http://schemas.microsoft.com/office/powerpoint/2010/main" val="2377030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44624"/>
            <a:ext cx="7498080" cy="1143000"/>
          </a:xfrm>
        </p:spPr>
        <p:txBody>
          <a:bodyPr>
            <a:normAutofit fontScale="90000"/>
          </a:bodyPr>
          <a:lstStyle/>
          <a:p>
            <a:r>
              <a:rPr lang="it-IT" dirty="0">
                <a:effectLst/>
              </a:rPr>
              <a:t>La positività ANA è specifica per LES o un'altra malattia autoimmune?</a:t>
            </a:r>
            <a:endParaRPr lang="it-IT" dirty="0"/>
          </a:p>
        </p:txBody>
      </p:sp>
      <p:sp>
        <p:nvSpPr>
          <p:cNvPr id="3" name="Segnaposto contenuto 2"/>
          <p:cNvSpPr>
            <a:spLocks noGrp="1"/>
          </p:cNvSpPr>
          <p:nvPr>
            <p:ph idx="1"/>
          </p:nvPr>
        </p:nvSpPr>
        <p:spPr>
          <a:xfrm>
            <a:off x="827584" y="1556792"/>
            <a:ext cx="8208912" cy="5112568"/>
          </a:xfrm>
        </p:spPr>
        <p:txBody>
          <a:bodyPr>
            <a:normAutofit fontScale="77500" lnSpcReduction="20000"/>
          </a:bodyPr>
          <a:lstStyle/>
          <a:p>
            <a:r>
              <a:rPr lang="it-IT" dirty="0" err="1"/>
              <a:t>Abeles</a:t>
            </a:r>
            <a:r>
              <a:rPr lang="it-IT" dirty="0"/>
              <a:t> e </a:t>
            </a:r>
            <a:r>
              <a:rPr lang="it-IT" dirty="0" err="1"/>
              <a:t>Abeles</a:t>
            </a:r>
            <a:r>
              <a:rPr lang="it-IT" dirty="0"/>
              <a:t> hanno valutato retrospettivamente 232 pazienti tra il 2007 e il 2009 che sono stati indirizzati ai reumatologi per la valutazione a causa di un risultato elevato del test ANA. </a:t>
            </a:r>
            <a:endParaRPr lang="it-IT" dirty="0" smtClean="0"/>
          </a:p>
          <a:p>
            <a:r>
              <a:rPr lang="it-IT" dirty="0" smtClean="0"/>
              <a:t>Nessuna </a:t>
            </a:r>
            <a:r>
              <a:rPr lang="it-IT" dirty="0"/>
              <a:t>malattia reumatica associata a ANA è stata riscontrata in pazienti con un risultato inferiore a 1: 160, e più del 90% dei pazienti referenti per un test ANA positivo non aveva evidenza di malattia associata all'ANA. Il valore predittivo positivo era del 9% per qualsiasi malattia del tessuto connettivo e solo del 2% per il LES. Il motivo più comune per ordinare il test è stato il dolore diffuso (23%). </a:t>
            </a:r>
            <a:endParaRPr lang="it-IT" dirty="0" smtClean="0"/>
          </a:p>
          <a:p>
            <a:r>
              <a:rPr lang="it-IT" dirty="0" smtClean="0"/>
              <a:t>Gli </a:t>
            </a:r>
            <a:r>
              <a:rPr lang="it-IT" dirty="0"/>
              <a:t>autori hanno concluso che il test ANA è spesso ordinato in modo inappropriato per i pazienti con una bassa probabilità </a:t>
            </a:r>
            <a:r>
              <a:rPr lang="it-IT" dirty="0" err="1"/>
              <a:t>pre</a:t>
            </a:r>
            <a:r>
              <a:rPr lang="it-IT" dirty="0"/>
              <a:t>-test di una malattia reumatica associata all'ANA.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42</a:t>
            </a:fld>
            <a:endParaRPr lang="it-IT"/>
          </a:p>
        </p:txBody>
      </p:sp>
    </p:spTree>
    <p:extLst>
      <p:ext uri="{BB962C8B-B14F-4D97-AF65-F5344CB8AC3E}">
        <p14:creationId xmlns:p14="http://schemas.microsoft.com/office/powerpoint/2010/main" val="25648213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1052736"/>
            <a:ext cx="7746064" cy="5544616"/>
          </a:xfrm>
        </p:spPr>
        <p:txBody>
          <a:bodyPr>
            <a:normAutofit fontScale="92500" lnSpcReduction="10000"/>
          </a:bodyPr>
          <a:lstStyle/>
          <a:p>
            <a:r>
              <a:rPr lang="it-IT" dirty="0"/>
              <a:t>Lo screening con il test ANA genera molti risultati falsi positivi e ansietà non necessaria per i pazienti. </a:t>
            </a:r>
            <a:endParaRPr lang="it-IT" dirty="0" smtClean="0"/>
          </a:p>
          <a:p>
            <a:r>
              <a:rPr lang="it-IT" dirty="0" smtClean="0"/>
              <a:t>La </a:t>
            </a:r>
            <a:r>
              <a:rPr lang="it-IT" dirty="0"/>
              <a:t>prevalenza di LES nella popolazione generale è di circa lo 0,1% e le altre malattie autoimmuni sono comprese tra il 5% e il 7% circa. Mediante test di immunofluorescenza indiretta, utilizzando un </a:t>
            </a:r>
            <a:r>
              <a:rPr lang="it-IT" dirty="0" err="1"/>
              <a:t>cutoff</a:t>
            </a:r>
            <a:r>
              <a:rPr lang="it-IT" dirty="0"/>
              <a:t> di 1:80 (lo standard di Cleveland Clinic), circa il 15% della popolazione generale risulta positivo. Con il test ELISA, con un limite di 20 unità ELISA, il 25% dei controlli sani risulta positivo.</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43</a:t>
            </a:fld>
            <a:endParaRPr lang="it-IT"/>
          </a:p>
        </p:txBody>
      </p:sp>
    </p:spTree>
    <p:extLst>
      <p:ext uri="{BB962C8B-B14F-4D97-AF65-F5344CB8AC3E}">
        <p14:creationId xmlns:p14="http://schemas.microsoft.com/office/powerpoint/2010/main" val="2581828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187624" y="1447800"/>
            <a:ext cx="7746064" cy="4861520"/>
          </a:xfrm>
        </p:spPr>
        <p:txBody>
          <a:bodyPr>
            <a:normAutofit fontScale="92500" lnSpcReduction="10000"/>
          </a:bodyPr>
          <a:lstStyle/>
          <a:p>
            <a:r>
              <a:rPr lang="it-IT" dirty="0"/>
              <a:t>È vero che la positività ANA può precedere l'insorgenza di LES .</a:t>
            </a:r>
            <a:r>
              <a:rPr lang="it-IT" dirty="0" err="1"/>
              <a:t>Arbuckle</a:t>
            </a:r>
            <a:r>
              <a:rPr lang="it-IT" dirty="0"/>
              <a:t> et al. hanno valutato campioni di siero dal Reparto </a:t>
            </a:r>
            <a:r>
              <a:rPr lang="it-IT" dirty="0" err="1"/>
              <a:t>Reparto</a:t>
            </a:r>
            <a:r>
              <a:rPr lang="it-IT" dirty="0"/>
              <a:t> Siero del Dipartimento di Difesa USA ottenuti da 130 persone prima che ricevessero una diagnosi di </a:t>
            </a:r>
            <a:r>
              <a:rPr lang="it-IT" dirty="0" smtClean="0"/>
              <a:t>LES; </a:t>
            </a:r>
            <a:r>
              <a:rPr lang="it-IT" dirty="0"/>
              <a:t>in 115 (88%), almeno 1 autoanticorpo correlato a </a:t>
            </a:r>
            <a:r>
              <a:rPr lang="it-IT" dirty="0" smtClean="0"/>
              <a:t>LES </a:t>
            </a:r>
            <a:r>
              <a:rPr lang="it-IT" dirty="0"/>
              <a:t>era presente prima della diagnosi (fino a 9,4 anni prima). Tuttavia, in coloro che risultano positivi agli ANA, la percentuale che alla fine sviluppa una malattia autoimmune è piccola.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44</a:t>
            </a:fld>
            <a:endParaRPr lang="it-IT"/>
          </a:p>
        </p:txBody>
      </p:sp>
    </p:spTree>
    <p:extLst>
      <p:ext uri="{BB962C8B-B14F-4D97-AF65-F5344CB8AC3E}">
        <p14:creationId xmlns:p14="http://schemas.microsoft.com/office/powerpoint/2010/main" val="970561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980728"/>
            <a:ext cx="7674056" cy="5616624"/>
          </a:xfrm>
        </p:spPr>
        <p:txBody>
          <a:bodyPr>
            <a:normAutofit fontScale="92500" lnSpcReduction="10000"/>
          </a:bodyPr>
          <a:lstStyle/>
          <a:p>
            <a:r>
              <a:rPr lang="it-IT" dirty="0"/>
              <a:t>Non sono disponibili sufficienti evidenze rispetto all’utilità routinaria nella diagnosi di </a:t>
            </a:r>
            <a:r>
              <a:rPr lang="it-IT" dirty="0" err="1"/>
              <a:t>fibromialgia</a:t>
            </a:r>
            <a:r>
              <a:rPr lang="it-IT" dirty="0"/>
              <a:t> di: ANA Reflex ed esame del fattore reumatoide (FR), TSH Reflex, e CPK. </a:t>
            </a:r>
          </a:p>
          <a:p>
            <a:r>
              <a:rPr lang="it-IT" dirty="0"/>
              <a:t>Né sono disponibili sufficienti evidenze riguardo all’utilità della analisi degli anticorpi anti HCV / EBV e dei livelli di vitamina D. Bassi livelli di vitamina D sono, peraltro, comuni nelle persone affette da dolore cronico. </a:t>
            </a:r>
          </a:p>
          <a:p>
            <a:r>
              <a:rPr lang="it-IT" dirty="0"/>
              <a:t>Rispetto agli esami strumentali la letteratura internazionale non fornisce alcun suggerimento.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45</a:t>
            </a:fld>
            <a:endParaRPr lang="it-IT"/>
          </a:p>
        </p:txBody>
      </p:sp>
    </p:spTree>
    <p:extLst>
      <p:ext uri="{BB962C8B-B14F-4D97-AF65-F5344CB8AC3E}">
        <p14:creationId xmlns:p14="http://schemas.microsoft.com/office/powerpoint/2010/main" val="649556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16778"/>
            <a:ext cx="4670904" cy="1268006"/>
          </a:xfrm>
        </p:spPr>
        <p:txBody>
          <a:bodyPr>
            <a:normAutofit/>
          </a:bodyPr>
          <a:lstStyle/>
          <a:p>
            <a:r>
              <a:rPr lang="it-IT" sz="3600" dirty="0"/>
              <a:t>2</a:t>
            </a:r>
            <a:r>
              <a:rPr lang="it-IT" sz="3600" dirty="0" smtClean="0"/>
              <a:t>° Caso clinico</a:t>
            </a:r>
            <a:endParaRPr lang="it-IT" sz="36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46</a:t>
            </a:fld>
            <a:endParaRPr lang="it-IT"/>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8582" y="2462226"/>
            <a:ext cx="8989922" cy="312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3923928" y="5877272"/>
            <a:ext cx="1204176" cy="646331"/>
          </a:xfrm>
          <a:prstGeom prst="rect">
            <a:avLst/>
          </a:prstGeom>
          <a:noFill/>
        </p:spPr>
        <p:txBody>
          <a:bodyPr wrap="none" rtlCol="0">
            <a:spAutoFit/>
          </a:bodyPr>
          <a:lstStyle/>
          <a:p>
            <a:r>
              <a:rPr lang="it-IT" sz="3600" b="1" dirty="0" smtClean="0"/>
              <a:t>2018</a:t>
            </a:r>
            <a:endParaRPr lang="it-IT" sz="3600" b="1" dirty="0"/>
          </a:p>
        </p:txBody>
      </p:sp>
    </p:spTree>
    <p:extLst>
      <p:ext uri="{BB962C8B-B14F-4D97-AF65-F5344CB8AC3E}">
        <p14:creationId xmlns:p14="http://schemas.microsoft.com/office/powerpoint/2010/main" val="2522062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274638"/>
            <a:ext cx="7746064" cy="1143000"/>
          </a:xfrm>
        </p:spPr>
        <p:txBody>
          <a:bodyPr>
            <a:normAutofit fontScale="90000"/>
          </a:bodyPr>
          <a:lstStyle/>
          <a:p>
            <a:r>
              <a:rPr lang="it-IT" dirty="0" smtClean="0"/>
              <a:t>Donna di 43 anni con diagnosi di FM da 15, dolore poco controllato</a:t>
            </a:r>
            <a:endParaRPr lang="it-IT" dirty="0"/>
          </a:p>
        </p:txBody>
      </p:sp>
      <p:sp>
        <p:nvSpPr>
          <p:cNvPr id="3" name="Segnaposto contenuto 2"/>
          <p:cNvSpPr>
            <a:spLocks noGrp="1"/>
          </p:cNvSpPr>
          <p:nvPr>
            <p:ph idx="1"/>
          </p:nvPr>
        </p:nvSpPr>
        <p:spPr>
          <a:xfrm>
            <a:off x="1043608" y="1988840"/>
            <a:ext cx="7992888" cy="4656584"/>
          </a:xfrm>
        </p:spPr>
        <p:txBody>
          <a:bodyPr>
            <a:normAutofit fontScale="92500" lnSpcReduction="20000"/>
          </a:bodyPr>
          <a:lstStyle/>
          <a:p>
            <a:pPr marL="82296" indent="0">
              <a:buNone/>
            </a:pPr>
            <a:r>
              <a:rPr lang="it-IT" dirty="0" smtClean="0"/>
              <a:t>Va dal suo nuovo MMG.</a:t>
            </a:r>
          </a:p>
          <a:p>
            <a:pPr marL="82296" indent="0">
              <a:buNone/>
            </a:pPr>
            <a:endParaRPr lang="it-IT" sz="900" dirty="0" smtClean="0"/>
          </a:p>
          <a:p>
            <a:r>
              <a:rPr lang="it-IT" dirty="0" smtClean="0"/>
              <a:t>Segnala </a:t>
            </a:r>
            <a:r>
              <a:rPr lang="it-IT" dirty="0"/>
              <a:t>dolore </a:t>
            </a:r>
            <a:r>
              <a:rPr lang="it-IT" sz="900" dirty="0"/>
              <a:t>intenso</a:t>
            </a:r>
            <a:r>
              <a:rPr lang="it-IT" dirty="0"/>
              <a:t> dappertutto, lombalgia, affaticamento, sonno non ristoratore, emicrania cronica, costipazione alternata a diarrea, bruciore di stomaco, intorpidimento intermittente e formicolio alle mani e ai piedi e depressione</a:t>
            </a:r>
            <a:r>
              <a:rPr lang="it-IT" dirty="0" smtClean="0"/>
              <a:t>.</a:t>
            </a:r>
          </a:p>
          <a:p>
            <a:endParaRPr lang="it-IT" sz="1100" dirty="0" smtClean="0"/>
          </a:p>
          <a:p>
            <a:r>
              <a:rPr lang="it-IT" dirty="0" smtClean="0"/>
              <a:t>In </a:t>
            </a:r>
            <a:r>
              <a:rPr lang="it-IT" dirty="0"/>
              <a:t>questo momento, </a:t>
            </a:r>
            <a:r>
              <a:rPr lang="it-IT" dirty="0" smtClean="0"/>
              <a:t>valuta </a:t>
            </a:r>
            <a:r>
              <a:rPr lang="it-IT" dirty="0"/>
              <a:t>il suo dolore su una scala analogica visiva come 9 su 10, e la sua stanchezza come 8 su 10.</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47</a:t>
            </a:fld>
            <a:endParaRPr lang="it-IT"/>
          </a:p>
        </p:txBody>
      </p:sp>
    </p:spTree>
    <p:extLst>
      <p:ext uri="{BB962C8B-B14F-4D97-AF65-F5344CB8AC3E}">
        <p14:creationId xmlns:p14="http://schemas.microsoft.com/office/powerpoint/2010/main" val="4225186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1115616" y="188640"/>
            <a:ext cx="7920880" cy="2448272"/>
          </a:xfrm>
        </p:spPr>
        <p:txBody>
          <a:bodyPr>
            <a:normAutofit/>
          </a:bodyPr>
          <a:lstStyle/>
          <a:p>
            <a:r>
              <a:rPr lang="it-IT" dirty="0"/>
              <a:t>Durante gli ultimi 6 mesi, ha effettuato 25 visite </a:t>
            </a:r>
            <a:r>
              <a:rPr lang="it-IT" dirty="0" smtClean="0"/>
              <a:t>con specialisti differenti </a:t>
            </a:r>
            <a:r>
              <a:rPr lang="it-IT" dirty="0"/>
              <a:t>in 8 dipartimenti: colonna vertebrale, gestione del dolore, anestesia, neurologia,  </a:t>
            </a:r>
            <a:r>
              <a:rPr lang="it-IT" dirty="0" smtClean="0"/>
              <a:t>centro cefalea , </a:t>
            </a:r>
            <a:r>
              <a:rPr lang="it-IT" dirty="0"/>
              <a:t>gastroenterologia, medicina del sonno e terapia fisica.</a:t>
            </a:r>
          </a:p>
        </p:txBody>
      </p:sp>
      <p:sp>
        <p:nvSpPr>
          <p:cNvPr id="4" name="Segnaposto numero diapositiva 3"/>
          <p:cNvSpPr>
            <a:spLocks noGrp="1"/>
          </p:cNvSpPr>
          <p:nvPr>
            <p:ph type="sldNum" sz="quarter" idx="12"/>
          </p:nvPr>
        </p:nvSpPr>
        <p:spPr/>
        <p:txBody>
          <a:bodyPr/>
          <a:lstStyle/>
          <a:p>
            <a:fld id="{E7A41E1B-4F70-4964-A407-84C68BE8251C}" type="slidenum">
              <a:rPr lang="it-IT" smtClean="0"/>
              <a:t>48</a:t>
            </a:fld>
            <a:endParaRPr lang="it-IT"/>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708920"/>
            <a:ext cx="61913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682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sz="half" idx="2"/>
          </p:nvPr>
        </p:nvSpPr>
        <p:spPr>
          <a:xfrm>
            <a:off x="4427984" y="260648"/>
            <a:ext cx="4644008" cy="6408712"/>
          </a:xfrm>
        </p:spPr>
        <p:txBody>
          <a:bodyPr>
            <a:normAutofit fontScale="92500" lnSpcReduction="10000"/>
          </a:bodyPr>
          <a:lstStyle/>
          <a:p>
            <a:pPr marL="82296" indent="0">
              <a:buNone/>
            </a:pPr>
            <a:r>
              <a:rPr lang="it-IT" dirty="0"/>
              <a:t>I suoi farmaci giornalieri sono </a:t>
            </a:r>
            <a:r>
              <a:rPr lang="it-IT" dirty="0" err="1"/>
              <a:t>duloxetina</a:t>
            </a:r>
            <a:r>
              <a:rPr lang="it-IT" dirty="0"/>
              <a:t> 120 mg, bupropione 300 mg, </a:t>
            </a:r>
            <a:r>
              <a:rPr lang="it-IT" dirty="0" err="1"/>
              <a:t>pregabalin</a:t>
            </a:r>
            <a:r>
              <a:rPr lang="it-IT" dirty="0"/>
              <a:t> 450 mg, </a:t>
            </a:r>
            <a:r>
              <a:rPr lang="it-IT" dirty="0" err="1"/>
              <a:t>ciclobenzaprina</a:t>
            </a:r>
            <a:r>
              <a:rPr lang="it-IT" dirty="0"/>
              <a:t> 30 mg, </a:t>
            </a:r>
            <a:r>
              <a:rPr lang="it-IT" dirty="0" err="1"/>
              <a:t>tramadolo</a:t>
            </a:r>
            <a:r>
              <a:rPr lang="it-IT" dirty="0"/>
              <a:t> 200 mg, </a:t>
            </a:r>
            <a:r>
              <a:rPr lang="it-IT" dirty="0" err="1"/>
              <a:t>zolpidem</a:t>
            </a:r>
            <a:r>
              <a:rPr lang="it-IT" dirty="0"/>
              <a:t> 10 mg, </a:t>
            </a:r>
            <a:r>
              <a:rPr lang="it-IT" dirty="0" err="1"/>
              <a:t>nortriptilina</a:t>
            </a:r>
            <a:r>
              <a:rPr lang="it-IT" dirty="0"/>
              <a:t> 50 mg, </a:t>
            </a:r>
            <a:r>
              <a:rPr lang="it-IT" dirty="0" err="1"/>
              <a:t>acetaminofene</a:t>
            </a:r>
            <a:r>
              <a:rPr lang="it-IT" dirty="0"/>
              <a:t> 3.000 mg e </a:t>
            </a:r>
            <a:r>
              <a:rPr lang="it-IT" dirty="0" err="1"/>
              <a:t>ossicodone</a:t>
            </a:r>
            <a:r>
              <a:rPr lang="it-IT" dirty="0"/>
              <a:t> 30 mg. Ha anche provato il </a:t>
            </a:r>
            <a:r>
              <a:rPr lang="it-IT" dirty="0" err="1"/>
              <a:t>gabapentin</a:t>
            </a:r>
            <a:r>
              <a:rPr lang="it-IT" dirty="0"/>
              <a:t> e il </a:t>
            </a:r>
            <a:r>
              <a:rPr lang="it-IT" dirty="0" err="1"/>
              <a:t>milnacipran</a:t>
            </a:r>
            <a:r>
              <a:rPr lang="it-IT" dirty="0"/>
              <a:t> senza successo. Ha riferito di aver precedentemente assunto diversi inibitori selettivi della </a:t>
            </a:r>
            <a:r>
              <a:rPr lang="it-IT" dirty="0" err="1"/>
              <a:t>ricaptazione</a:t>
            </a:r>
            <a:r>
              <a:rPr lang="it-IT" dirty="0"/>
              <a:t> della serotonina e antidepressivi triciclici, ma non riesce a ricordare perché sono stati sospesi. </a:t>
            </a:r>
          </a:p>
        </p:txBody>
      </p:sp>
      <p:sp>
        <p:nvSpPr>
          <p:cNvPr id="5" name="Segnaposto numero diapositiva 4"/>
          <p:cNvSpPr>
            <a:spLocks noGrp="1"/>
          </p:cNvSpPr>
          <p:nvPr>
            <p:ph type="sldNum" sz="quarter" idx="12"/>
          </p:nvPr>
        </p:nvSpPr>
        <p:spPr/>
        <p:txBody>
          <a:bodyPr/>
          <a:lstStyle/>
          <a:p>
            <a:fld id="{E7A41E1B-4F70-4964-A407-84C68BE8251C}" type="slidenum">
              <a:rPr lang="it-IT" smtClean="0"/>
              <a:t>49</a:t>
            </a:fld>
            <a:endParaRPr lang="it-IT"/>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2060847"/>
            <a:ext cx="4176464" cy="312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87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435608" y="274638"/>
            <a:ext cx="7498080" cy="850106"/>
          </a:xfrm>
        </p:spPr>
        <p:txBody>
          <a:bodyPr/>
          <a:lstStyle/>
          <a:p>
            <a:r>
              <a:rPr lang="it-IT" dirty="0" smtClean="0"/>
              <a:t>Eziologia</a:t>
            </a:r>
            <a:endParaRPr lang="it-IT" dirty="0"/>
          </a:p>
        </p:txBody>
      </p:sp>
      <p:sp>
        <p:nvSpPr>
          <p:cNvPr id="6" name="Segnaposto contenuto 5"/>
          <p:cNvSpPr>
            <a:spLocks noGrp="1"/>
          </p:cNvSpPr>
          <p:nvPr>
            <p:ph idx="1"/>
          </p:nvPr>
        </p:nvSpPr>
        <p:spPr>
          <a:xfrm>
            <a:off x="971600" y="1268760"/>
            <a:ext cx="7962088" cy="5328592"/>
          </a:xfrm>
        </p:spPr>
        <p:txBody>
          <a:bodyPr>
            <a:noAutofit/>
          </a:bodyPr>
          <a:lstStyle/>
          <a:p>
            <a:r>
              <a:rPr lang="it-IT" sz="2800" dirty="0"/>
              <a:t>L'evidenza attuale suggerisce che la </a:t>
            </a:r>
            <a:r>
              <a:rPr lang="it-IT" sz="2800" dirty="0" err="1"/>
              <a:t>fibromialgia</a:t>
            </a:r>
            <a:r>
              <a:rPr lang="it-IT" sz="2800" dirty="0"/>
              <a:t> può essere un disturbo centralmente mediato di sensibilità al dolore</a:t>
            </a:r>
            <a:r>
              <a:rPr lang="it-IT" sz="2800" dirty="0" smtClean="0"/>
              <a:t>.</a:t>
            </a:r>
          </a:p>
          <a:p>
            <a:pPr marL="82296" indent="0">
              <a:buNone/>
            </a:pPr>
            <a:endParaRPr lang="it-IT" sz="800" dirty="0" smtClean="0"/>
          </a:p>
          <a:p>
            <a:r>
              <a:rPr lang="it-IT" sz="2800" b="1" dirty="0" smtClean="0"/>
              <a:t>La </a:t>
            </a:r>
            <a:r>
              <a:rPr lang="it-IT" sz="2800" b="1" dirty="0"/>
              <a:t>causa è sconosciuta</a:t>
            </a:r>
            <a:r>
              <a:rPr lang="it-IT" sz="2800" dirty="0"/>
              <a:t>, ma un'alterazione dello stadio 4 del sonno, così come uno stress emotivo possono contribuire all'insorgenza. </a:t>
            </a:r>
            <a:endParaRPr lang="it-IT" sz="2800" dirty="0" smtClean="0"/>
          </a:p>
          <a:p>
            <a:endParaRPr lang="it-IT" sz="800" dirty="0" smtClean="0"/>
          </a:p>
          <a:p>
            <a:r>
              <a:rPr lang="it-IT" sz="2800" dirty="0" smtClean="0"/>
              <a:t>La </a:t>
            </a:r>
            <a:r>
              <a:rPr lang="it-IT" sz="2800" dirty="0" err="1"/>
              <a:t>fibromialgia</a:t>
            </a:r>
            <a:r>
              <a:rPr lang="it-IT" sz="2800" dirty="0"/>
              <a:t> può anche essere scatenata da un'infezione virale, da un'altra infezione sistemica </a:t>
            </a:r>
            <a:r>
              <a:rPr lang="it-IT" sz="2800" dirty="0" smtClean="0"/>
              <a:t>(ad esempio, il morbo di </a:t>
            </a:r>
            <a:r>
              <a:rPr lang="it-IT" sz="2800" dirty="0" err="1" smtClean="0"/>
              <a:t>Lyme</a:t>
            </a:r>
            <a:r>
              <a:rPr lang="it-IT" sz="2800" dirty="0" smtClean="0"/>
              <a:t>) o </a:t>
            </a:r>
            <a:r>
              <a:rPr lang="it-IT" sz="2800" dirty="0"/>
              <a:t>da un evento </a:t>
            </a:r>
            <a:r>
              <a:rPr lang="it-IT" sz="2800" dirty="0" smtClean="0"/>
              <a:t>traumatico.</a:t>
            </a:r>
            <a:endParaRPr lang="it-IT" sz="2800" dirty="0"/>
          </a:p>
        </p:txBody>
      </p:sp>
      <p:sp>
        <p:nvSpPr>
          <p:cNvPr id="7" name="Segnaposto numero diapositiva 6"/>
          <p:cNvSpPr>
            <a:spLocks noGrp="1"/>
          </p:cNvSpPr>
          <p:nvPr>
            <p:ph type="sldNum" sz="quarter" idx="12"/>
          </p:nvPr>
        </p:nvSpPr>
        <p:spPr/>
        <p:txBody>
          <a:bodyPr/>
          <a:lstStyle/>
          <a:p>
            <a:fld id="{E7A41E1B-4F70-4964-A407-84C68BE8251C}" type="slidenum">
              <a:rPr lang="it-IT" smtClean="0"/>
              <a:t>5</a:t>
            </a:fld>
            <a:endParaRPr lang="it-IT"/>
          </a:p>
        </p:txBody>
      </p:sp>
    </p:spTree>
    <p:extLst>
      <p:ext uri="{BB962C8B-B14F-4D97-AF65-F5344CB8AC3E}">
        <p14:creationId xmlns:p14="http://schemas.microsoft.com/office/powerpoint/2010/main" val="3854028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2555776" y="1556792"/>
            <a:ext cx="6400800" cy="2736304"/>
          </a:xfrm>
        </p:spPr>
        <p:style>
          <a:lnRef idx="1">
            <a:schemeClr val="accent1"/>
          </a:lnRef>
          <a:fillRef idx="2">
            <a:schemeClr val="accent1"/>
          </a:fillRef>
          <a:effectRef idx="1">
            <a:schemeClr val="accent1"/>
          </a:effectRef>
          <a:fontRef idx="minor">
            <a:schemeClr val="dk1"/>
          </a:fontRef>
        </p:style>
        <p:txBody>
          <a:bodyPr>
            <a:normAutofit fontScale="90000"/>
          </a:bodyPr>
          <a:lstStyle/>
          <a:p>
            <a:pPr fontAlgn="base"/>
            <a:r>
              <a:rPr lang="it-IT" i="1" dirty="0">
                <a:effectLst/>
              </a:rPr>
              <a:t/>
            </a:r>
            <a:br>
              <a:rPr lang="it-IT" i="1" dirty="0">
                <a:effectLst/>
              </a:rPr>
            </a:br>
            <a:r>
              <a:rPr lang="it-IT" i="1" dirty="0">
                <a:effectLst/>
              </a:rPr>
              <a:t>Come dovrebbe essere </a:t>
            </a:r>
            <a:r>
              <a:rPr lang="it-IT" i="1" dirty="0" smtClean="0">
                <a:effectLst/>
              </a:rPr>
              <a:t>gestita questa </a:t>
            </a:r>
            <a:r>
              <a:rPr lang="it-IT" i="1" dirty="0">
                <a:effectLst/>
              </a:rPr>
              <a:t>paziente </a:t>
            </a:r>
            <a:r>
              <a:rPr lang="it-IT" i="1" dirty="0" smtClean="0">
                <a:effectLst/>
              </a:rPr>
              <a:t>complessa?</a:t>
            </a:r>
            <a:r>
              <a:rPr lang="it-IT" b="0" dirty="0">
                <a:effectLst/>
              </a:rPr>
              <a:t/>
            </a:r>
            <a:br>
              <a:rPr lang="it-IT" b="0" dirty="0">
                <a:effectLst/>
              </a:rPr>
            </a:br>
            <a:r>
              <a:rPr lang="it-IT" dirty="0"/>
              <a:t/>
            </a:r>
            <a:br>
              <a:rPr lang="it-IT" dirty="0"/>
            </a:br>
            <a:endParaRPr lang="it-IT" dirty="0"/>
          </a:p>
        </p:txBody>
      </p:sp>
      <p:sp>
        <p:nvSpPr>
          <p:cNvPr id="5" name="Segnaposto numero diapositiva 4"/>
          <p:cNvSpPr>
            <a:spLocks noGrp="1"/>
          </p:cNvSpPr>
          <p:nvPr>
            <p:ph type="sldNum" sz="quarter" idx="12"/>
          </p:nvPr>
        </p:nvSpPr>
        <p:spPr/>
        <p:txBody>
          <a:bodyPr/>
          <a:lstStyle/>
          <a:p>
            <a:fld id="{E7A41E1B-4F70-4964-A407-84C68BE8251C}" type="slidenum">
              <a:rPr lang="it-IT" smtClean="0"/>
              <a:t>50</a:t>
            </a:fld>
            <a:endParaRPr lang="it-IT"/>
          </a:p>
        </p:txBody>
      </p:sp>
    </p:spTree>
    <p:extLst>
      <p:ext uri="{BB962C8B-B14F-4D97-AF65-F5344CB8AC3E}">
        <p14:creationId xmlns:p14="http://schemas.microsoft.com/office/powerpoint/2010/main" val="1105518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15616" y="44624"/>
            <a:ext cx="7818072" cy="1152128"/>
          </a:xfrm>
        </p:spPr>
        <p:style>
          <a:lnRef idx="1">
            <a:schemeClr val="accent1"/>
          </a:lnRef>
          <a:fillRef idx="2">
            <a:schemeClr val="accent1"/>
          </a:fillRef>
          <a:effectRef idx="1">
            <a:schemeClr val="accent1"/>
          </a:effectRef>
          <a:fontRef idx="minor">
            <a:schemeClr val="dk1"/>
          </a:fontRef>
        </p:style>
        <p:txBody>
          <a:bodyPr>
            <a:normAutofit/>
          </a:bodyPr>
          <a:lstStyle/>
          <a:p>
            <a:r>
              <a:rPr lang="it-IT" sz="3600" b="1" dirty="0" smtClean="0">
                <a:effectLst/>
              </a:rPr>
              <a:t>APPROCCIO BIOPSICOSOCIALE</a:t>
            </a:r>
            <a:r>
              <a:rPr lang="it-IT" sz="3600" dirty="0" smtClean="0">
                <a:effectLst/>
              </a:rPr>
              <a:t> </a:t>
            </a:r>
            <a:endParaRPr lang="it-IT" sz="3600" dirty="0"/>
          </a:p>
        </p:txBody>
      </p:sp>
      <p:sp>
        <p:nvSpPr>
          <p:cNvPr id="6" name="Segnaposto contenuto 5"/>
          <p:cNvSpPr>
            <a:spLocks noGrp="1"/>
          </p:cNvSpPr>
          <p:nvPr>
            <p:ph idx="1"/>
          </p:nvPr>
        </p:nvSpPr>
        <p:spPr>
          <a:xfrm>
            <a:off x="899592" y="1556792"/>
            <a:ext cx="8244408" cy="5301208"/>
          </a:xfrm>
        </p:spPr>
        <p:txBody>
          <a:bodyPr>
            <a:normAutofit fontScale="85000" lnSpcReduction="10000"/>
          </a:bodyPr>
          <a:lstStyle/>
          <a:p>
            <a:r>
              <a:rPr lang="it-IT" b="1" dirty="0"/>
              <a:t>Gestire il dolore della </a:t>
            </a:r>
            <a:r>
              <a:rPr lang="it-IT" b="1" dirty="0" err="1"/>
              <a:t>fibromialgia</a:t>
            </a:r>
            <a:r>
              <a:rPr lang="it-IT" b="1" dirty="0"/>
              <a:t> richiede un modello diverso da quello utilizzato per il dolore periferico da lesioni</a:t>
            </a:r>
            <a:r>
              <a:rPr lang="it-IT" dirty="0"/>
              <a:t>, in cui la fonte del dolore può essere identificata e trattata con iniezioni o terapia orale</a:t>
            </a:r>
            <a:r>
              <a:rPr lang="it-IT" dirty="0" smtClean="0"/>
              <a:t>.</a:t>
            </a:r>
          </a:p>
          <a:p>
            <a:endParaRPr lang="it-IT" sz="900" dirty="0" smtClean="0"/>
          </a:p>
          <a:p>
            <a:r>
              <a:rPr lang="it-IT" dirty="0" smtClean="0"/>
              <a:t>Fortunatamente</a:t>
            </a:r>
            <a:r>
              <a:rPr lang="it-IT" dirty="0"/>
              <a:t>, molti fattori associati alla </a:t>
            </a:r>
            <a:r>
              <a:rPr lang="it-IT" dirty="0" err="1"/>
              <a:t>fibromialgia</a:t>
            </a:r>
            <a:r>
              <a:rPr lang="it-IT" dirty="0"/>
              <a:t> possono essere affrontati: eventi stressanti della vita, disturbi del sonno, decondizionamento fisico, disturbi dell'umore e risposte del dolore disadattive, compreso il comportamento "catastrofico" (affrontando il dolore in modo altamente drammatico e ossessivo). La modifica di questi fattori può essere molto più produttiva rispetto alla concentrazione sul dolore.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51</a:t>
            </a:fld>
            <a:endParaRPr lang="it-IT"/>
          </a:p>
        </p:txBody>
      </p:sp>
    </p:spTree>
    <p:extLst>
      <p:ext uri="{BB962C8B-B14F-4D97-AF65-F5344CB8AC3E}">
        <p14:creationId xmlns:p14="http://schemas.microsoft.com/office/powerpoint/2010/main" val="3930955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16632"/>
            <a:ext cx="7746064" cy="1800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fontAlgn="base"/>
            <a:r>
              <a:rPr lang="it-IT" sz="3100" dirty="0">
                <a:effectLst/>
              </a:rPr>
              <a:t>L'obiettivo per i fornitori di assistenza è di cambiare l'attenzione dalla riduzione del dolore a un modello </a:t>
            </a:r>
            <a:r>
              <a:rPr lang="it-IT" sz="3100" dirty="0" err="1">
                <a:effectLst/>
              </a:rPr>
              <a:t>biopsicosociale</a:t>
            </a:r>
            <a:r>
              <a:rPr lang="it-IT" sz="3100" dirty="0">
                <a:effectLst/>
              </a:rPr>
              <a:t> di controllo del dolore volto ad </a:t>
            </a:r>
            <a:r>
              <a:rPr lang="it-IT" sz="3100" b="1" dirty="0">
                <a:effectLst/>
              </a:rPr>
              <a:t>aumentare la funzione</a:t>
            </a:r>
            <a:r>
              <a:rPr lang="it-IT" sz="3100" b="1" dirty="0" smtClean="0">
                <a:effectLst/>
              </a:rPr>
              <a:t>.</a:t>
            </a:r>
            <a:endParaRPr lang="it-IT" b="1" dirty="0"/>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301380885"/>
              </p:ext>
            </p:extLst>
          </p:nvPr>
        </p:nvGraphicFramePr>
        <p:xfrm>
          <a:off x="1435100" y="1940768"/>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E7A41E1B-4F70-4964-A407-84C68BE8251C}" type="slidenum">
              <a:rPr lang="it-IT" smtClean="0"/>
              <a:t>52</a:t>
            </a:fld>
            <a:endParaRPr lang="it-IT"/>
          </a:p>
        </p:txBody>
      </p:sp>
    </p:spTree>
    <p:extLst>
      <p:ext uri="{BB962C8B-B14F-4D97-AF65-F5344CB8AC3E}">
        <p14:creationId xmlns:p14="http://schemas.microsoft.com/office/powerpoint/2010/main" val="2442768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MODIFICAZIONI  TONO DELL’UMORE</a:t>
            </a:r>
            <a:endParaRPr lang="it-IT" sz="3200" dirty="0"/>
          </a:p>
        </p:txBody>
      </p:sp>
      <p:sp>
        <p:nvSpPr>
          <p:cNvPr id="3" name="Segnaposto contenuto 2"/>
          <p:cNvSpPr>
            <a:spLocks noGrp="1"/>
          </p:cNvSpPr>
          <p:nvPr>
            <p:ph idx="1"/>
          </p:nvPr>
        </p:nvSpPr>
        <p:spPr>
          <a:xfrm>
            <a:off x="1043608" y="1447800"/>
            <a:ext cx="7890080" cy="5221560"/>
          </a:xfrm>
        </p:spPr>
        <p:txBody>
          <a:bodyPr>
            <a:normAutofit fontScale="92500" lnSpcReduction="20000"/>
          </a:bodyPr>
          <a:lstStyle/>
          <a:p>
            <a:r>
              <a:rPr lang="it-IT" dirty="0"/>
              <a:t>Non solo i disturbi dell'umore sono comuni nei pazienti con </a:t>
            </a:r>
            <a:r>
              <a:rPr lang="it-IT" dirty="0" err="1"/>
              <a:t>fibromialgia</a:t>
            </a:r>
            <a:r>
              <a:rPr lang="it-IT" dirty="0"/>
              <a:t>, ma anche la prevalenza di condizioni psichiatriche complesse è elevata</a:t>
            </a:r>
            <a:r>
              <a:rPr lang="it-IT" dirty="0" smtClean="0"/>
              <a:t>.</a:t>
            </a:r>
          </a:p>
          <a:p>
            <a:endParaRPr lang="it-IT" sz="900" dirty="0" smtClean="0"/>
          </a:p>
          <a:p>
            <a:r>
              <a:rPr lang="it-IT" dirty="0" smtClean="0"/>
              <a:t>Fino </a:t>
            </a:r>
            <a:r>
              <a:rPr lang="it-IT" dirty="0"/>
              <a:t>all'80% dei pazienti con </a:t>
            </a:r>
            <a:r>
              <a:rPr lang="it-IT" dirty="0" err="1"/>
              <a:t>fibromialgia</a:t>
            </a:r>
            <a:r>
              <a:rPr lang="it-IT" dirty="0"/>
              <a:t> soddisfa i criteri per i disturbi dell'asse I (psicologico clinico) e fino al 30% circa dei pazienti soddisfa i criteri per i disturbi dell'asse II (personalità). Circa il 22% dei pazienti soffre di depressione maggiore e circa il 58% lo sviluppa durante la loro vita. In uno studio su 678 pazienti con </a:t>
            </a:r>
            <a:r>
              <a:rPr lang="it-IT" dirty="0" err="1"/>
              <a:t>fibromialgia</a:t>
            </a:r>
            <a:r>
              <a:rPr lang="it-IT" dirty="0"/>
              <a:t>, il 21% aveva un disturbo bipolare.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53</a:t>
            </a:fld>
            <a:endParaRPr lang="it-IT"/>
          </a:p>
        </p:txBody>
      </p:sp>
    </p:spTree>
    <p:extLst>
      <p:ext uri="{BB962C8B-B14F-4D97-AF65-F5344CB8AC3E}">
        <p14:creationId xmlns:p14="http://schemas.microsoft.com/office/powerpoint/2010/main" val="2322403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692696"/>
            <a:ext cx="7818072" cy="5976664"/>
          </a:xfrm>
        </p:spPr>
        <p:txBody>
          <a:bodyPr>
            <a:normAutofit/>
          </a:bodyPr>
          <a:lstStyle/>
          <a:p>
            <a:r>
              <a:rPr lang="it-IT" b="1" dirty="0"/>
              <a:t>La gravità della </a:t>
            </a:r>
            <a:r>
              <a:rPr lang="it-IT" b="1" dirty="0" err="1"/>
              <a:t>fibromialgia</a:t>
            </a:r>
            <a:r>
              <a:rPr lang="it-IT" b="1" dirty="0"/>
              <a:t> aumenta linearmente con la gravità della depressione. </a:t>
            </a:r>
            <a:endParaRPr lang="it-IT" b="1" dirty="0" smtClean="0"/>
          </a:p>
          <a:p>
            <a:pPr marL="82296" indent="0">
              <a:buNone/>
            </a:pPr>
            <a:endParaRPr lang="it-IT" sz="1400" b="1" dirty="0" smtClean="0"/>
          </a:p>
          <a:p>
            <a:r>
              <a:rPr lang="it-IT" dirty="0" smtClean="0"/>
              <a:t>I </a:t>
            </a:r>
            <a:r>
              <a:rPr lang="it-IT" dirty="0"/>
              <a:t>pazienti con </a:t>
            </a:r>
            <a:r>
              <a:rPr lang="it-IT" dirty="0" err="1"/>
              <a:t>fibromialgia</a:t>
            </a:r>
            <a:r>
              <a:rPr lang="it-IT" dirty="0"/>
              <a:t> e uno "stile di equilibrio affettivo depressivo" hanno esiti peggiori in tutti i domini principali dei parametri di </a:t>
            </a:r>
            <a:r>
              <a:rPr lang="it-IT" dirty="0" err="1"/>
              <a:t>outcome</a:t>
            </a:r>
            <a:r>
              <a:rPr lang="it-IT" dirty="0"/>
              <a:t> in Reumatologia (OMERACT), segnalando più dolore, affaticamento, insonnia, ansia, depressione e funzione.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54</a:t>
            </a:fld>
            <a:endParaRPr lang="it-IT"/>
          </a:p>
        </p:txBody>
      </p:sp>
    </p:spTree>
    <p:extLst>
      <p:ext uri="{BB962C8B-B14F-4D97-AF65-F5344CB8AC3E}">
        <p14:creationId xmlns:p14="http://schemas.microsoft.com/office/powerpoint/2010/main" val="13002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908720"/>
            <a:ext cx="7746064" cy="5472608"/>
          </a:xfrm>
        </p:spPr>
        <p:txBody>
          <a:bodyPr>
            <a:normAutofit fontScale="92500"/>
          </a:bodyPr>
          <a:lstStyle/>
          <a:p>
            <a:r>
              <a:rPr lang="it-IT" dirty="0"/>
              <a:t>Ottenere una storia psichiatrica è importante quando si valuta un paziente con sintomi di </a:t>
            </a:r>
            <a:r>
              <a:rPr lang="it-IT" dirty="0" err="1"/>
              <a:t>fibromialgia</a:t>
            </a:r>
            <a:r>
              <a:rPr lang="it-IT" dirty="0"/>
              <a:t>. Ai pazienti deve essere chiesto se hanno una storia di depressione, ansia, disturbo da stress post-traumatico o altre condizioni</a:t>
            </a:r>
            <a:r>
              <a:rPr lang="it-IT" dirty="0" smtClean="0"/>
              <a:t>.</a:t>
            </a:r>
          </a:p>
          <a:p>
            <a:endParaRPr lang="it-IT" dirty="0" smtClean="0"/>
          </a:p>
          <a:p>
            <a:r>
              <a:rPr lang="it-IT" dirty="0" smtClean="0"/>
              <a:t>Ai </a:t>
            </a:r>
            <a:r>
              <a:rPr lang="it-IT" dirty="0"/>
              <a:t>pazienti con depressione moderata e </a:t>
            </a:r>
            <a:r>
              <a:rPr lang="it-IT" dirty="0" err="1"/>
              <a:t>fibromialgia</a:t>
            </a:r>
            <a:r>
              <a:rPr lang="it-IT" dirty="0"/>
              <a:t> che non sono stati ancora trattati deve essere prescritta </a:t>
            </a:r>
            <a:r>
              <a:rPr lang="it-IT" dirty="0" err="1"/>
              <a:t>duloxetina</a:t>
            </a:r>
            <a:r>
              <a:rPr lang="it-IT" dirty="0"/>
              <a:t> per i suoi potenziali benefici per entrambe le condizioni.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55</a:t>
            </a:fld>
            <a:endParaRPr lang="it-IT"/>
          </a:p>
        </p:txBody>
      </p:sp>
    </p:spTree>
    <p:extLst>
      <p:ext uri="{BB962C8B-B14F-4D97-AF65-F5344CB8AC3E}">
        <p14:creationId xmlns:p14="http://schemas.microsoft.com/office/powerpoint/2010/main" val="4030401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259632" y="908720"/>
            <a:ext cx="7674056" cy="5339680"/>
          </a:xfrm>
        </p:spPr>
        <p:style>
          <a:lnRef idx="1">
            <a:schemeClr val="accent1"/>
          </a:lnRef>
          <a:fillRef idx="2">
            <a:schemeClr val="accent1"/>
          </a:fillRef>
          <a:effectRef idx="1">
            <a:schemeClr val="accent1"/>
          </a:effectRef>
          <a:fontRef idx="minor">
            <a:schemeClr val="dk1"/>
          </a:fontRef>
        </p:style>
        <p:txBody>
          <a:bodyPr/>
          <a:lstStyle/>
          <a:p>
            <a:r>
              <a:rPr lang="it-IT" b="1" i="1" dirty="0"/>
              <a:t>I pazienti che sono già stati trattati con più farmaci a dosi elevate senza benefici, come </a:t>
            </a:r>
            <a:r>
              <a:rPr lang="it-IT" b="1" i="1" dirty="0" smtClean="0"/>
              <a:t>la nostra </a:t>
            </a:r>
            <a:r>
              <a:rPr lang="it-IT" b="1" i="1" dirty="0"/>
              <a:t>paziente, dovrebbero essere indirizzati a uno psichiatra. </a:t>
            </a:r>
            <a:endParaRPr lang="it-IT" b="1" i="1" dirty="0" smtClean="0"/>
          </a:p>
          <a:p>
            <a:endParaRPr lang="it-IT" b="1" i="1" dirty="0" smtClean="0"/>
          </a:p>
          <a:p>
            <a:r>
              <a:rPr lang="it-IT" b="1" i="1" dirty="0" smtClean="0"/>
              <a:t>Non </a:t>
            </a:r>
            <a:r>
              <a:rPr lang="it-IT" b="1" i="1" dirty="0"/>
              <a:t>vi è alcun ulteriore vantaggio nel riferire </a:t>
            </a:r>
            <a:r>
              <a:rPr lang="it-IT" b="1" i="1" dirty="0" smtClean="0"/>
              <a:t>questa </a:t>
            </a:r>
            <a:r>
              <a:rPr lang="it-IT" b="1" i="1" dirty="0"/>
              <a:t>paziente a un reumatologo </a:t>
            </a:r>
            <a:r>
              <a:rPr lang="it-IT" b="1" i="1" dirty="0" smtClean="0"/>
              <a:t>o a </a:t>
            </a:r>
            <a:r>
              <a:rPr lang="it-IT" b="1" i="1" dirty="0"/>
              <a:t>una clinica della colonna vertebrale.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56</a:t>
            </a:fld>
            <a:endParaRPr lang="it-IT"/>
          </a:p>
        </p:txBody>
      </p:sp>
    </p:spTree>
    <p:extLst>
      <p:ext uri="{BB962C8B-B14F-4D97-AF65-F5344CB8AC3E}">
        <p14:creationId xmlns:p14="http://schemas.microsoft.com/office/powerpoint/2010/main" val="1385654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88640"/>
            <a:ext cx="7498080" cy="1143000"/>
          </a:xfrm>
        </p:spPr>
        <p:txBody>
          <a:bodyPr>
            <a:normAutofit fontScale="90000"/>
          </a:bodyPr>
          <a:lstStyle/>
          <a:p>
            <a:r>
              <a:rPr lang="it-IT" b="1" dirty="0">
                <a:effectLst/>
              </a:rPr>
              <a:t>Affrontare i problemi del sonno</a:t>
            </a:r>
            <a:endParaRPr lang="it-IT" dirty="0"/>
          </a:p>
        </p:txBody>
      </p:sp>
      <p:sp>
        <p:nvSpPr>
          <p:cNvPr id="3" name="Segnaposto contenuto 2"/>
          <p:cNvSpPr>
            <a:spLocks noGrp="1"/>
          </p:cNvSpPr>
          <p:nvPr>
            <p:ph idx="1"/>
          </p:nvPr>
        </p:nvSpPr>
        <p:spPr>
          <a:xfrm>
            <a:off x="1043608" y="1447800"/>
            <a:ext cx="8028384" cy="5221560"/>
          </a:xfrm>
        </p:spPr>
        <p:txBody>
          <a:bodyPr>
            <a:normAutofit fontScale="92500" lnSpcReduction="20000"/>
          </a:bodyPr>
          <a:lstStyle/>
          <a:p>
            <a:r>
              <a:rPr lang="it-IT" dirty="0"/>
              <a:t>I problemi di sonno non sono facili da gestire ma spesso possono essere aiutati. Studi epidemiologici indicano che una cattiva qualità del sonno porta ad un dolore cronico diffuso in persone altrimenti </a:t>
            </a:r>
            <a:r>
              <a:rPr lang="it-IT" dirty="0" smtClean="0"/>
              <a:t>sane.</a:t>
            </a:r>
          </a:p>
          <a:p>
            <a:endParaRPr lang="it-IT" dirty="0" smtClean="0"/>
          </a:p>
          <a:p>
            <a:r>
              <a:rPr lang="it-IT" dirty="0" smtClean="0"/>
              <a:t>Inoltre</a:t>
            </a:r>
            <a:r>
              <a:rPr lang="it-IT" dirty="0"/>
              <a:t>, la deprivazione sperimentale del sonno porta a fatica, difficoltà cognitive e una soglia di dolore </a:t>
            </a:r>
            <a:r>
              <a:rPr lang="it-IT" dirty="0" smtClean="0"/>
              <a:t>ridotta.</a:t>
            </a:r>
          </a:p>
          <a:p>
            <a:endParaRPr lang="it-IT" dirty="0" smtClean="0"/>
          </a:p>
          <a:p>
            <a:r>
              <a:rPr lang="it-IT" dirty="0" smtClean="0"/>
              <a:t>Nei pazienti </a:t>
            </a:r>
            <a:r>
              <a:rPr lang="it-IT" dirty="0"/>
              <a:t>con </a:t>
            </a:r>
            <a:r>
              <a:rPr lang="it-IT" dirty="0" err="1"/>
              <a:t>fibromialgia</a:t>
            </a:r>
            <a:r>
              <a:rPr lang="it-IT" dirty="0"/>
              <a:t>, </a:t>
            </a:r>
            <a:r>
              <a:rPr lang="it-IT" dirty="0" smtClean="0"/>
              <a:t>è stato osservato </a:t>
            </a:r>
            <a:r>
              <a:rPr lang="it-IT" dirty="0"/>
              <a:t>un rapporto inverso tra il numero di ore dormite e la gravità della depressione.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57</a:t>
            </a:fld>
            <a:endParaRPr lang="it-IT"/>
          </a:p>
        </p:txBody>
      </p:sp>
    </p:spTree>
    <p:extLst>
      <p:ext uri="{BB962C8B-B14F-4D97-AF65-F5344CB8AC3E}">
        <p14:creationId xmlns:p14="http://schemas.microsoft.com/office/powerpoint/2010/main" val="2680377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332656"/>
            <a:ext cx="8034096" cy="6408712"/>
          </a:xfrm>
        </p:spPr>
        <p:txBody>
          <a:bodyPr>
            <a:normAutofit fontScale="85000" lnSpcReduction="10000"/>
          </a:bodyPr>
          <a:lstStyle/>
          <a:p>
            <a:r>
              <a:rPr lang="it-IT" dirty="0"/>
              <a:t>La quantità e la qualità del sonno possono essere valutate chiedendo ai pazienti se hanno problemi a dormire, a quante ore dormono e se </a:t>
            </a:r>
            <a:r>
              <a:rPr lang="it-IT" dirty="0" smtClean="0"/>
              <a:t>hanno avuto una diagnosi di disturbo </a:t>
            </a:r>
            <a:r>
              <a:rPr lang="it-IT" dirty="0"/>
              <a:t>del sonno</a:t>
            </a:r>
            <a:r>
              <a:rPr lang="it-IT" dirty="0" smtClean="0"/>
              <a:t>.</a:t>
            </a:r>
          </a:p>
          <a:p>
            <a:endParaRPr lang="it-IT" sz="900" dirty="0" smtClean="0"/>
          </a:p>
          <a:p>
            <a:r>
              <a:rPr lang="it-IT" dirty="0" smtClean="0"/>
              <a:t>Poiché </a:t>
            </a:r>
            <a:r>
              <a:rPr lang="it-IT" dirty="0"/>
              <a:t>molti pazienti con </a:t>
            </a:r>
            <a:r>
              <a:rPr lang="it-IT" dirty="0" err="1"/>
              <a:t>fibromialgia</a:t>
            </a:r>
            <a:r>
              <a:rPr lang="it-IT" dirty="0"/>
              <a:t> sono sovrappeso o obesi, dovrebbero essere valutati anche per l'apnea notturna, la narcolessia e la sindrome delle gambe senza </a:t>
            </a:r>
            <a:r>
              <a:rPr lang="it-IT" dirty="0" smtClean="0"/>
              <a:t>riposo.</a:t>
            </a:r>
          </a:p>
          <a:p>
            <a:endParaRPr lang="it-IT" sz="1000" dirty="0"/>
          </a:p>
          <a:p>
            <a:r>
              <a:rPr lang="it-IT" dirty="0"/>
              <a:t>I farmaci indicati per migliorare il sonno includono </a:t>
            </a:r>
            <a:r>
              <a:rPr lang="it-IT" dirty="0" err="1"/>
              <a:t>pregabalin</a:t>
            </a:r>
            <a:r>
              <a:rPr lang="it-IT" dirty="0"/>
              <a:t> o </a:t>
            </a:r>
            <a:r>
              <a:rPr lang="it-IT" dirty="0" err="1"/>
              <a:t>gabapentin</a:t>
            </a:r>
            <a:r>
              <a:rPr lang="it-IT" dirty="0"/>
              <a:t> (assunto prima di coricarsi), </a:t>
            </a:r>
            <a:r>
              <a:rPr lang="it-IT" dirty="0" err="1"/>
              <a:t>amitriptilina</a:t>
            </a:r>
            <a:r>
              <a:rPr lang="it-IT" dirty="0"/>
              <a:t> a basso dosaggio, </a:t>
            </a:r>
            <a:r>
              <a:rPr lang="it-IT" dirty="0" err="1"/>
              <a:t>trazodone</a:t>
            </a:r>
            <a:r>
              <a:rPr lang="it-IT" dirty="0"/>
              <a:t>, </a:t>
            </a:r>
            <a:r>
              <a:rPr lang="it-IT" dirty="0" err="1"/>
              <a:t>ciclobenzaprina</a:t>
            </a:r>
            <a:r>
              <a:rPr lang="it-IT" dirty="0"/>
              <a:t>, melatonina e </a:t>
            </a:r>
            <a:r>
              <a:rPr lang="it-IT" dirty="0" err="1"/>
              <a:t>nabilone</a:t>
            </a:r>
            <a:r>
              <a:rPr lang="it-IT" dirty="0"/>
              <a:t>. </a:t>
            </a:r>
            <a:endParaRPr lang="it-IT" dirty="0" smtClean="0"/>
          </a:p>
          <a:p>
            <a:endParaRPr lang="it-IT" sz="900" dirty="0" smtClean="0"/>
          </a:p>
          <a:p>
            <a:r>
              <a:rPr lang="it-IT" dirty="0" smtClean="0"/>
              <a:t>I </a:t>
            </a:r>
            <a:r>
              <a:rPr lang="it-IT" dirty="0"/>
              <a:t>pazienti dovrebbero essere informati sull'igiene del sonno</a:t>
            </a:r>
            <a:r>
              <a:rPr lang="it-IT" dirty="0" smtClean="0"/>
              <a:t>. L'esercizio </a:t>
            </a:r>
            <a:r>
              <a:rPr lang="it-IT" dirty="0"/>
              <a:t>fisico può anche aiutare a dormire.</a:t>
            </a:r>
          </a:p>
        </p:txBody>
      </p:sp>
      <p:sp>
        <p:nvSpPr>
          <p:cNvPr id="4" name="Segnaposto numero diapositiva 3"/>
          <p:cNvSpPr>
            <a:spLocks noGrp="1"/>
          </p:cNvSpPr>
          <p:nvPr>
            <p:ph type="sldNum" sz="quarter" idx="12"/>
          </p:nvPr>
        </p:nvSpPr>
        <p:spPr/>
        <p:txBody>
          <a:bodyPr/>
          <a:lstStyle/>
          <a:p>
            <a:fld id="{E7A41E1B-4F70-4964-A407-84C68BE8251C}" type="slidenum">
              <a:rPr lang="it-IT" smtClean="0"/>
              <a:t>58</a:t>
            </a:fld>
            <a:endParaRPr lang="it-IT"/>
          </a:p>
        </p:txBody>
      </p:sp>
    </p:spTree>
    <p:extLst>
      <p:ext uri="{BB962C8B-B14F-4D97-AF65-F5344CB8AC3E}">
        <p14:creationId xmlns:p14="http://schemas.microsoft.com/office/powerpoint/2010/main" val="35845856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116632"/>
            <a:ext cx="7746064" cy="1440160"/>
          </a:xfrm>
        </p:spPr>
        <p:txBody>
          <a:bodyPr>
            <a:normAutofit/>
          </a:bodyPr>
          <a:lstStyle/>
          <a:p>
            <a:r>
              <a:rPr lang="it-IT" b="1" dirty="0" err="1">
                <a:effectLst/>
              </a:rPr>
              <a:t>Targeting</a:t>
            </a:r>
            <a:r>
              <a:rPr lang="it-IT" b="1" dirty="0">
                <a:effectLst/>
              </a:rPr>
              <a:t> delle risposte dolorose disadattive</a:t>
            </a:r>
            <a:endParaRPr lang="it-IT" dirty="0"/>
          </a:p>
        </p:txBody>
      </p:sp>
      <p:sp>
        <p:nvSpPr>
          <p:cNvPr id="3" name="Segnaposto contenuto 2"/>
          <p:cNvSpPr>
            <a:spLocks noGrp="1"/>
          </p:cNvSpPr>
          <p:nvPr>
            <p:ph idx="1"/>
          </p:nvPr>
        </p:nvSpPr>
        <p:spPr>
          <a:xfrm>
            <a:off x="1115616" y="1844824"/>
            <a:ext cx="7818072" cy="4824536"/>
          </a:xfrm>
        </p:spPr>
        <p:txBody>
          <a:bodyPr>
            <a:normAutofit/>
          </a:bodyPr>
          <a:lstStyle/>
          <a:p>
            <a:r>
              <a:rPr lang="it-IT" sz="2800" dirty="0"/>
              <a:t>I pazienti che tendono a </a:t>
            </a:r>
            <a:r>
              <a:rPr lang="it-IT" sz="2800" dirty="0" err="1"/>
              <a:t>castatrofizzare</a:t>
            </a:r>
            <a:r>
              <a:rPr lang="it-IT" sz="2800" dirty="0"/>
              <a:t> la malattia, tendono ad avere un conteggio più alto di tender </a:t>
            </a:r>
            <a:r>
              <a:rPr lang="it-IT" sz="2800" dirty="0" err="1"/>
              <a:t>point</a:t>
            </a:r>
            <a:r>
              <a:rPr lang="it-IT" sz="2800" dirty="0"/>
              <a:t>, una risposta iperalgesica, più depressione e ansia e più disabilità riferita da sé</a:t>
            </a:r>
            <a:r>
              <a:rPr lang="it-IT" sz="2800" dirty="0" smtClean="0"/>
              <a:t>.</a:t>
            </a:r>
          </a:p>
          <a:p>
            <a:endParaRPr lang="it-IT" sz="800" dirty="0" smtClean="0"/>
          </a:p>
          <a:p>
            <a:r>
              <a:rPr lang="it-IT" sz="2800" dirty="0" smtClean="0"/>
              <a:t>Sono </a:t>
            </a:r>
            <a:r>
              <a:rPr lang="it-IT" sz="2800" dirty="0"/>
              <a:t>anche meno propensi a tornare al lavoro</a:t>
            </a:r>
            <a:r>
              <a:rPr lang="it-IT" sz="2800" dirty="0" smtClean="0"/>
              <a:t>.</a:t>
            </a:r>
          </a:p>
          <a:p>
            <a:endParaRPr lang="it-IT" sz="800" dirty="0" smtClean="0"/>
          </a:p>
          <a:p>
            <a:r>
              <a:rPr lang="it-IT" sz="2800" dirty="0" smtClean="0"/>
              <a:t>Di </a:t>
            </a:r>
            <a:r>
              <a:rPr lang="it-IT" sz="2800" dirty="0"/>
              <a:t>solito rispondono male ai farmaci e sono buoni candidati per la terapia cognitivo </a:t>
            </a:r>
            <a:r>
              <a:rPr lang="it-IT" sz="2800" dirty="0" smtClean="0"/>
              <a:t>comportamentale. </a:t>
            </a:r>
            <a:endParaRPr lang="it-IT" sz="28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59</a:t>
            </a:fld>
            <a:endParaRPr lang="it-IT"/>
          </a:p>
        </p:txBody>
      </p:sp>
    </p:spTree>
    <p:extLst>
      <p:ext uri="{BB962C8B-B14F-4D97-AF65-F5344CB8AC3E}">
        <p14:creationId xmlns:p14="http://schemas.microsoft.com/office/powerpoint/2010/main" val="302397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16632"/>
            <a:ext cx="7498080" cy="778098"/>
          </a:xfrm>
        </p:spPr>
        <p:txBody>
          <a:bodyPr/>
          <a:lstStyle/>
          <a:p>
            <a:r>
              <a:rPr lang="it-IT" dirty="0" smtClean="0"/>
              <a:t>Sintomi</a:t>
            </a:r>
            <a:endParaRPr lang="it-IT" dirty="0"/>
          </a:p>
        </p:txBody>
      </p:sp>
      <p:sp>
        <p:nvSpPr>
          <p:cNvPr id="3" name="Segnaposto contenuto 2"/>
          <p:cNvSpPr>
            <a:spLocks noGrp="1"/>
          </p:cNvSpPr>
          <p:nvPr>
            <p:ph idx="1"/>
          </p:nvPr>
        </p:nvSpPr>
        <p:spPr>
          <a:xfrm>
            <a:off x="1043608" y="1196752"/>
            <a:ext cx="8100392" cy="5544616"/>
          </a:xfrm>
        </p:spPr>
        <p:txBody>
          <a:bodyPr>
            <a:normAutofit fontScale="92500" lnSpcReduction="20000"/>
          </a:bodyPr>
          <a:lstStyle/>
          <a:p>
            <a:r>
              <a:rPr lang="it-IT" sz="2800" dirty="0" smtClean="0"/>
              <a:t>Dolore e rigidità che spesso </a:t>
            </a:r>
            <a:r>
              <a:rPr lang="it-IT" sz="2800" dirty="0"/>
              <a:t>iniziano gradualmente, diffusamente, con un carattere sordo</a:t>
            </a:r>
            <a:r>
              <a:rPr lang="it-IT" sz="2800" dirty="0" smtClean="0"/>
              <a:t>.</a:t>
            </a:r>
          </a:p>
          <a:p>
            <a:endParaRPr lang="it-IT" sz="900" dirty="0" smtClean="0"/>
          </a:p>
          <a:p>
            <a:r>
              <a:rPr lang="it-IT" sz="2800" dirty="0" smtClean="0"/>
              <a:t>Il </a:t>
            </a:r>
            <a:r>
              <a:rPr lang="it-IT" sz="2800" dirty="0"/>
              <a:t>dolore è diffuso e può peggiorare con l'affaticamento, la tensione muscolare o l'esercizio muscolare eccessivo</a:t>
            </a:r>
            <a:r>
              <a:rPr lang="it-IT" sz="2800" dirty="0" smtClean="0"/>
              <a:t>.</a:t>
            </a:r>
          </a:p>
          <a:p>
            <a:endParaRPr lang="it-IT" sz="900" dirty="0"/>
          </a:p>
          <a:p>
            <a:r>
              <a:rPr lang="it-IT" sz="2800" dirty="0"/>
              <a:t>I pazienti hanno tipicamente una varietà di sintomi </a:t>
            </a:r>
            <a:r>
              <a:rPr lang="it-IT" sz="2800" dirty="0" smtClean="0"/>
              <a:t>somatici: stanchezza,  disturbi </a:t>
            </a:r>
            <a:r>
              <a:rPr lang="it-IT" sz="2800" dirty="0"/>
              <a:t>cognitivi quali difficoltà di concentrazione e una sensazione generale di torbidezza mentale</a:t>
            </a:r>
            <a:r>
              <a:rPr lang="it-IT" sz="2800" dirty="0" smtClean="0"/>
              <a:t>.</a:t>
            </a:r>
          </a:p>
          <a:p>
            <a:endParaRPr lang="it-IT" sz="900" dirty="0" smtClean="0"/>
          </a:p>
          <a:p>
            <a:r>
              <a:rPr lang="it-IT" sz="2800" dirty="0" smtClean="0"/>
              <a:t>Molti </a:t>
            </a:r>
            <a:r>
              <a:rPr lang="it-IT" sz="2800" dirty="0"/>
              <a:t>pazienti presentano anche </a:t>
            </a:r>
            <a:r>
              <a:rPr lang="it-IT" sz="2800" dirty="0" smtClean="0"/>
              <a:t>altri sintomi come la sindrome del colon irritabile, cisti interstiziali, emicrania o mal di testa tensivo. </a:t>
            </a:r>
          </a:p>
          <a:p>
            <a:endParaRPr lang="it-IT" sz="900" dirty="0" smtClean="0"/>
          </a:p>
          <a:p>
            <a:r>
              <a:rPr lang="it-IT" sz="2800" dirty="0" smtClean="0"/>
              <a:t>Possono </a:t>
            </a:r>
            <a:r>
              <a:rPr lang="it-IT" sz="2800" dirty="0"/>
              <a:t>essere presenti parestesie, tipicamente bilateralmente.</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a:t>
            </a:fld>
            <a:endParaRPr lang="it-IT"/>
          </a:p>
        </p:txBody>
      </p:sp>
    </p:spTree>
    <p:extLst>
      <p:ext uri="{BB962C8B-B14F-4D97-AF65-F5344CB8AC3E}">
        <p14:creationId xmlns:p14="http://schemas.microsoft.com/office/powerpoint/2010/main" val="3665692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1124744"/>
            <a:ext cx="7746064" cy="5123656"/>
          </a:xfrm>
        </p:spPr>
        <p:style>
          <a:lnRef idx="1">
            <a:schemeClr val="accent1"/>
          </a:lnRef>
          <a:fillRef idx="2">
            <a:schemeClr val="accent1"/>
          </a:fillRef>
          <a:effectRef idx="1">
            <a:schemeClr val="accent1"/>
          </a:effectRef>
          <a:fontRef idx="minor">
            <a:schemeClr val="dk1"/>
          </a:fontRef>
        </p:style>
        <p:txBody>
          <a:bodyPr>
            <a:normAutofit/>
          </a:bodyPr>
          <a:lstStyle/>
          <a:p>
            <a:r>
              <a:rPr lang="it-IT" dirty="0"/>
              <a:t>Educare i pazienti sulla neurobiologia alla base del loro dolore può essere terapeutico. </a:t>
            </a:r>
            <a:endParaRPr lang="it-IT" dirty="0" smtClean="0"/>
          </a:p>
          <a:p>
            <a:endParaRPr lang="it-IT" dirty="0" smtClean="0"/>
          </a:p>
          <a:p>
            <a:r>
              <a:rPr lang="it-IT" dirty="0" smtClean="0"/>
              <a:t>La </a:t>
            </a:r>
            <a:r>
              <a:rPr lang="it-IT" dirty="0"/>
              <a:t>terapia cognitivo comportamentale può aiutare i pazienti a riconoscere i loro processi mentali difettosi e la relazione tra dolore e stress e apprendere meccanismi di </a:t>
            </a:r>
            <a:r>
              <a:rPr lang="it-IT" dirty="0" err="1"/>
              <a:t>coping</a:t>
            </a:r>
            <a:r>
              <a:rPr lang="it-IT" dirty="0"/>
              <a:t> migliori. </a:t>
            </a:r>
            <a:endParaRPr lang="it-IT" dirty="0" smtClean="0"/>
          </a:p>
        </p:txBody>
      </p:sp>
      <p:sp>
        <p:nvSpPr>
          <p:cNvPr id="4" name="Segnaposto numero diapositiva 3"/>
          <p:cNvSpPr>
            <a:spLocks noGrp="1"/>
          </p:cNvSpPr>
          <p:nvPr>
            <p:ph type="sldNum" sz="quarter" idx="12"/>
          </p:nvPr>
        </p:nvSpPr>
        <p:spPr/>
        <p:txBody>
          <a:bodyPr/>
          <a:lstStyle/>
          <a:p>
            <a:fld id="{E7A41E1B-4F70-4964-A407-84C68BE8251C}" type="slidenum">
              <a:rPr lang="it-IT" smtClean="0"/>
              <a:t>60</a:t>
            </a:fld>
            <a:endParaRPr lang="it-IT"/>
          </a:p>
        </p:txBody>
      </p:sp>
    </p:spTree>
    <p:extLst>
      <p:ext uri="{BB962C8B-B14F-4D97-AF65-F5344CB8AC3E}">
        <p14:creationId xmlns:p14="http://schemas.microsoft.com/office/powerpoint/2010/main" val="245414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effectLst/>
              </a:rPr>
              <a:t>L'esercizio migliora i sintomi</a:t>
            </a:r>
            <a:r>
              <a:rPr lang="it-IT" dirty="0">
                <a:effectLst/>
              </a:rPr>
              <a:t> </a:t>
            </a:r>
            <a:endParaRPr lang="it-IT" dirty="0"/>
          </a:p>
        </p:txBody>
      </p:sp>
      <p:sp>
        <p:nvSpPr>
          <p:cNvPr id="3" name="Segnaposto contenuto 2"/>
          <p:cNvSpPr>
            <a:spLocks noGrp="1"/>
          </p:cNvSpPr>
          <p:nvPr>
            <p:ph idx="1"/>
          </p:nvPr>
        </p:nvSpPr>
        <p:spPr>
          <a:xfrm>
            <a:off x="1043608" y="1556792"/>
            <a:ext cx="7890080" cy="5184576"/>
          </a:xfrm>
        </p:spPr>
        <p:txBody>
          <a:bodyPr>
            <a:normAutofit/>
          </a:bodyPr>
          <a:lstStyle/>
          <a:p>
            <a:pPr fontAlgn="base"/>
            <a:r>
              <a:rPr lang="it-IT" dirty="0"/>
              <a:t>L'esercizio migliora la </a:t>
            </a:r>
            <a:r>
              <a:rPr lang="it-IT" dirty="0" err="1"/>
              <a:t>fibromialgia</a:t>
            </a:r>
            <a:r>
              <a:rPr lang="it-IT" dirty="0"/>
              <a:t> su molti fronti ed è associato a una serie di effetti positivi nel cervello e nei muscoli periferici</a:t>
            </a:r>
            <a:r>
              <a:rPr lang="it-IT" dirty="0" smtClean="0"/>
              <a:t>.</a:t>
            </a:r>
          </a:p>
          <a:p>
            <a:pPr fontAlgn="base"/>
            <a:endParaRPr lang="it-IT" dirty="0" smtClean="0"/>
          </a:p>
          <a:p>
            <a:pPr fontAlgn="base"/>
            <a:r>
              <a:rPr lang="it-IT" dirty="0" smtClean="0"/>
              <a:t>L'esercizio </a:t>
            </a:r>
            <a:r>
              <a:rPr lang="it-IT" dirty="0"/>
              <a:t>migliora i punteggi del questionario sull'impatto della </a:t>
            </a:r>
            <a:r>
              <a:rPr lang="it-IT" dirty="0" err="1"/>
              <a:t>fibromialgia</a:t>
            </a:r>
            <a:r>
              <a:rPr lang="it-IT" dirty="0"/>
              <a:t>, aumenta la funzione fisica e la forma fisica, riduce i conteggi dei punti </a:t>
            </a:r>
            <a:r>
              <a:rPr lang="it-IT" dirty="0" smtClean="0"/>
              <a:t>sensibili e la depressione.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61</a:t>
            </a:fld>
            <a:endParaRPr lang="it-IT"/>
          </a:p>
        </p:txBody>
      </p:sp>
    </p:spTree>
    <p:extLst>
      <p:ext uri="{BB962C8B-B14F-4D97-AF65-F5344CB8AC3E}">
        <p14:creationId xmlns:p14="http://schemas.microsoft.com/office/powerpoint/2010/main" val="2206269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476672"/>
            <a:ext cx="7920880" cy="6120680"/>
          </a:xfrm>
        </p:spPr>
        <p:txBody>
          <a:bodyPr>
            <a:normAutofit fontScale="92500" lnSpcReduction="20000"/>
          </a:bodyPr>
          <a:lstStyle/>
          <a:p>
            <a:r>
              <a:rPr lang="it-IT" dirty="0"/>
              <a:t>Non esiste consenso sul miglior tipo di esercizio, ma sia il potenziamento che gli esercizi aerobici sembrano essere importanti. </a:t>
            </a:r>
            <a:endParaRPr lang="it-IT" dirty="0" smtClean="0"/>
          </a:p>
          <a:p>
            <a:pPr marL="82296" indent="0">
              <a:buNone/>
            </a:pPr>
            <a:endParaRPr lang="it-IT" sz="1200" dirty="0" smtClean="0"/>
          </a:p>
          <a:p>
            <a:r>
              <a:rPr lang="it-IT" b="1" i="1" dirty="0" smtClean="0"/>
              <a:t>Dico </a:t>
            </a:r>
            <a:r>
              <a:rPr lang="it-IT" b="1" i="1" dirty="0"/>
              <a:t>ai pazienti che la </a:t>
            </a:r>
            <a:r>
              <a:rPr lang="it-IT" b="1" i="1" dirty="0" err="1"/>
              <a:t>fibromialgia</a:t>
            </a:r>
            <a:r>
              <a:rPr lang="it-IT" b="1" i="1" dirty="0"/>
              <a:t> è una sindrome da deprivazione di esercizio. </a:t>
            </a:r>
            <a:endParaRPr lang="it-IT" b="1" i="1" dirty="0" smtClean="0"/>
          </a:p>
          <a:p>
            <a:endParaRPr lang="it-IT" sz="1200" dirty="0"/>
          </a:p>
          <a:p>
            <a:r>
              <a:rPr lang="it-IT" dirty="0" smtClean="0"/>
              <a:t>Molti </a:t>
            </a:r>
            <a:r>
              <a:rPr lang="it-IT" dirty="0"/>
              <a:t>hanno paura di allenarsi perché lo associano al dolore e allo sfinimento in seguito. I pazienti dovrebbero essere incoraggiati a iniziare con qualcosa di molto basso impatto, come un delicato esercizio fisico in una piscina di acqua calda. </a:t>
            </a:r>
            <a:endParaRPr lang="it-IT" dirty="0" smtClean="0"/>
          </a:p>
          <a:p>
            <a:endParaRPr lang="it-IT" sz="1100" dirty="0" smtClean="0"/>
          </a:p>
          <a:p>
            <a:r>
              <a:rPr lang="it-IT" b="1" i="1" dirty="0" smtClean="0"/>
              <a:t>Va </a:t>
            </a:r>
            <a:r>
              <a:rPr lang="it-IT" b="1" i="1" dirty="0"/>
              <a:t>sottolineato che l'esercizio è un trattamento permanente</a:t>
            </a:r>
            <a:r>
              <a:rPr lang="it-IT" b="1" i="1" dirty="0" smtClean="0"/>
              <a:t>.</a:t>
            </a:r>
            <a:endParaRPr lang="it-IT" b="1" i="1"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62</a:t>
            </a:fld>
            <a:endParaRPr lang="it-IT"/>
          </a:p>
        </p:txBody>
      </p:sp>
    </p:spTree>
    <p:extLst>
      <p:ext uri="{BB962C8B-B14F-4D97-AF65-F5344CB8AC3E}">
        <p14:creationId xmlns:p14="http://schemas.microsoft.com/office/powerpoint/2010/main" val="6100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88640"/>
            <a:ext cx="7498080" cy="994122"/>
          </a:xfrm>
        </p:spPr>
        <p:txBody>
          <a:bodyPr/>
          <a:lstStyle/>
          <a:p>
            <a:r>
              <a:rPr lang="it-IT" b="1" dirty="0">
                <a:effectLst/>
              </a:rPr>
              <a:t>Terapia farmacologica</a:t>
            </a:r>
            <a:endParaRPr lang="it-IT" dirty="0"/>
          </a:p>
        </p:txBody>
      </p:sp>
      <p:sp>
        <p:nvSpPr>
          <p:cNvPr id="3" name="Segnaposto contenuto 2"/>
          <p:cNvSpPr>
            <a:spLocks noGrp="1"/>
          </p:cNvSpPr>
          <p:nvPr>
            <p:ph idx="1"/>
          </p:nvPr>
        </p:nvSpPr>
        <p:spPr>
          <a:xfrm>
            <a:off x="1043608" y="1447800"/>
            <a:ext cx="7890080" cy="5149552"/>
          </a:xfrm>
        </p:spPr>
        <p:txBody>
          <a:bodyPr>
            <a:normAutofit fontScale="85000" lnSpcReduction="10000"/>
          </a:bodyPr>
          <a:lstStyle/>
          <a:p>
            <a:r>
              <a:rPr lang="it-IT" dirty="0"/>
              <a:t>La </a:t>
            </a:r>
            <a:r>
              <a:rPr lang="it-IT" dirty="0" err="1"/>
              <a:t>Food</a:t>
            </a:r>
            <a:r>
              <a:rPr lang="it-IT" dirty="0"/>
              <a:t> and </a:t>
            </a:r>
            <a:r>
              <a:rPr lang="it-IT" dirty="0" err="1"/>
              <a:t>Drug</a:t>
            </a:r>
            <a:r>
              <a:rPr lang="it-IT" dirty="0"/>
              <a:t> Administration degli Stati Uniti ha approvato 3 farmaci per la gestione della </a:t>
            </a:r>
            <a:r>
              <a:rPr lang="it-IT" dirty="0" err="1"/>
              <a:t>fibromialgia</a:t>
            </a:r>
            <a:r>
              <a:rPr lang="it-IT" dirty="0"/>
              <a:t>: 2 inibitori del </a:t>
            </a:r>
            <a:r>
              <a:rPr lang="it-IT" dirty="0" err="1"/>
              <a:t>reuptake</a:t>
            </a:r>
            <a:r>
              <a:rPr lang="it-IT" dirty="0"/>
              <a:t> della serotonina e norepinefrina (</a:t>
            </a:r>
            <a:r>
              <a:rPr lang="it-IT" dirty="0" err="1"/>
              <a:t>duloxetina</a:t>
            </a:r>
            <a:r>
              <a:rPr lang="it-IT" dirty="0"/>
              <a:t> e </a:t>
            </a:r>
            <a:r>
              <a:rPr lang="it-IT" dirty="0" err="1"/>
              <a:t>milnacipran</a:t>
            </a:r>
            <a:r>
              <a:rPr lang="it-IT" dirty="0"/>
              <a:t>) e 1 </a:t>
            </a:r>
            <a:r>
              <a:rPr lang="it-IT" dirty="0" err="1"/>
              <a:t>gabapentinoid</a:t>
            </a:r>
            <a:r>
              <a:rPr lang="it-IT" dirty="0"/>
              <a:t> (</a:t>
            </a:r>
            <a:r>
              <a:rPr lang="it-IT" dirty="0" err="1"/>
              <a:t>pregabalin</a:t>
            </a:r>
            <a:r>
              <a:rPr lang="it-IT" dirty="0" smtClean="0"/>
              <a:t>).</a:t>
            </a:r>
          </a:p>
          <a:p>
            <a:endParaRPr lang="it-IT" dirty="0" smtClean="0"/>
          </a:p>
          <a:p>
            <a:r>
              <a:rPr lang="it-IT" dirty="0" smtClean="0"/>
              <a:t>La nostra </a:t>
            </a:r>
            <a:r>
              <a:rPr lang="it-IT" dirty="0"/>
              <a:t>paziente nel caso 2 ne sta prendendo 2 senza apparente beneficio e in precedenza non ha avuto successo con il terzo. Questo non è sorprendente. Un riassunto delle ricerche di trattamento pubblicate su questi farmaci ha rilevato che solo dal 50% al 60% dei pazienti testati ha riportato più del 30% di riduzione del dolore</a:t>
            </a:r>
            <a:r>
              <a:rPr lang="it-IT" dirty="0" smtClean="0"/>
              <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63</a:t>
            </a:fld>
            <a:endParaRPr lang="it-IT"/>
          </a:p>
        </p:txBody>
      </p:sp>
    </p:spTree>
    <p:extLst>
      <p:ext uri="{BB962C8B-B14F-4D97-AF65-F5344CB8AC3E}">
        <p14:creationId xmlns:p14="http://schemas.microsoft.com/office/powerpoint/2010/main" val="2845037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16632"/>
            <a:ext cx="7674056" cy="1228998"/>
          </a:xfrm>
        </p:spPr>
        <p:txBody>
          <a:bodyPr>
            <a:noAutofit/>
          </a:bodyPr>
          <a:lstStyle/>
          <a:p>
            <a:r>
              <a:rPr lang="it-IT" sz="3600" b="1" dirty="0">
                <a:effectLst/>
              </a:rPr>
              <a:t>VALUTARE LA SEVERITÀ DELLA </a:t>
            </a:r>
            <a:r>
              <a:rPr lang="it-IT" sz="3600" b="1" dirty="0" err="1">
                <a:effectLst/>
              </a:rPr>
              <a:t>FIBROMiALGIA</a:t>
            </a:r>
            <a:endParaRPr lang="it-IT" sz="3600" dirty="0"/>
          </a:p>
        </p:txBody>
      </p:sp>
      <p:sp>
        <p:nvSpPr>
          <p:cNvPr id="3" name="Segnaposto contenuto 2"/>
          <p:cNvSpPr>
            <a:spLocks noGrp="1"/>
          </p:cNvSpPr>
          <p:nvPr>
            <p:ph idx="1"/>
          </p:nvPr>
        </p:nvSpPr>
        <p:spPr>
          <a:xfrm>
            <a:off x="1043608" y="1556792"/>
            <a:ext cx="7890080" cy="5301208"/>
          </a:xfrm>
        </p:spPr>
        <p:txBody>
          <a:bodyPr>
            <a:normAutofit/>
          </a:bodyPr>
          <a:lstStyle/>
          <a:p>
            <a:pPr fontAlgn="base"/>
            <a:r>
              <a:rPr lang="it-IT" dirty="0"/>
              <a:t>È importante valutare la gravità della </a:t>
            </a:r>
            <a:r>
              <a:rPr lang="it-IT" dirty="0" err="1"/>
              <a:t>fibromialgia</a:t>
            </a:r>
            <a:r>
              <a:rPr lang="it-IT" dirty="0"/>
              <a:t> perché i pazienti con </a:t>
            </a:r>
            <a:r>
              <a:rPr lang="it-IT" dirty="0" err="1"/>
              <a:t>fibromialgia</a:t>
            </a:r>
            <a:r>
              <a:rPr lang="it-IT" dirty="0"/>
              <a:t> grave non sono buoni candidati per un ulteriore riferimento ad altri specialisti. Hanno invece bisogno di servizi di riabilitazione cronica, dove possono imparare a funzionare meglio con una sindrome da dolore cronico</a:t>
            </a:r>
            <a:r>
              <a:rPr lang="it-IT" dirty="0" smtClean="0"/>
              <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64</a:t>
            </a:fld>
            <a:endParaRPr lang="it-IT"/>
          </a:p>
        </p:txBody>
      </p:sp>
    </p:spTree>
    <p:extLst>
      <p:ext uri="{BB962C8B-B14F-4D97-AF65-F5344CB8AC3E}">
        <p14:creationId xmlns:p14="http://schemas.microsoft.com/office/powerpoint/2010/main" val="3486963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1640" y="116632"/>
            <a:ext cx="7602048" cy="1224136"/>
          </a:xfrm>
        </p:spPr>
        <p:txBody>
          <a:bodyPr>
            <a:normAutofit fontScale="90000"/>
          </a:bodyPr>
          <a:lstStyle/>
          <a:p>
            <a:r>
              <a:rPr lang="it-IT" dirty="0" smtClean="0"/>
              <a:t>I pazienti con condizioni di gravità elevata hanno queste caratteristiche</a:t>
            </a:r>
            <a:endParaRPr lang="it-IT" dirty="0"/>
          </a:p>
        </p:txBody>
      </p:sp>
      <p:sp>
        <p:nvSpPr>
          <p:cNvPr id="3" name="Segnaposto contenuto 2"/>
          <p:cNvSpPr>
            <a:spLocks noGrp="1"/>
          </p:cNvSpPr>
          <p:nvPr>
            <p:ph idx="1"/>
          </p:nvPr>
        </p:nvSpPr>
        <p:spPr>
          <a:xfrm>
            <a:off x="1115616" y="1591816"/>
            <a:ext cx="7818072" cy="5149552"/>
          </a:xfrm>
        </p:spPr>
        <p:txBody>
          <a:bodyPr>
            <a:normAutofit fontScale="77500" lnSpcReduction="20000"/>
          </a:bodyPr>
          <a:lstStyle/>
          <a:p>
            <a:pPr fontAlgn="base"/>
            <a:r>
              <a:rPr lang="it-IT" dirty="0" smtClean="0"/>
              <a:t>Sintomi</a:t>
            </a:r>
            <a:r>
              <a:rPr lang="it-IT" dirty="0"/>
              <a:t>: alto carico e intensità </a:t>
            </a:r>
          </a:p>
          <a:p>
            <a:pPr fontAlgn="base"/>
            <a:r>
              <a:rPr lang="it-IT" dirty="0"/>
              <a:t>Funzione: disabile, disoccupato, interferenza con le attività della vita quotidiana </a:t>
            </a:r>
          </a:p>
          <a:p>
            <a:pPr fontAlgn="base"/>
            <a:r>
              <a:rPr lang="it-IT" dirty="0"/>
              <a:t>Umore: depressione grave, disturbo bipolare, disturbo dell'asse II, disturbo da stress post-traumatico </a:t>
            </a:r>
          </a:p>
          <a:p>
            <a:pPr fontAlgn="base"/>
            <a:r>
              <a:rPr lang="it-IT" dirty="0"/>
              <a:t>Farmaci: </a:t>
            </a:r>
            <a:r>
              <a:rPr lang="it-IT" dirty="0" err="1"/>
              <a:t>polifarmacia</a:t>
            </a:r>
            <a:r>
              <a:rPr lang="it-IT" dirty="0"/>
              <a:t>, farmaci oppioidi, molteplici interventi falliti </a:t>
            </a:r>
          </a:p>
          <a:p>
            <a:pPr fontAlgn="base"/>
            <a:r>
              <a:rPr lang="it-IT" dirty="0"/>
              <a:t>Atteggiamenti disadattivi: catastrofista, rifiuto di accettare diagnosi </a:t>
            </a:r>
          </a:p>
          <a:p>
            <a:pPr fontAlgn="base"/>
            <a:r>
              <a:rPr lang="it-IT" dirty="0"/>
              <a:t>Punteggio del questionario di impatto della </a:t>
            </a:r>
            <a:r>
              <a:rPr lang="it-IT" dirty="0" err="1"/>
              <a:t>fibromialgia</a:t>
            </a:r>
            <a:r>
              <a:rPr lang="it-IT" dirty="0"/>
              <a:t>: 60 o superiore. </a:t>
            </a:r>
            <a:endParaRPr lang="it-IT" dirty="0" smtClean="0"/>
          </a:p>
          <a:p>
            <a:pPr marL="82296" indent="0" fontAlgn="base">
              <a:buNone/>
            </a:pPr>
            <a:endParaRPr lang="it-IT" dirty="0"/>
          </a:p>
          <a:p>
            <a:pPr fontAlgn="base"/>
            <a:r>
              <a:rPr lang="it-IT" dirty="0"/>
              <a:t>La </a:t>
            </a:r>
            <a:r>
              <a:rPr lang="it-IT" dirty="0" err="1"/>
              <a:t>fibromialgia</a:t>
            </a:r>
            <a:r>
              <a:rPr lang="it-IT" dirty="0"/>
              <a:t> </a:t>
            </a:r>
            <a:r>
              <a:rPr lang="it-IT" dirty="0" smtClean="0"/>
              <a:t>della nostra </a:t>
            </a:r>
            <a:r>
              <a:rPr lang="it-IT" dirty="0"/>
              <a:t>paziente nel caso 2 sarebbe stata classificata come grave.</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65</a:t>
            </a:fld>
            <a:endParaRPr lang="it-IT"/>
          </a:p>
        </p:txBody>
      </p:sp>
    </p:spTree>
    <p:extLst>
      <p:ext uri="{BB962C8B-B14F-4D97-AF65-F5344CB8AC3E}">
        <p14:creationId xmlns:p14="http://schemas.microsoft.com/office/powerpoint/2010/main" val="4034188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7498080" cy="1143000"/>
          </a:xfrm>
        </p:spPr>
        <p:txBody>
          <a:bodyPr>
            <a:normAutofit/>
          </a:bodyPr>
          <a:lstStyle/>
          <a:p>
            <a:r>
              <a:rPr lang="it-IT" b="1" dirty="0">
                <a:effectLst/>
              </a:rPr>
              <a:t>RACCOMANDAZIONI</a:t>
            </a:r>
            <a:r>
              <a:rPr lang="it-IT" dirty="0">
                <a:effectLst/>
              </a:rPr>
              <a:t> </a:t>
            </a:r>
            <a:r>
              <a:rPr lang="it-IT" dirty="0" smtClean="0">
                <a:effectLst/>
              </a:rPr>
              <a:t>- 1</a:t>
            </a:r>
            <a:endParaRPr lang="it-IT" dirty="0"/>
          </a:p>
        </p:txBody>
      </p:sp>
      <p:sp>
        <p:nvSpPr>
          <p:cNvPr id="3" name="Segnaposto contenuto 2"/>
          <p:cNvSpPr>
            <a:spLocks noGrp="1"/>
          </p:cNvSpPr>
          <p:nvPr>
            <p:ph idx="1"/>
          </p:nvPr>
        </p:nvSpPr>
        <p:spPr>
          <a:xfrm>
            <a:off x="1259632" y="1700808"/>
            <a:ext cx="7674056" cy="5040560"/>
          </a:xfrm>
        </p:spPr>
        <p:txBody>
          <a:bodyPr>
            <a:normAutofit/>
          </a:bodyPr>
          <a:lstStyle/>
          <a:p>
            <a:pPr marL="82296" indent="0">
              <a:buNone/>
            </a:pPr>
            <a:r>
              <a:rPr lang="it-IT" sz="2800" dirty="0"/>
              <a:t>Per la maggior parte dei pazienti, non concentrarsi sulla riduzione del dolore, poiché ciò è inefficace. Invece, </a:t>
            </a:r>
            <a:r>
              <a:rPr lang="it-IT" sz="2800" dirty="0" smtClean="0"/>
              <a:t>indirizzarsi ai </a:t>
            </a:r>
            <a:r>
              <a:rPr lang="it-IT" sz="2800" dirty="0"/>
              <a:t>fattori reversibili, ad esempio, l'umore, il sonno, lo stato di esercizio fisico, i fattori di stress e gli atteggiamenti disadattati nei confronti del dolore. </a:t>
            </a:r>
            <a:endParaRPr lang="it-IT" sz="2800" dirty="0" smtClean="0"/>
          </a:p>
          <a:p>
            <a:pPr marL="82296" indent="0">
              <a:buNone/>
            </a:pPr>
            <a:endParaRPr lang="it-IT" sz="2800" dirty="0"/>
          </a:p>
          <a:p>
            <a:pPr marL="82296" indent="0">
              <a:buNone/>
            </a:pPr>
            <a:r>
              <a:rPr lang="it-IT" sz="2800" b="1" i="1" dirty="0"/>
              <a:t>Ci concentriamo sulla funzione piuttosto che sul dolore.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66</a:t>
            </a:fld>
            <a:endParaRPr lang="it-IT"/>
          </a:p>
        </p:txBody>
      </p:sp>
    </p:spTree>
    <p:extLst>
      <p:ext uri="{BB962C8B-B14F-4D97-AF65-F5344CB8AC3E}">
        <p14:creationId xmlns:p14="http://schemas.microsoft.com/office/powerpoint/2010/main" val="1133820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effectLst/>
              </a:rPr>
              <a:t>RACCOMANDAZIONI</a:t>
            </a:r>
            <a:r>
              <a:rPr lang="it-IT" dirty="0">
                <a:effectLst/>
              </a:rPr>
              <a:t> - </a:t>
            </a:r>
            <a:r>
              <a:rPr lang="it-IT" dirty="0" smtClean="0">
                <a:effectLst/>
              </a:rPr>
              <a:t>2</a:t>
            </a:r>
            <a:endParaRPr lang="it-IT" dirty="0"/>
          </a:p>
        </p:txBody>
      </p:sp>
      <p:sp>
        <p:nvSpPr>
          <p:cNvPr id="3" name="Segnaposto contenuto 2"/>
          <p:cNvSpPr>
            <a:spLocks noGrp="1"/>
          </p:cNvSpPr>
          <p:nvPr>
            <p:ph idx="1"/>
          </p:nvPr>
        </p:nvSpPr>
        <p:spPr>
          <a:xfrm>
            <a:off x="1187624" y="1447800"/>
            <a:ext cx="7746064" cy="5077544"/>
          </a:xfrm>
        </p:spPr>
        <p:txBody>
          <a:bodyPr>
            <a:normAutofit/>
          </a:bodyPr>
          <a:lstStyle/>
          <a:p>
            <a:r>
              <a:rPr lang="it-IT" dirty="0"/>
              <a:t>Le possibili combinazioni di trattamento includono: </a:t>
            </a:r>
            <a:endParaRPr lang="it-IT" dirty="0" smtClean="0"/>
          </a:p>
          <a:p>
            <a:pPr lvl="1"/>
            <a:r>
              <a:rPr lang="it-IT" dirty="0" smtClean="0"/>
              <a:t>Un </a:t>
            </a:r>
            <a:r>
              <a:rPr lang="it-IT" dirty="0"/>
              <a:t>inibitore del </a:t>
            </a:r>
            <a:r>
              <a:rPr lang="it-IT" dirty="0" err="1"/>
              <a:t>reuptake</a:t>
            </a:r>
            <a:r>
              <a:rPr lang="it-IT" dirty="0"/>
              <a:t> della serotonina e noradrenalina (ad es. </a:t>
            </a:r>
            <a:r>
              <a:rPr lang="it-IT" dirty="0" err="1"/>
              <a:t>Duloxetina</a:t>
            </a:r>
            <a:r>
              <a:rPr lang="it-IT" dirty="0"/>
              <a:t>) </a:t>
            </a:r>
            <a:endParaRPr lang="it-IT" dirty="0" smtClean="0"/>
          </a:p>
          <a:p>
            <a:pPr lvl="1"/>
            <a:r>
              <a:rPr lang="it-IT" dirty="0" smtClean="0"/>
              <a:t>Un </a:t>
            </a:r>
            <a:r>
              <a:rPr lang="it-IT" dirty="0"/>
              <a:t>antidepressivo triciclico a bassa dose prima di coricarsi (es. </a:t>
            </a:r>
            <a:r>
              <a:rPr lang="it-IT" dirty="0" err="1"/>
              <a:t>Amitriptilina</a:t>
            </a:r>
            <a:r>
              <a:rPr lang="it-IT" dirty="0"/>
              <a:t>) </a:t>
            </a:r>
            <a:endParaRPr lang="it-IT" dirty="0" smtClean="0"/>
          </a:p>
          <a:p>
            <a:pPr lvl="1"/>
            <a:r>
              <a:rPr lang="it-IT" dirty="0" smtClean="0"/>
              <a:t>Un </a:t>
            </a:r>
            <a:r>
              <a:rPr lang="it-IT" dirty="0" err="1"/>
              <a:t>gabapentinoide</a:t>
            </a:r>
            <a:r>
              <a:rPr lang="it-IT" dirty="0"/>
              <a:t> (</a:t>
            </a:r>
            <a:r>
              <a:rPr lang="it-IT" dirty="0" err="1"/>
              <a:t>pregabalin</a:t>
            </a:r>
            <a:r>
              <a:rPr lang="it-IT" dirty="0"/>
              <a:t> o </a:t>
            </a:r>
            <a:r>
              <a:rPr lang="it-IT" dirty="0" err="1"/>
              <a:t>gabapentin</a:t>
            </a:r>
            <a:r>
              <a:rPr lang="it-IT" dirty="0"/>
              <a:t>).</a:t>
            </a:r>
          </a:p>
          <a:p>
            <a:r>
              <a:rPr lang="it-IT" dirty="0"/>
              <a:t>Se un farmaco all'interno di una classe non funziona, fermalo e prova un altro piuttosto che aggiungere.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67</a:t>
            </a:fld>
            <a:endParaRPr lang="it-IT"/>
          </a:p>
        </p:txBody>
      </p:sp>
    </p:spTree>
    <p:extLst>
      <p:ext uri="{BB962C8B-B14F-4D97-AF65-F5344CB8AC3E}">
        <p14:creationId xmlns:p14="http://schemas.microsoft.com/office/powerpoint/2010/main" val="4015921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effectLst/>
              </a:rPr>
              <a:t>RACCOMANDAZIONI</a:t>
            </a:r>
            <a:r>
              <a:rPr lang="it-IT" dirty="0">
                <a:effectLst/>
              </a:rPr>
              <a:t> - </a:t>
            </a:r>
            <a:r>
              <a:rPr lang="it-IT" dirty="0" smtClean="0">
                <a:effectLst/>
              </a:rPr>
              <a:t>3</a:t>
            </a:r>
            <a:endParaRPr lang="it-IT" dirty="0"/>
          </a:p>
        </p:txBody>
      </p:sp>
      <p:sp>
        <p:nvSpPr>
          <p:cNvPr id="3" name="Segnaposto contenuto 2"/>
          <p:cNvSpPr>
            <a:spLocks noGrp="1"/>
          </p:cNvSpPr>
          <p:nvPr>
            <p:ph idx="1"/>
          </p:nvPr>
        </p:nvSpPr>
        <p:spPr>
          <a:xfrm>
            <a:off x="1259632" y="1447800"/>
            <a:ext cx="7674056" cy="5077544"/>
          </a:xfrm>
        </p:spPr>
        <p:txBody>
          <a:bodyPr>
            <a:normAutofit/>
          </a:bodyPr>
          <a:lstStyle/>
          <a:p>
            <a:r>
              <a:rPr lang="it-IT" dirty="0"/>
              <a:t>Trattare la </a:t>
            </a:r>
            <a:r>
              <a:rPr lang="it-IT" dirty="0" err="1"/>
              <a:t>fibromialgia</a:t>
            </a:r>
            <a:r>
              <a:rPr lang="it-IT" dirty="0"/>
              <a:t> da lieve a moderata con interventi multidisciplinari, con o senza farmaci ad azione centrale. Trattare la </a:t>
            </a:r>
            <a:r>
              <a:rPr lang="it-IT" dirty="0" err="1"/>
              <a:t>fibromialgia</a:t>
            </a:r>
            <a:r>
              <a:rPr lang="it-IT" dirty="0"/>
              <a:t> grave con interventi psichiatrici o psicologici più intensi, cure multidisciplinari e farmaci mirati alle </a:t>
            </a:r>
            <a:r>
              <a:rPr lang="it-IT" dirty="0" err="1"/>
              <a:t>comorbidità</a:t>
            </a:r>
            <a:r>
              <a:rPr lang="it-IT" dirty="0" smtClean="0"/>
              <a:t>.</a:t>
            </a:r>
          </a:p>
          <a:p>
            <a:endParaRPr lang="it-IT" sz="1000" dirty="0" smtClean="0"/>
          </a:p>
          <a:p>
            <a:r>
              <a:rPr lang="it-IT" b="1" dirty="0" smtClean="0"/>
              <a:t>Fornire </a:t>
            </a:r>
            <a:r>
              <a:rPr lang="it-IT" b="1" dirty="0"/>
              <a:t>a tutti i pazienti istruzione e consigli sull'esercizio.</a:t>
            </a:r>
          </a:p>
        </p:txBody>
      </p:sp>
      <p:sp>
        <p:nvSpPr>
          <p:cNvPr id="4" name="Segnaposto numero diapositiva 3"/>
          <p:cNvSpPr>
            <a:spLocks noGrp="1"/>
          </p:cNvSpPr>
          <p:nvPr>
            <p:ph type="sldNum" sz="quarter" idx="12"/>
          </p:nvPr>
        </p:nvSpPr>
        <p:spPr/>
        <p:txBody>
          <a:bodyPr/>
          <a:lstStyle/>
          <a:p>
            <a:fld id="{E7A41E1B-4F70-4964-A407-84C68BE8251C}" type="slidenum">
              <a:rPr lang="it-IT" smtClean="0"/>
              <a:t>68</a:t>
            </a:fld>
            <a:endParaRPr lang="it-IT"/>
          </a:p>
        </p:txBody>
      </p:sp>
    </p:spTree>
    <p:extLst>
      <p:ext uri="{BB962C8B-B14F-4D97-AF65-F5344CB8AC3E}">
        <p14:creationId xmlns:p14="http://schemas.microsoft.com/office/powerpoint/2010/main" val="2625693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effectLst/>
              </a:rPr>
              <a:t>RACCOMANDAZIONI</a:t>
            </a:r>
            <a:r>
              <a:rPr lang="it-IT" dirty="0">
                <a:effectLst/>
              </a:rPr>
              <a:t> - </a:t>
            </a:r>
            <a:r>
              <a:rPr lang="it-IT" dirty="0" smtClean="0">
                <a:effectLst/>
              </a:rPr>
              <a:t>4</a:t>
            </a:r>
            <a:endParaRPr lang="it-IT" dirty="0"/>
          </a:p>
        </p:txBody>
      </p:sp>
      <p:sp>
        <p:nvSpPr>
          <p:cNvPr id="3" name="Segnaposto contenuto 2"/>
          <p:cNvSpPr>
            <a:spLocks noGrp="1"/>
          </p:cNvSpPr>
          <p:nvPr>
            <p:ph idx="1"/>
          </p:nvPr>
        </p:nvSpPr>
        <p:spPr>
          <a:xfrm>
            <a:off x="1259632" y="1447800"/>
            <a:ext cx="7674056" cy="5005536"/>
          </a:xfrm>
        </p:spPr>
        <p:txBody>
          <a:bodyPr>
            <a:normAutofit lnSpcReduction="10000"/>
          </a:bodyPr>
          <a:lstStyle/>
          <a:p>
            <a:r>
              <a:rPr lang="it-IT" b="1" dirty="0"/>
              <a:t>Mantenere i test di laboratorio e gli studi di </a:t>
            </a:r>
            <a:r>
              <a:rPr lang="it-IT" b="1" dirty="0" err="1"/>
              <a:t>imaging</a:t>
            </a:r>
            <a:r>
              <a:rPr lang="it-IT" b="1" dirty="0"/>
              <a:t> al minimo:</a:t>
            </a:r>
            <a:r>
              <a:rPr lang="it-IT" dirty="0"/>
              <a:t> una conta completa delle cellule del sangue con pannello metabolico differenziale completo, ormone stimolante la tiroide, proteina C-reattiva e tasso di sedimentazione di </a:t>
            </a:r>
            <a:r>
              <a:rPr lang="it-IT" dirty="0" err="1"/>
              <a:t>Westergren</a:t>
            </a:r>
            <a:r>
              <a:rPr lang="it-IT" dirty="0"/>
              <a:t>. </a:t>
            </a:r>
            <a:endParaRPr lang="it-IT" dirty="0" smtClean="0"/>
          </a:p>
          <a:p>
            <a:r>
              <a:rPr lang="it-IT" dirty="0" smtClean="0"/>
              <a:t>Non </a:t>
            </a:r>
            <a:r>
              <a:rPr lang="it-IT" dirty="0"/>
              <a:t>eseguire test per ANA a meno che il paziente non abbia caratteristiche obiettive che suggeriscono LES</a:t>
            </a:r>
            <a:r>
              <a:rPr lang="it-IT" dirty="0" smtClean="0"/>
              <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69</a:t>
            </a:fld>
            <a:endParaRPr lang="it-IT"/>
          </a:p>
        </p:txBody>
      </p:sp>
    </p:spTree>
    <p:extLst>
      <p:ext uri="{BB962C8B-B14F-4D97-AF65-F5344CB8AC3E}">
        <p14:creationId xmlns:p14="http://schemas.microsoft.com/office/powerpoint/2010/main" val="197918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638"/>
            <a:ext cx="7498080" cy="850106"/>
          </a:xfrm>
        </p:spPr>
        <p:txBody>
          <a:bodyPr/>
          <a:lstStyle/>
          <a:p>
            <a:r>
              <a:rPr lang="it-IT" dirty="0" smtClean="0"/>
              <a:t>Sintomi - 2</a:t>
            </a:r>
            <a:endParaRPr lang="it-IT" dirty="0"/>
          </a:p>
        </p:txBody>
      </p:sp>
      <p:sp>
        <p:nvSpPr>
          <p:cNvPr id="3" name="Segnaposto contenuto 2"/>
          <p:cNvSpPr>
            <a:spLocks noGrp="1"/>
          </p:cNvSpPr>
          <p:nvPr>
            <p:ph idx="1"/>
          </p:nvPr>
        </p:nvSpPr>
        <p:spPr>
          <a:xfrm>
            <a:off x="1043608" y="1447800"/>
            <a:ext cx="7890080" cy="5149552"/>
          </a:xfrm>
        </p:spPr>
        <p:txBody>
          <a:bodyPr>
            <a:normAutofit fontScale="77500" lnSpcReduction="20000"/>
          </a:bodyPr>
          <a:lstStyle/>
          <a:p>
            <a:r>
              <a:rPr lang="it-IT" dirty="0"/>
              <a:t>I sintomi possono essere esacerbati da stress emotivi o ambientali, riduzione del sonno, traumi, esposizione a umidità o freddo, o da un medico, un familiare o un amico che qualifica questa patologia come malattia psicosomatica</a:t>
            </a:r>
            <a:r>
              <a:rPr lang="it-IT" dirty="0" smtClean="0"/>
              <a:t>.</a:t>
            </a:r>
          </a:p>
          <a:p>
            <a:endParaRPr lang="it-IT" sz="1000" dirty="0"/>
          </a:p>
          <a:p>
            <a:r>
              <a:rPr lang="it-IT" dirty="0"/>
              <a:t>I pazienti tendono a essere stressati, tesi, ansiosi, affaticati, preoccupati e a volte depressi. I pazienti potrebbero avere un'inclinazione a essere perfezionisti</a:t>
            </a:r>
            <a:r>
              <a:rPr lang="it-IT" dirty="0" smtClean="0"/>
              <a:t>.</a:t>
            </a:r>
          </a:p>
          <a:p>
            <a:endParaRPr lang="it-IT" sz="1000" dirty="0"/>
          </a:p>
          <a:p>
            <a:r>
              <a:rPr lang="it-IT" dirty="0"/>
              <a:t>L'esame obiettivo è negativo eccetto quello </a:t>
            </a:r>
            <a:r>
              <a:rPr lang="it-IT" dirty="0" smtClean="0"/>
              <a:t>specifico: circoscritte </a:t>
            </a:r>
            <a:r>
              <a:rPr lang="it-IT" dirty="0"/>
              <a:t>aree </a:t>
            </a:r>
            <a:r>
              <a:rPr lang="it-IT" dirty="0" smtClean="0"/>
              <a:t>muscolari </a:t>
            </a:r>
            <a:r>
              <a:rPr lang="it-IT" dirty="0"/>
              <a:t>(tender </a:t>
            </a:r>
            <a:r>
              <a:rPr lang="it-IT" dirty="0" err="1"/>
              <a:t>points</a:t>
            </a:r>
            <a:r>
              <a:rPr lang="it-IT" dirty="0"/>
              <a:t>) spesso </a:t>
            </a:r>
            <a:r>
              <a:rPr lang="it-IT" dirty="0" smtClean="0"/>
              <a:t>sono </a:t>
            </a:r>
            <a:r>
              <a:rPr lang="it-IT" dirty="0"/>
              <a:t>dolenti quando sottoposte a palpazione. Le aree dolenti non sono gonfie, rosse o calde; tali aspetti </a:t>
            </a:r>
            <a:r>
              <a:rPr lang="it-IT" dirty="0" smtClean="0"/>
              <a:t>dovrebbero suggerire piuttosto una </a:t>
            </a:r>
            <a:r>
              <a:rPr lang="it-IT" dirty="0"/>
              <a:t>diagnosi alternativa</a:t>
            </a:r>
            <a:r>
              <a:rPr lang="it-IT" dirty="0" smtClean="0"/>
              <a:t>.</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a:t>
            </a:fld>
            <a:endParaRPr lang="it-IT"/>
          </a:p>
        </p:txBody>
      </p:sp>
    </p:spTree>
    <p:extLst>
      <p:ext uri="{BB962C8B-B14F-4D97-AF65-F5344CB8AC3E}">
        <p14:creationId xmlns:p14="http://schemas.microsoft.com/office/powerpoint/2010/main" val="357853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620688"/>
            <a:ext cx="7746064" cy="5832648"/>
          </a:xfrm>
        </p:spPr>
        <p:txBody>
          <a:bodyPr>
            <a:normAutofit fontScale="92500" lnSpcReduction="10000"/>
          </a:bodyPr>
          <a:lstStyle/>
          <a:p>
            <a:r>
              <a:rPr lang="it-IT" dirty="0"/>
              <a:t>Secondo le recenti raccomandazioni dell’</a:t>
            </a:r>
            <a:r>
              <a:rPr lang="it-IT" i="1" dirty="0" err="1"/>
              <a:t>European</a:t>
            </a:r>
            <a:r>
              <a:rPr lang="it-IT" i="1" dirty="0"/>
              <a:t> League </a:t>
            </a:r>
            <a:r>
              <a:rPr lang="it-IT" i="1" dirty="0" err="1"/>
              <a:t>Against</a:t>
            </a:r>
            <a:r>
              <a:rPr lang="it-IT" i="1" dirty="0"/>
              <a:t> </a:t>
            </a:r>
            <a:r>
              <a:rPr lang="it-IT" i="1" dirty="0" err="1"/>
              <a:t>Rheumatism</a:t>
            </a:r>
            <a:r>
              <a:rPr lang="it-IT" i="1" dirty="0"/>
              <a:t> </a:t>
            </a:r>
            <a:r>
              <a:rPr lang="it-IT" dirty="0"/>
              <a:t>(2017) l’approccio dovrebbe essere </a:t>
            </a:r>
            <a:r>
              <a:rPr lang="it-IT" dirty="0" smtClean="0"/>
              <a:t>graduale: </a:t>
            </a:r>
          </a:p>
          <a:p>
            <a:pPr marL="82296" indent="0">
              <a:buNone/>
            </a:pPr>
            <a:endParaRPr lang="it-IT" dirty="0"/>
          </a:p>
          <a:p>
            <a:pPr marL="596646" indent="-514350">
              <a:buFont typeface="+mj-lt"/>
              <a:buAutoNum type="arabicPeriod"/>
            </a:pPr>
            <a:r>
              <a:rPr lang="it-IT" dirty="0" smtClean="0"/>
              <a:t>dapprima </a:t>
            </a:r>
            <a:r>
              <a:rPr lang="it-IT" dirty="0"/>
              <a:t>l’educazione del paziente</a:t>
            </a:r>
            <a:r>
              <a:rPr lang="it-IT" dirty="0" smtClean="0"/>
              <a:t>,</a:t>
            </a:r>
          </a:p>
          <a:p>
            <a:pPr marL="596646" indent="-514350">
              <a:buFont typeface="+mj-lt"/>
              <a:buAutoNum type="arabicPeriod"/>
            </a:pPr>
            <a:endParaRPr lang="it-IT" sz="1100" dirty="0"/>
          </a:p>
          <a:p>
            <a:pPr marL="596646" indent="-514350">
              <a:buFont typeface="+mj-lt"/>
              <a:buAutoNum type="arabicPeriod"/>
            </a:pPr>
            <a:r>
              <a:rPr lang="it-IT" dirty="0" smtClean="0"/>
              <a:t>se </a:t>
            </a:r>
            <a:r>
              <a:rPr lang="it-IT" dirty="0"/>
              <a:t>insufficiente nella gestione della sintomatologia, l’integrazione con trattamenti non farmacologici (in primis attività fisica), </a:t>
            </a:r>
            <a:endParaRPr lang="it-IT" dirty="0" smtClean="0"/>
          </a:p>
          <a:p>
            <a:pPr marL="596646" indent="-514350">
              <a:buFont typeface="+mj-lt"/>
              <a:buAutoNum type="arabicPeriod"/>
            </a:pPr>
            <a:endParaRPr lang="it-IT" sz="1100" dirty="0"/>
          </a:p>
          <a:p>
            <a:pPr marL="596646" indent="-514350">
              <a:buFont typeface="+mj-lt"/>
              <a:buAutoNum type="arabicPeriod"/>
            </a:pPr>
            <a:r>
              <a:rPr lang="it-IT" dirty="0" smtClean="0"/>
              <a:t>e </a:t>
            </a:r>
            <a:r>
              <a:rPr lang="it-IT" dirty="0"/>
              <a:t>se insufficiente, l’integrazione anche con il trattamento farmacologico. </a:t>
            </a:r>
          </a:p>
          <a:p>
            <a:pPr marL="596646" indent="-514350">
              <a:buFont typeface="+mj-lt"/>
              <a:buAutoNum type="arabicPeriod"/>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70</a:t>
            </a:fld>
            <a:endParaRPr lang="it-IT"/>
          </a:p>
        </p:txBody>
      </p:sp>
    </p:spTree>
    <p:extLst>
      <p:ext uri="{BB962C8B-B14F-4D97-AF65-F5344CB8AC3E}">
        <p14:creationId xmlns:p14="http://schemas.microsoft.com/office/powerpoint/2010/main" val="3404977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7848872" cy="1368152"/>
          </a:xfrm>
        </p:spPr>
        <p:txBody>
          <a:bodyPr>
            <a:noAutofit/>
          </a:bodyPr>
          <a:lstStyle/>
          <a:p>
            <a:r>
              <a:rPr lang="it-IT" sz="3600" dirty="0">
                <a:effectLst/>
              </a:rPr>
              <a:t>Gli aspetti chiave su cui dovrebbe orientarsi l’educazione del paziente sono</a:t>
            </a:r>
          </a:p>
        </p:txBody>
      </p:sp>
      <p:sp>
        <p:nvSpPr>
          <p:cNvPr id="3" name="Segnaposto contenuto 2"/>
          <p:cNvSpPr>
            <a:spLocks noGrp="1"/>
          </p:cNvSpPr>
          <p:nvPr>
            <p:ph idx="1"/>
          </p:nvPr>
        </p:nvSpPr>
        <p:spPr>
          <a:xfrm>
            <a:off x="1187624" y="1772816"/>
            <a:ext cx="7746064" cy="4968552"/>
          </a:xfrm>
        </p:spPr>
        <p:txBody>
          <a:bodyPr>
            <a:normAutofit fontScale="85000" lnSpcReduction="10000"/>
          </a:bodyPr>
          <a:lstStyle/>
          <a:p>
            <a:r>
              <a:rPr lang="it-IT" dirty="0" smtClean="0"/>
              <a:t>la </a:t>
            </a:r>
            <a:r>
              <a:rPr lang="it-IT" dirty="0"/>
              <a:t>condivisione rispetto alla presenza di un “reale” e “non immaginario” problema di salute; </a:t>
            </a:r>
          </a:p>
          <a:p>
            <a:r>
              <a:rPr lang="it-IT" dirty="0" smtClean="0"/>
              <a:t>la </a:t>
            </a:r>
            <a:r>
              <a:rPr lang="it-IT" dirty="0"/>
              <a:t>assenza di evidenze cliniche di infiammazione; </a:t>
            </a:r>
          </a:p>
          <a:p>
            <a:r>
              <a:rPr lang="it-IT" dirty="0" smtClean="0"/>
              <a:t>il </a:t>
            </a:r>
            <a:r>
              <a:rPr lang="it-IT" dirty="0"/>
              <a:t>ruolo dello stress e dei problemi legati all’umore; </a:t>
            </a:r>
          </a:p>
          <a:p>
            <a:r>
              <a:rPr lang="it-IT" dirty="0" smtClean="0"/>
              <a:t>il </a:t>
            </a:r>
            <a:r>
              <a:rPr lang="it-IT" dirty="0"/>
              <a:t>ruolo del sonno e dei relativi disturbi; </a:t>
            </a:r>
          </a:p>
          <a:p>
            <a:r>
              <a:rPr lang="it-IT" dirty="0" smtClean="0"/>
              <a:t>il </a:t>
            </a:r>
            <a:r>
              <a:rPr lang="it-IT" dirty="0"/>
              <a:t>ruolo dell’attività fisica; </a:t>
            </a:r>
          </a:p>
          <a:p>
            <a:r>
              <a:rPr lang="it-IT" dirty="0" smtClean="0"/>
              <a:t>la </a:t>
            </a:r>
            <a:r>
              <a:rPr lang="it-IT" dirty="0"/>
              <a:t>prognosi; </a:t>
            </a:r>
          </a:p>
          <a:p>
            <a:r>
              <a:rPr lang="it-IT" dirty="0" smtClean="0"/>
              <a:t>la </a:t>
            </a:r>
            <a:r>
              <a:rPr lang="it-IT" dirty="0"/>
              <a:t>capacità di adattarsi a problemi cronici di salute e le possibili strategie di “</a:t>
            </a:r>
            <a:r>
              <a:rPr lang="it-IT" dirty="0" err="1"/>
              <a:t>coping</a:t>
            </a:r>
            <a:r>
              <a:rPr lang="it-IT" dirty="0"/>
              <a:t>” da mettere in atto. </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71</a:t>
            </a:fld>
            <a:endParaRPr lang="it-IT"/>
          </a:p>
        </p:txBody>
      </p:sp>
    </p:spTree>
    <p:extLst>
      <p:ext uri="{BB962C8B-B14F-4D97-AF65-F5344CB8AC3E}">
        <p14:creationId xmlns:p14="http://schemas.microsoft.com/office/powerpoint/2010/main" val="14447359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16632"/>
            <a:ext cx="7498080" cy="850106"/>
          </a:xfrm>
        </p:spPr>
        <p:txBody>
          <a:bodyPr>
            <a:normAutofit/>
          </a:bodyPr>
          <a:lstStyle/>
          <a:p>
            <a:r>
              <a:rPr lang="it-IT" b="1" dirty="0"/>
              <a:t>Attività fisica </a:t>
            </a:r>
            <a:endParaRPr lang="it-IT" dirty="0"/>
          </a:p>
        </p:txBody>
      </p:sp>
      <p:sp>
        <p:nvSpPr>
          <p:cNvPr id="3" name="Segnaposto contenuto 2"/>
          <p:cNvSpPr>
            <a:spLocks noGrp="1"/>
          </p:cNvSpPr>
          <p:nvPr>
            <p:ph idx="1"/>
          </p:nvPr>
        </p:nvSpPr>
        <p:spPr>
          <a:xfrm>
            <a:off x="1043608" y="1196752"/>
            <a:ext cx="8028384" cy="5472608"/>
          </a:xfrm>
        </p:spPr>
        <p:txBody>
          <a:bodyPr>
            <a:normAutofit fontScale="77500" lnSpcReduction="20000"/>
          </a:bodyPr>
          <a:lstStyle/>
          <a:p>
            <a:pPr marL="82296" indent="0">
              <a:buNone/>
            </a:pPr>
            <a:r>
              <a:rPr lang="it-IT" dirty="0" smtClean="0"/>
              <a:t>Secondo </a:t>
            </a:r>
            <a:r>
              <a:rPr lang="it-IT" dirty="0"/>
              <a:t>le indicazioni </a:t>
            </a:r>
            <a:r>
              <a:rPr lang="it-IT" dirty="0" smtClean="0"/>
              <a:t>internazionali </a:t>
            </a:r>
            <a:r>
              <a:rPr lang="it-IT" dirty="0"/>
              <a:t>il trattamento di prima scelta nella gestione iniziale della </a:t>
            </a:r>
            <a:r>
              <a:rPr lang="it-IT" dirty="0" err="1"/>
              <a:t>fibromialgia</a:t>
            </a:r>
            <a:r>
              <a:rPr lang="it-IT" dirty="0"/>
              <a:t> è rappresentato dall’attività fisica, di documentata efficacia nel miglioramento della </a:t>
            </a:r>
            <a:r>
              <a:rPr lang="it-IT" dirty="0" smtClean="0"/>
              <a:t>sintomatologia.</a:t>
            </a:r>
          </a:p>
          <a:p>
            <a:pPr marL="82296" indent="0">
              <a:buNone/>
            </a:pPr>
            <a:endParaRPr lang="it-IT" sz="1300" dirty="0"/>
          </a:p>
          <a:p>
            <a:pPr marL="82296" indent="0">
              <a:buNone/>
            </a:pPr>
            <a:r>
              <a:rPr lang="it-IT" dirty="0"/>
              <a:t>Il beneficio di una </a:t>
            </a:r>
            <a:r>
              <a:rPr lang="it-IT" b="1" dirty="0"/>
              <a:t>attività aerobica regolare </a:t>
            </a:r>
            <a:r>
              <a:rPr lang="it-IT" dirty="0"/>
              <a:t>(camminata veloce, bicicletta, nuoto ma anche ballo ed altre attività fisiche aerobiche in acqua) è stato dimostrato da molti </a:t>
            </a:r>
            <a:r>
              <a:rPr lang="it-IT" dirty="0" smtClean="0"/>
              <a:t>studi. </a:t>
            </a:r>
          </a:p>
          <a:p>
            <a:pPr marL="82296" indent="0">
              <a:buNone/>
            </a:pPr>
            <a:endParaRPr lang="it-IT" sz="1300" dirty="0"/>
          </a:p>
          <a:p>
            <a:pPr marL="82296" indent="0">
              <a:buNone/>
            </a:pPr>
            <a:r>
              <a:rPr lang="it-IT" dirty="0"/>
              <a:t>L’attività fisica: </a:t>
            </a:r>
          </a:p>
          <a:p>
            <a:pPr lvl="1"/>
            <a:r>
              <a:rPr lang="it-IT" b="1" dirty="0" smtClean="0"/>
              <a:t>migliora </a:t>
            </a:r>
            <a:r>
              <a:rPr lang="it-IT" b="1" dirty="0"/>
              <a:t>la performance personale, </a:t>
            </a:r>
            <a:endParaRPr lang="it-IT" dirty="0"/>
          </a:p>
          <a:p>
            <a:pPr lvl="1"/>
            <a:r>
              <a:rPr lang="it-IT" dirty="0" smtClean="0"/>
              <a:t>rende </a:t>
            </a:r>
            <a:r>
              <a:rPr lang="it-IT" dirty="0"/>
              <a:t>il muscolo meno vulnerabile a stimoli esterni ambientali, </a:t>
            </a:r>
          </a:p>
          <a:p>
            <a:pPr lvl="1"/>
            <a:r>
              <a:rPr lang="it-IT" b="1" dirty="0" smtClean="0"/>
              <a:t>migliora </a:t>
            </a:r>
            <a:r>
              <a:rPr lang="it-IT" b="1" dirty="0"/>
              <a:t>la tolleranza allo sforzo, </a:t>
            </a:r>
            <a:endParaRPr lang="it-IT" dirty="0"/>
          </a:p>
          <a:p>
            <a:pPr lvl="1"/>
            <a:r>
              <a:rPr lang="it-IT" dirty="0" smtClean="0"/>
              <a:t>migliora </a:t>
            </a:r>
            <a:r>
              <a:rPr lang="it-IT" dirty="0"/>
              <a:t>la ricezione (o percezione) centrale del dolore, </a:t>
            </a:r>
          </a:p>
          <a:p>
            <a:pPr lvl="1"/>
            <a:r>
              <a:rPr lang="it-IT" b="1" dirty="0" smtClean="0"/>
              <a:t>aumenta </a:t>
            </a:r>
            <a:r>
              <a:rPr lang="it-IT" b="1" dirty="0"/>
              <a:t>il rilascio di endorfine che inibiscono il dolore.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72</a:t>
            </a:fld>
            <a:endParaRPr lang="it-IT"/>
          </a:p>
        </p:txBody>
      </p:sp>
    </p:spTree>
    <p:extLst>
      <p:ext uri="{BB962C8B-B14F-4D97-AF65-F5344CB8AC3E}">
        <p14:creationId xmlns:p14="http://schemas.microsoft.com/office/powerpoint/2010/main" val="837616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764704"/>
            <a:ext cx="7746064" cy="5904656"/>
          </a:xfrm>
        </p:spPr>
        <p:txBody>
          <a:bodyPr>
            <a:normAutofit/>
          </a:bodyPr>
          <a:lstStyle/>
          <a:p>
            <a:r>
              <a:rPr lang="it-IT" dirty="0"/>
              <a:t>Dalla letteratura emerge, inoltre, come nella pratica sia difficile mantenere un elevato livello di adesione dei pazienti affetti da </a:t>
            </a:r>
            <a:r>
              <a:rPr lang="it-IT" dirty="0" err="1"/>
              <a:t>fibromialgia</a:t>
            </a:r>
            <a:r>
              <a:rPr lang="it-IT" dirty="0"/>
              <a:t> per tutta la durata del programma di esercizio fisico, in quanto all’inizio del programma è frequente percepire un peggioramento dei sintomi dolorosi e </a:t>
            </a:r>
            <a:r>
              <a:rPr lang="it-IT" dirty="0" smtClean="0"/>
              <a:t>dell’astenia.</a:t>
            </a:r>
          </a:p>
          <a:p>
            <a:endParaRPr lang="it-IT" sz="1000" dirty="0"/>
          </a:p>
          <a:p>
            <a:r>
              <a:rPr lang="it-IT" dirty="0"/>
              <a:t>E’, pertanto, importante, </a:t>
            </a:r>
            <a:r>
              <a:rPr lang="it-IT" b="1" dirty="0"/>
              <a:t>una appropriata educazione del paziente sui principi, metodi ed effetti del programma</a:t>
            </a:r>
            <a:r>
              <a:rPr lang="it-IT" dirty="0"/>
              <a:t>. </a:t>
            </a:r>
          </a:p>
        </p:txBody>
      </p:sp>
      <p:sp>
        <p:nvSpPr>
          <p:cNvPr id="4" name="Segnaposto numero diapositiva 3"/>
          <p:cNvSpPr>
            <a:spLocks noGrp="1"/>
          </p:cNvSpPr>
          <p:nvPr>
            <p:ph type="sldNum" sz="quarter" idx="12"/>
          </p:nvPr>
        </p:nvSpPr>
        <p:spPr/>
        <p:txBody>
          <a:bodyPr/>
          <a:lstStyle/>
          <a:p>
            <a:fld id="{E7A41E1B-4F70-4964-A407-84C68BE8251C}" type="slidenum">
              <a:rPr lang="it-IT" smtClean="0"/>
              <a:t>73</a:t>
            </a:fld>
            <a:endParaRPr lang="it-IT"/>
          </a:p>
        </p:txBody>
      </p:sp>
    </p:spTree>
    <p:extLst>
      <p:ext uri="{BB962C8B-B14F-4D97-AF65-F5344CB8AC3E}">
        <p14:creationId xmlns:p14="http://schemas.microsoft.com/office/powerpoint/2010/main" val="13909329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476672"/>
            <a:ext cx="7746064" cy="6192688"/>
          </a:xfrm>
        </p:spPr>
        <p:txBody>
          <a:bodyPr>
            <a:normAutofit fontScale="77500" lnSpcReduction="20000"/>
          </a:bodyPr>
          <a:lstStyle/>
          <a:p>
            <a:r>
              <a:rPr lang="it-IT" dirty="0"/>
              <a:t>Il settore della riabilitazione ha cercato di trattare la </a:t>
            </a:r>
            <a:r>
              <a:rPr lang="it-IT" dirty="0" err="1"/>
              <a:t>fibromialgia</a:t>
            </a:r>
            <a:r>
              <a:rPr lang="it-IT" dirty="0"/>
              <a:t> attraverso numerosi interventi mediante agenti fisici (calore, ultrasuoni, elettroterapia antalgica, </a:t>
            </a:r>
            <a:r>
              <a:rPr lang="it-IT" dirty="0" err="1"/>
              <a:t>etc</a:t>
            </a:r>
            <a:r>
              <a:rPr lang="it-IT" dirty="0"/>
              <a:t>) nonché attraverso numerose tecniche di esercizi riabilitativi comprensive di diverse tecniche di massaggio, ricavandone scarsi risultati e benefici. Infatti la </a:t>
            </a:r>
            <a:r>
              <a:rPr lang="it-IT" dirty="0" err="1"/>
              <a:t>fibromialgia</a:t>
            </a:r>
            <a:r>
              <a:rPr lang="it-IT" dirty="0"/>
              <a:t> presenta numerose difficoltà nell’approccio riabilitativo in quanto il trattamento in palestra con esercizi effettuati al tappeto e comunque con carico gravitazionale non soddisfano le persone e spesso portano a riacutizzazioni del quadro clinico. Pertanto si sono sviluppate attività in acqua calda che hanno portato ad un miglioramento del quadro funzionale. </a:t>
            </a:r>
          </a:p>
          <a:p>
            <a:r>
              <a:rPr lang="it-IT" dirty="0"/>
              <a:t>Lo scopo di un intervento attraverso </a:t>
            </a:r>
            <a:r>
              <a:rPr lang="it-IT" b="1" i="1" dirty="0"/>
              <a:t>l’acqua calda </a:t>
            </a:r>
            <a:r>
              <a:rPr lang="it-IT" dirty="0"/>
              <a:t>è quello di ridurre il peso corporeo, il dolore, alleviare lo spasmo muscolare e migliorare la forza muscolare e la mobilità con un lavoro antigravitazionale dei muscoli.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74</a:t>
            </a:fld>
            <a:endParaRPr lang="it-IT"/>
          </a:p>
        </p:txBody>
      </p:sp>
    </p:spTree>
    <p:extLst>
      <p:ext uri="{BB962C8B-B14F-4D97-AF65-F5344CB8AC3E}">
        <p14:creationId xmlns:p14="http://schemas.microsoft.com/office/powerpoint/2010/main" val="342604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620688"/>
            <a:ext cx="7746064" cy="6048672"/>
          </a:xfrm>
        </p:spPr>
        <p:txBody>
          <a:bodyPr>
            <a:normAutofit fontScale="85000" lnSpcReduction="20000"/>
          </a:bodyPr>
          <a:lstStyle/>
          <a:p>
            <a:r>
              <a:rPr lang="it-IT" b="1" dirty="0"/>
              <a:t>Le evidenze sono concordi nel raccomandare programmi di esercizio fisico, sia a secco che in acqua( 32 gradi C), di bassa o media intensità, e comunque tali da non incrementare il dolore nella fase post-esercizio, articolati in 2 / 3 volte la </a:t>
            </a:r>
            <a:r>
              <a:rPr lang="it-IT" b="1" dirty="0" smtClean="0"/>
              <a:t>settimana</a:t>
            </a:r>
          </a:p>
          <a:p>
            <a:endParaRPr lang="it-IT" dirty="0"/>
          </a:p>
          <a:p>
            <a:r>
              <a:rPr lang="it-IT" dirty="0"/>
              <a:t>Nel 2007 Busch </a:t>
            </a:r>
            <a:r>
              <a:rPr lang="it-IT" i="1" dirty="0"/>
              <a:t>et al</a:t>
            </a:r>
            <a:r>
              <a:rPr lang="it-IT" dirty="0"/>
              <a:t>. (2007</a:t>
            </a:r>
            <a:r>
              <a:rPr lang="it-IT" dirty="0" smtClean="0"/>
              <a:t>) </a:t>
            </a:r>
            <a:r>
              <a:rPr lang="it-IT" dirty="0"/>
              <a:t>hanno condotto una revisione sistematica di 34 studi, riguardanti 47 tipologie diverse di esercizio fisico, e un totale di 2276 soggetti, di cui 1264 arruolati in programmi di esercizio fisico. Nelle persone arruolate in programmi di esercizio fisico a confronto con i non arruolati si era ridotta la percezione della sensazione dolorosa, e doveva essere applicata una pressione fisica maggiore sui punti algogeni (</a:t>
            </a:r>
            <a:r>
              <a:rPr lang="it-IT" i="1" dirty="0"/>
              <a:t>tender </a:t>
            </a:r>
            <a:r>
              <a:rPr lang="it-IT" i="1" dirty="0" err="1"/>
              <a:t>point</a:t>
            </a:r>
            <a:r>
              <a:rPr lang="it-IT" dirty="0"/>
              <a:t>) </a:t>
            </a:r>
            <a:r>
              <a:rPr lang="it-IT" dirty="0" err="1"/>
              <a:t>affinchè</a:t>
            </a:r>
            <a:r>
              <a:rPr lang="it-IT" dirty="0"/>
              <a:t> venisse percepito il dolore.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75</a:t>
            </a:fld>
            <a:endParaRPr lang="it-IT"/>
          </a:p>
        </p:txBody>
      </p:sp>
    </p:spTree>
    <p:extLst>
      <p:ext uri="{BB962C8B-B14F-4D97-AF65-F5344CB8AC3E}">
        <p14:creationId xmlns:p14="http://schemas.microsoft.com/office/powerpoint/2010/main" val="236227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620688"/>
            <a:ext cx="7818072" cy="6048672"/>
          </a:xfrm>
        </p:spPr>
        <p:txBody>
          <a:bodyPr>
            <a:normAutofit fontScale="85000" lnSpcReduction="10000"/>
          </a:bodyPr>
          <a:lstStyle/>
          <a:p>
            <a:r>
              <a:rPr lang="it-IT" dirty="0"/>
              <a:t>La FM a causa della sintomatologia algica persistente che la caratterizza ha un rilevante impatto profondo sulla qualità di vita dei pazienti, è associata ad un elevato utilizzo di risorse sanitarie e ad un aumentato rischio di astensione dalla attività </a:t>
            </a:r>
            <a:r>
              <a:rPr lang="it-IT" dirty="0" smtClean="0"/>
              <a:t>lavorativa. </a:t>
            </a:r>
            <a:r>
              <a:rPr lang="it-IT" dirty="0"/>
              <a:t>Il grado di disabilità percepita dai pazienti affetti da FM è anche superiore a quello riportato da pazienti con artrite </a:t>
            </a:r>
            <a:r>
              <a:rPr lang="it-IT" dirty="0" smtClean="0"/>
              <a:t>reumatoide. </a:t>
            </a:r>
          </a:p>
          <a:p>
            <a:pPr marL="82296" indent="0">
              <a:buNone/>
            </a:pPr>
            <a:endParaRPr lang="it-IT" sz="1200" dirty="0"/>
          </a:p>
          <a:p>
            <a:r>
              <a:rPr lang="it-IT" dirty="0"/>
              <a:t>La letteratura scientifica concorda sul fatto che sia di grande importanza, per una corretta valutazione del paziente FM, definire un insieme di domini da utilizzare sia negli studi clinici che nella pratica clinica quotidiana, capaci di individuare la molteplicità di aspetti che traducono la complessa fenomenologia clinica di questa condizione.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76</a:t>
            </a:fld>
            <a:endParaRPr lang="it-IT"/>
          </a:p>
        </p:txBody>
      </p:sp>
    </p:spTree>
    <p:extLst>
      <p:ext uri="{BB962C8B-B14F-4D97-AF65-F5344CB8AC3E}">
        <p14:creationId xmlns:p14="http://schemas.microsoft.com/office/powerpoint/2010/main" val="1795696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75656" y="1052736"/>
            <a:ext cx="7458032" cy="5195664"/>
          </a:xfrm>
        </p:spPr>
        <p:txBody>
          <a:bodyPr/>
          <a:lstStyle/>
          <a:p>
            <a:r>
              <a:rPr lang="it-IT" dirty="0"/>
              <a:t>Tra gli strumenti più appropriati per la valutazione dell’impatto della </a:t>
            </a:r>
            <a:r>
              <a:rPr lang="it-IT" dirty="0" err="1"/>
              <a:t>fibromialgia</a:t>
            </a:r>
            <a:r>
              <a:rPr lang="it-IT" dirty="0"/>
              <a:t> sulla salute e sulla qualità di vita delle persone, sia al baseline (1° visita) che nel corso del </a:t>
            </a:r>
            <a:r>
              <a:rPr lang="it-IT" dirty="0" err="1"/>
              <a:t>follow</a:t>
            </a:r>
            <a:r>
              <a:rPr lang="it-IT" dirty="0"/>
              <a:t> up, si evidenziano: </a:t>
            </a:r>
            <a:endParaRPr lang="it-IT" dirty="0" smtClean="0"/>
          </a:p>
          <a:p>
            <a:endParaRPr lang="it-IT" dirty="0"/>
          </a:p>
          <a:p>
            <a:r>
              <a:rPr lang="fr-FR" dirty="0" err="1" smtClean="0"/>
              <a:t>Fibromyalgia</a:t>
            </a:r>
            <a:r>
              <a:rPr lang="fr-FR" dirty="0" smtClean="0"/>
              <a:t> </a:t>
            </a:r>
            <a:r>
              <a:rPr lang="fr-FR" dirty="0"/>
              <a:t>Impact Questionnaire (FIQ</a:t>
            </a:r>
            <a:r>
              <a:rPr lang="fr-FR" dirty="0" smtClean="0"/>
              <a:t>);</a:t>
            </a:r>
          </a:p>
          <a:p>
            <a:pPr marL="82296" indent="0">
              <a:buNone/>
            </a:pPr>
            <a:r>
              <a:rPr lang="fr-FR" dirty="0" smtClean="0"/>
              <a:t> </a:t>
            </a:r>
            <a:endParaRPr lang="fr-FR" dirty="0"/>
          </a:p>
          <a:p>
            <a:r>
              <a:rPr lang="en-US" dirty="0" smtClean="0"/>
              <a:t>European </a:t>
            </a:r>
            <a:r>
              <a:rPr lang="en-US" dirty="0"/>
              <a:t>Quality of Life (EQ-5D). </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77</a:t>
            </a:fld>
            <a:endParaRPr lang="it-IT"/>
          </a:p>
        </p:txBody>
      </p:sp>
    </p:spTree>
    <p:extLst>
      <p:ext uri="{BB962C8B-B14F-4D97-AF65-F5344CB8AC3E}">
        <p14:creationId xmlns:p14="http://schemas.microsoft.com/office/powerpoint/2010/main" val="145421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87624" y="548680"/>
            <a:ext cx="7746064" cy="5976664"/>
          </a:xfrm>
        </p:spPr>
        <p:txBody>
          <a:bodyPr>
            <a:normAutofit fontScale="85000" lnSpcReduction="10000"/>
          </a:bodyPr>
          <a:lstStyle/>
          <a:p>
            <a:r>
              <a:rPr lang="it-IT" dirty="0"/>
              <a:t>Il </a:t>
            </a:r>
            <a:r>
              <a:rPr lang="it-IT" dirty="0" err="1"/>
              <a:t>Fibromyalgia</a:t>
            </a:r>
            <a:r>
              <a:rPr lang="it-IT" dirty="0"/>
              <a:t> Impact </a:t>
            </a:r>
            <a:r>
              <a:rPr lang="it-IT" dirty="0" err="1"/>
              <a:t>Questionnaire</a:t>
            </a:r>
            <a:r>
              <a:rPr lang="it-IT" dirty="0"/>
              <a:t> (FIQ) e la sua versione più recentemente rivista (</a:t>
            </a:r>
            <a:r>
              <a:rPr lang="it-IT" b="1" dirty="0" smtClean="0"/>
              <a:t>FIQ-R) </a:t>
            </a:r>
            <a:r>
              <a:rPr lang="it-IT" dirty="0" smtClean="0"/>
              <a:t>sono </a:t>
            </a:r>
            <a:r>
              <a:rPr lang="it-IT" dirty="0"/>
              <a:t>le misure più specifiche per la FM proprio per la loro capacità di intercettare pressoché l'intero spettro (domini) dei problemi legati alla malattia e risposta al </a:t>
            </a:r>
            <a:r>
              <a:rPr lang="it-IT" dirty="0" smtClean="0"/>
              <a:t>trattamento.</a:t>
            </a:r>
          </a:p>
          <a:p>
            <a:endParaRPr lang="it-IT" sz="1300" dirty="0" smtClean="0"/>
          </a:p>
          <a:p>
            <a:r>
              <a:rPr lang="it-IT" dirty="0" smtClean="0"/>
              <a:t>La </a:t>
            </a:r>
            <a:r>
              <a:rPr lang="it-IT" dirty="0"/>
              <a:t>versione modificata (FIQ-R) permette inoltre di inserire altri parametri di rilievo nella valutazione del paziente FM (es. valutazione delle funzioni cognitive, problemi di equilibrio, ecc..), assenti nella versione originale. </a:t>
            </a:r>
            <a:endParaRPr lang="it-IT" dirty="0" smtClean="0"/>
          </a:p>
          <a:p>
            <a:endParaRPr lang="it-IT" sz="1300" dirty="0" smtClean="0"/>
          </a:p>
          <a:p>
            <a:r>
              <a:rPr lang="it-IT" dirty="0" smtClean="0"/>
              <a:t>A </a:t>
            </a:r>
            <a:r>
              <a:rPr lang="it-IT" dirty="0"/>
              <a:t>ciò si aggiunge la possibilità di usufruire di una forma tradotta e validata in </a:t>
            </a:r>
            <a:r>
              <a:rPr lang="it-IT" dirty="0" smtClean="0"/>
              <a:t>lingua italiana (caricato su </a:t>
            </a:r>
            <a:r>
              <a:rPr lang="it-IT" dirty="0" err="1" smtClean="0"/>
              <a:t>moodle</a:t>
            </a:r>
            <a:r>
              <a:rPr lang="it-IT" dirty="0" smtClean="0"/>
              <a:t>). </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78</a:t>
            </a:fld>
            <a:endParaRPr lang="it-IT"/>
          </a:p>
        </p:txBody>
      </p:sp>
    </p:spTree>
    <p:extLst>
      <p:ext uri="{BB962C8B-B14F-4D97-AF65-F5344CB8AC3E}">
        <p14:creationId xmlns:p14="http://schemas.microsoft.com/office/powerpoint/2010/main" val="3386104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74638"/>
            <a:ext cx="7920880" cy="1714202"/>
          </a:xfrm>
        </p:spPr>
        <p:txBody>
          <a:bodyPr>
            <a:normAutofit fontScale="90000"/>
          </a:bodyPr>
          <a:lstStyle/>
          <a:p>
            <a:r>
              <a:rPr lang="it-IT" sz="3600" b="1" cap="all" dirty="0">
                <a:effectLst/>
              </a:rPr>
              <a:t>PERCORSO ASSISTENZIALE PER LA PRESA IN CARICO DELLA PERSONA CON FIBROMIALGIA (FM</a:t>
            </a:r>
            <a:r>
              <a:rPr lang="it-IT" sz="3600" b="1" cap="all" dirty="0" smtClean="0">
                <a:effectLst/>
              </a:rPr>
              <a:t>)</a:t>
            </a:r>
            <a:endParaRPr lang="it-IT" dirty="0"/>
          </a:p>
        </p:txBody>
      </p:sp>
      <p:sp>
        <p:nvSpPr>
          <p:cNvPr id="3" name="Segnaposto contenuto 2"/>
          <p:cNvSpPr>
            <a:spLocks noGrp="1"/>
          </p:cNvSpPr>
          <p:nvPr>
            <p:ph idx="1"/>
          </p:nvPr>
        </p:nvSpPr>
        <p:spPr>
          <a:xfrm>
            <a:off x="1043608" y="2276872"/>
            <a:ext cx="8100392" cy="4464496"/>
          </a:xfrm>
        </p:spPr>
        <p:txBody>
          <a:bodyPr>
            <a:normAutofit fontScale="77500" lnSpcReduction="20000"/>
          </a:bodyPr>
          <a:lstStyle/>
          <a:p>
            <a:pPr marL="82296" indent="0">
              <a:buNone/>
            </a:pPr>
            <a:r>
              <a:rPr lang="it-IT" dirty="0"/>
              <a:t>La Regione FVG con </a:t>
            </a:r>
            <a:r>
              <a:rPr lang="it-IT" dirty="0" smtClean="0"/>
              <a:t>decreto 638/SPS del 09/05/2017 </a:t>
            </a:r>
            <a:r>
              <a:rPr lang="it-IT" dirty="0"/>
              <a:t>ha adottato il documento tecnico: “ Percorso assistenziale per la presa in carico della persona con </a:t>
            </a:r>
            <a:r>
              <a:rPr lang="it-IT" dirty="0" err="1"/>
              <a:t>fibromialgia</a:t>
            </a:r>
            <a:r>
              <a:rPr lang="it-IT" dirty="0"/>
              <a:t>”.</a:t>
            </a:r>
            <a:r>
              <a:rPr lang="it-IT" dirty="0"/>
              <a:t/>
            </a:r>
            <a:br>
              <a:rPr lang="it-IT" dirty="0"/>
            </a:br>
            <a:r>
              <a:rPr lang="it-IT" dirty="0"/>
              <a:t/>
            </a:r>
            <a:br>
              <a:rPr lang="it-IT" dirty="0"/>
            </a:br>
            <a:r>
              <a:rPr lang="it-IT" dirty="0"/>
              <a:t>Il documento è uno strumento operativo di supporto ai professionisti che operano ai vari livelli </a:t>
            </a:r>
            <a:r>
              <a:rPr lang="it-IT" dirty="0" smtClean="0"/>
              <a:t>della rete regionale reumatologica,  ai </a:t>
            </a:r>
            <a:r>
              <a:rPr lang="it-IT" dirty="0"/>
              <a:t>Medici di Medicina Generale e agli altri specialisti al fine di garantire la presa in carico e gestire al meglio la complessità clinica delle persone affette da FM avvalendosi di un approccio multidisciplinare ed integrato di interventi con l’obiettivo di migliorare la qualità di vita dei pazienti e favorire il loro ritorno alle normali attività </a:t>
            </a:r>
            <a:r>
              <a:rPr lang="it-IT" dirty="0" smtClean="0"/>
              <a:t>individuali</a:t>
            </a:r>
            <a:r>
              <a:rPr lang="it-IT" dirty="0"/>
              <a:t>, lavorative e sociali.</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79</a:t>
            </a:fld>
            <a:endParaRPr lang="it-IT"/>
          </a:p>
        </p:txBody>
      </p:sp>
    </p:spTree>
    <p:extLst>
      <p:ext uri="{BB962C8B-B14F-4D97-AF65-F5344CB8AC3E}">
        <p14:creationId xmlns:p14="http://schemas.microsoft.com/office/powerpoint/2010/main" val="376326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I sintomi principali</a:t>
            </a:r>
            <a:endParaRPr lang="it-IT" dirty="0"/>
          </a:p>
        </p:txBody>
      </p:sp>
      <p:sp>
        <p:nvSpPr>
          <p:cNvPr id="3" name="Segnaposto contenuto 2"/>
          <p:cNvSpPr>
            <a:spLocks noGrp="1"/>
          </p:cNvSpPr>
          <p:nvPr>
            <p:ph idx="1"/>
          </p:nvPr>
        </p:nvSpPr>
        <p:spPr>
          <a:xfrm>
            <a:off x="1259632" y="1844824"/>
            <a:ext cx="7674056" cy="4752528"/>
          </a:xfrm>
        </p:spPr>
        <p:txBody>
          <a:bodyPr>
            <a:normAutofit lnSpcReduction="10000"/>
          </a:bodyPr>
          <a:lstStyle/>
          <a:p>
            <a:r>
              <a:rPr lang="it-IT" sz="3000" b="1" dirty="0" smtClean="0"/>
              <a:t>Dolore</a:t>
            </a:r>
            <a:r>
              <a:rPr lang="it-IT" sz="3000" b="1" dirty="0"/>
              <a:t>: </a:t>
            </a:r>
            <a:r>
              <a:rPr lang="it-IT" sz="3000" dirty="0"/>
              <a:t>cronico, diffuso, descritto come bruciante, pungente, tirante, pruriginoso, compressivo, tensivo-muscolare. Varia in relazione ai momenti della giornata, ai livelli di attività, alle condizioni atmosferiche, allo stress, ai ritmi del sonno. </a:t>
            </a:r>
          </a:p>
          <a:p>
            <a:endParaRPr lang="it-IT" sz="3000" dirty="0"/>
          </a:p>
          <a:p>
            <a:r>
              <a:rPr lang="it-IT" sz="3000" b="1" dirty="0" smtClean="0"/>
              <a:t>Affaticamento</a:t>
            </a:r>
            <a:r>
              <a:rPr lang="it-IT" sz="3000" b="1" dirty="0"/>
              <a:t>: </a:t>
            </a:r>
            <a:r>
              <a:rPr lang="it-IT" sz="3000" dirty="0"/>
              <a:t>è presente nel 90% dei casi con ridotta resistenza alla fatica anche per sforzi minimi. </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8</a:t>
            </a:fld>
            <a:endParaRPr lang="it-IT"/>
          </a:p>
        </p:txBody>
      </p:sp>
    </p:spTree>
    <p:extLst>
      <p:ext uri="{BB962C8B-B14F-4D97-AF65-F5344CB8AC3E}">
        <p14:creationId xmlns:p14="http://schemas.microsoft.com/office/powerpoint/2010/main" val="4381519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188640"/>
            <a:ext cx="7498080" cy="1143000"/>
          </a:xfrm>
        </p:spPr>
        <p:txBody>
          <a:bodyPr/>
          <a:lstStyle/>
          <a:p>
            <a:r>
              <a:rPr lang="it-IT" dirty="0" smtClean="0"/>
              <a:t>Da ricordare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80</a:t>
            </a:fld>
            <a:endParaRPr lang="it-IT"/>
          </a:p>
        </p:txBody>
      </p:sp>
      <p:sp>
        <p:nvSpPr>
          <p:cNvPr id="5" name="Pergamena 2 4"/>
          <p:cNvSpPr/>
          <p:nvPr/>
        </p:nvSpPr>
        <p:spPr>
          <a:xfrm>
            <a:off x="1115616" y="1196752"/>
            <a:ext cx="7848872" cy="5400600"/>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ctr">
              <a:lnSpc>
                <a:spcPct val="150000"/>
              </a:lnSpc>
              <a:buFont typeface="+mj-lt"/>
              <a:buAutoNum type="arabicPeriod"/>
            </a:pPr>
            <a:r>
              <a:rPr lang="it-IT" sz="3200" dirty="0" smtClean="0"/>
              <a:t>Definizione e presentazione clinica</a:t>
            </a:r>
          </a:p>
          <a:p>
            <a:pPr marL="342900" indent="-342900" algn="ctr">
              <a:lnSpc>
                <a:spcPct val="150000"/>
              </a:lnSpc>
              <a:buFont typeface="+mj-lt"/>
              <a:buAutoNum type="arabicPeriod"/>
            </a:pPr>
            <a:r>
              <a:rPr lang="it-IT" sz="3200" dirty="0" smtClean="0"/>
              <a:t>Criteri diagnostici</a:t>
            </a:r>
          </a:p>
          <a:p>
            <a:pPr marL="342900" indent="-342900" algn="ctr">
              <a:lnSpc>
                <a:spcPct val="150000"/>
              </a:lnSpc>
              <a:buFont typeface="+mj-lt"/>
              <a:buAutoNum type="arabicPeriod"/>
            </a:pPr>
            <a:r>
              <a:rPr lang="it-IT" sz="3200" dirty="0" smtClean="0"/>
              <a:t>Strumenti di misurazione dei sintomi e degli </a:t>
            </a:r>
            <a:r>
              <a:rPr lang="it-IT" sz="3200" dirty="0" err="1" smtClean="0"/>
              <a:t>outcomes</a:t>
            </a:r>
            <a:endParaRPr lang="it-IT" sz="3200" dirty="0" smtClean="0"/>
          </a:p>
          <a:p>
            <a:pPr marL="342900" indent="-342900" algn="ctr">
              <a:lnSpc>
                <a:spcPct val="150000"/>
              </a:lnSpc>
              <a:buFont typeface="+mj-lt"/>
              <a:buAutoNum type="arabicPeriod"/>
            </a:pPr>
            <a:r>
              <a:rPr lang="it-IT" sz="3200" dirty="0" smtClean="0"/>
              <a:t>Principali raccomandazioni</a:t>
            </a:r>
          </a:p>
          <a:p>
            <a:pPr marL="342900" indent="-342900" algn="ctr">
              <a:buFont typeface="+mj-lt"/>
              <a:buAutoNum type="arabicPeriod"/>
            </a:pPr>
            <a:endParaRPr lang="it-IT" dirty="0" smtClean="0"/>
          </a:p>
          <a:p>
            <a:pPr marL="342900" indent="-342900" algn="ctr">
              <a:buFont typeface="+mj-lt"/>
              <a:buAutoNum type="arabicPeriod"/>
            </a:pPr>
            <a:endParaRPr lang="it-IT" dirty="0"/>
          </a:p>
        </p:txBody>
      </p:sp>
    </p:spTree>
    <p:extLst>
      <p:ext uri="{BB962C8B-B14F-4D97-AF65-F5344CB8AC3E}">
        <p14:creationId xmlns:p14="http://schemas.microsoft.com/office/powerpoint/2010/main" val="323120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332656"/>
            <a:ext cx="8172400" cy="6192688"/>
          </a:xfrm>
        </p:spPr>
        <p:txBody>
          <a:bodyPr>
            <a:noAutofit/>
          </a:bodyPr>
          <a:lstStyle/>
          <a:p>
            <a:r>
              <a:rPr lang="it-IT" sz="2400" b="1" dirty="0" smtClean="0"/>
              <a:t>Disturbi </a:t>
            </a:r>
            <a:r>
              <a:rPr lang="it-IT" sz="2400" b="1" dirty="0"/>
              <a:t>del sonno: </a:t>
            </a:r>
            <a:r>
              <a:rPr lang="it-IT" sz="2400" dirty="0"/>
              <a:t>frequenti risvegli notturni e sonno non ristoratore, con conseguente facile </a:t>
            </a:r>
            <a:r>
              <a:rPr lang="it-IT" sz="2400" dirty="0" err="1"/>
              <a:t>affaticabilità</a:t>
            </a:r>
            <a:r>
              <a:rPr lang="it-IT" sz="2400" dirty="0"/>
              <a:t> e sensazione di non aver riposato affatto. Viene considerata specifica della </a:t>
            </a:r>
            <a:r>
              <a:rPr lang="it-IT" sz="2400" dirty="0" err="1"/>
              <a:t>fibromialgia</a:t>
            </a:r>
            <a:r>
              <a:rPr lang="it-IT" sz="2400" dirty="0"/>
              <a:t> la cosiddetta "anomalia alfa-delta": non appena viene raggiunto il sonno "profondo" (caratterizzato da onde delta all'elettroencefalogramma) si ha un brusco ritorno verso il sonno "superficiale" (caratterizzato da onde alfa). La mancanza di sonno profondo, fase nella quale i muscoli si rilassano e recuperano la stanchezza accumulata durante il </a:t>
            </a:r>
            <a:r>
              <a:rPr lang="it-IT" sz="2400" dirty="0" smtClean="0"/>
              <a:t>giorno, spiega </a:t>
            </a:r>
            <a:r>
              <a:rPr lang="it-IT" sz="2400" dirty="0"/>
              <a:t>molti dei sintomi della </a:t>
            </a:r>
            <a:r>
              <a:rPr lang="it-IT" sz="2400" dirty="0" err="1"/>
              <a:t>fibromialgia</a:t>
            </a:r>
            <a:r>
              <a:rPr lang="it-IT" sz="2400" dirty="0"/>
              <a:t> (stanchezza persistente, risvegli notturni, sonno non ristoratore). </a:t>
            </a:r>
          </a:p>
          <a:p>
            <a:pPr marL="82296" indent="0">
              <a:buNone/>
            </a:pPr>
            <a:endParaRPr lang="it-IT" sz="2400" dirty="0"/>
          </a:p>
          <a:p>
            <a:r>
              <a:rPr lang="it-IT" sz="2400" b="1" dirty="0" smtClean="0"/>
              <a:t>Disturbi </a:t>
            </a:r>
            <a:r>
              <a:rPr lang="it-IT" sz="2400" b="1" dirty="0"/>
              <a:t>cognitivi (“</a:t>
            </a:r>
            <a:r>
              <a:rPr lang="it-IT" sz="2400" b="1" dirty="0" err="1"/>
              <a:t>fibro-fog</a:t>
            </a:r>
            <a:r>
              <a:rPr lang="it-IT" sz="2400" b="1" dirty="0"/>
              <a:t>”): </a:t>
            </a:r>
            <a:r>
              <a:rPr lang="it-IT" sz="2400" dirty="0"/>
              <a:t>sono presenti nella maggioranza dei pazienti, riguardano la difficoltà a concentrarsi sul lavoro o sullo studio, la perdita di memoria a breve termine</a:t>
            </a:r>
            <a:r>
              <a:rPr lang="it-IT" sz="2400" dirty="0" smtClean="0"/>
              <a:t>.</a:t>
            </a:r>
            <a:endParaRPr lang="it-IT" sz="24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t>9</a:t>
            </a:fld>
            <a:endParaRPr lang="it-IT"/>
          </a:p>
        </p:txBody>
      </p:sp>
    </p:spTree>
    <p:extLst>
      <p:ext uri="{BB962C8B-B14F-4D97-AF65-F5344CB8AC3E}">
        <p14:creationId xmlns:p14="http://schemas.microsoft.com/office/powerpoint/2010/main" val="1625149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498</TotalTime>
  <Words>5904</Words>
  <Application>Microsoft Office PowerPoint</Application>
  <PresentationFormat>Presentazione su schermo (4:3)</PresentationFormat>
  <Paragraphs>421</Paragraphs>
  <Slides>80</Slides>
  <Notes>0</Notes>
  <HiddenSlides>0</HiddenSlides>
  <MMClips>0</MMClips>
  <ScaleCrop>false</ScaleCrop>
  <HeadingPairs>
    <vt:vector size="4" baseType="variant">
      <vt:variant>
        <vt:lpstr>Tema</vt:lpstr>
      </vt:variant>
      <vt:variant>
        <vt:i4>1</vt:i4>
      </vt:variant>
      <vt:variant>
        <vt:lpstr>Titoli diapositive</vt:lpstr>
      </vt:variant>
      <vt:variant>
        <vt:i4>80</vt:i4>
      </vt:variant>
    </vt:vector>
  </HeadingPairs>
  <TitlesOfParts>
    <vt:vector size="81" baseType="lpstr">
      <vt:lpstr>Solstizio</vt:lpstr>
      <vt:lpstr>La fibromialgia</vt:lpstr>
      <vt:lpstr>Presentazione standard di PowerPoint</vt:lpstr>
      <vt:lpstr>Presentazione standard di PowerPoint</vt:lpstr>
      <vt:lpstr>Presentazione standard di PowerPoint</vt:lpstr>
      <vt:lpstr>Eziologia</vt:lpstr>
      <vt:lpstr>Sintomi</vt:lpstr>
      <vt:lpstr>Sintomi - 2</vt:lpstr>
      <vt:lpstr>4 I sintomi principali</vt:lpstr>
      <vt:lpstr>Presentazione standard di PowerPoint</vt:lpstr>
      <vt:lpstr>diagnosi</vt:lpstr>
      <vt:lpstr>Criteri  dell’American College of Rheumatology</vt:lpstr>
      <vt:lpstr>Presentazione standard di PowerPoint</vt:lpstr>
      <vt:lpstr>Limiti dei criteri 1990</vt:lpstr>
      <vt:lpstr>Nuovi criteri del 2010</vt:lpstr>
      <vt:lpstr>Nuove indicazioni nel 2011</vt:lpstr>
      <vt:lpstr>La fibromialgia costituisce una entità nosologica complessa e ancora controversa</vt:lpstr>
      <vt:lpstr>Per la diagnosi devono essere soddisfatti contemporaneamente 3 criteri</vt:lpstr>
      <vt:lpstr>Misurazione dei sintomi Fibromyalgia Severity Scale</vt:lpstr>
      <vt:lpstr>Widespread Pain Index (WPI)</vt:lpstr>
      <vt:lpstr>Il punteggio finale dell’indice di gravità dei sintomi</vt:lpstr>
      <vt:lpstr>Presentazione standard di PowerPoint</vt:lpstr>
      <vt:lpstr>Diagnosi differenziale</vt:lpstr>
      <vt:lpstr>Presentazione standard di PowerPoint</vt:lpstr>
      <vt:lpstr>1° Caso clinico</vt:lpstr>
      <vt:lpstr>Donna di 43 anni si presenta al suo MMG lamentando</vt:lpstr>
      <vt:lpstr>MMG e primi test</vt:lpstr>
      <vt:lpstr>Sospetto di Lupus</vt:lpstr>
      <vt:lpstr>Valutazione reumatologica </vt:lpstr>
      <vt:lpstr>Presentazione standard di PowerPoint</vt:lpstr>
      <vt:lpstr>Valutazione reumatologica:  l’esame fisico.</vt:lpstr>
      <vt:lpstr>Presentazione standard di PowerPoint</vt:lpstr>
      <vt:lpstr>Discussione</vt:lpstr>
      <vt:lpstr>Indizi di una sindrome dolorosa centralizzata</vt:lpstr>
      <vt:lpstr>Presentazione standard di PowerPoint</vt:lpstr>
      <vt:lpstr>LA DIAGNOSI DELLA FIBROMIALGIA E' CLINICA </vt:lpstr>
      <vt:lpstr>Presentazione standard di PowerPoint</vt:lpstr>
      <vt:lpstr>la fibromialgia è una diagnosi valida indipendentemente da altre condizioni Wolfe, 2016</vt:lpstr>
      <vt:lpstr>caso clinico continua:  la paziente rifiuta la diagnosi</vt:lpstr>
      <vt:lpstr>Presentazione standard di PowerPoint</vt:lpstr>
      <vt:lpstr>Presentazione standard di PowerPoint</vt:lpstr>
      <vt:lpstr>SIGNIFICATO Dell' ANA TEST </vt:lpstr>
      <vt:lpstr>La positività ANA è specifica per LES o un'altra malattia autoimmune?</vt:lpstr>
      <vt:lpstr>Presentazione standard di PowerPoint</vt:lpstr>
      <vt:lpstr>Presentazione standard di PowerPoint</vt:lpstr>
      <vt:lpstr>Presentazione standard di PowerPoint</vt:lpstr>
      <vt:lpstr>2° Caso clinico</vt:lpstr>
      <vt:lpstr>Donna di 43 anni con diagnosi di FM da 15, dolore poco controllato</vt:lpstr>
      <vt:lpstr>Presentazione standard di PowerPoint</vt:lpstr>
      <vt:lpstr>Presentazione standard di PowerPoint</vt:lpstr>
      <vt:lpstr> Come dovrebbe essere gestita questa paziente complessa?  </vt:lpstr>
      <vt:lpstr>APPROCCIO BIOPSICOSOCIALE </vt:lpstr>
      <vt:lpstr>L'obiettivo per i fornitori di assistenza è di cambiare l'attenzione dalla riduzione del dolore a un modello biopsicosociale di controllo del dolore volto ad aumentare la funzione.</vt:lpstr>
      <vt:lpstr>MODIFICAZIONI  TONO DELL’UMORE</vt:lpstr>
      <vt:lpstr>Presentazione standard di PowerPoint</vt:lpstr>
      <vt:lpstr>Presentazione standard di PowerPoint</vt:lpstr>
      <vt:lpstr>Presentazione standard di PowerPoint</vt:lpstr>
      <vt:lpstr>Affrontare i problemi del sonno</vt:lpstr>
      <vt:lpstr>Presentazione standard di PowerPoint</vt:lpstr>
      <vt:lpstr>Targeting delle risposte dolorose disadattive</vt:lpstr>
      <vt:lpstr>Presentazione standard di PowerPoint</vt:lpstr>
      <vt:lpstr>L'esercizio migliora i sintomi </vt:lpstr>
      <vt:lpstr>Presentazione standard di PowerPoint</vt:lpstr>
      <vt:lpstr>Terapia farmacologica</vt:lpstr>
      <vt:lpstr>VALUTARE LA SEVERITÀ DELLA FIBROMiALGIA</vt:lpstr>
      <vt:lpstr>I pazienti con condizioni di gravità elevata hanno queste caratteristiche</vt:lpstr>
      <vt:lpstr>RACCOMANDAZIONI - 1</vt:lpstr>
      <vt:lpstr>RACCOMANDAZIONI - 2</vt:lpstr>
      <vt:lpstr>RACCOMANDAZIONI - 3</vt:lpstr>
      <vt:lpstr>RACCOMANDAZIONI - 4</vt:lpstr>
      <vt:lpstr>Presentazione standard di PowerPoint</vt:lpstr>
      <vt:lpstr>Gli aspetti chiave su cui dovrebbe orientarsi l’educazione del paziente sono</vt:lpstr>
      <vt:lpstr>Attività fisica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PERCORSO ASSISTENZIALE PER LA PRESA IN CARICO DELLA PERSONA CON FIBROMIALGIA (FM)</vt:lpstr>
      <vt:lpstr>Da ricordare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sindrome fibromialgica</dc:title>
  <dc:creator>Fisiot24</dc:creator>
  <cp:lastModifiedBy>Fisiot24</cp:lastModifiedBy>
  <cp:revision>49</cp:revision>
  <dcterms:created xsi:type="dcterms:W3CDTF">2020-04-06T20:39:20Z</dcterms:created>
  <dcterms:modified xsi:type="dcterms:W3CDTF">2020-04-11T21:35:12Z</dcterms:modified>
</cp:coreProperties>
</file>