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28"/>
  </p:notesMasterIdLst>
  <p:handoutMasterIdLst>
    <p:handoutMasterId r:id="rId29"/>
  </p:handoutMasterIdLst>
  <p:sldIdLst>
    <p:sldId id="256" r:id="rId2"/>
    <p:sldId id="487" r:id="rId3"/>
    <p:sldId id="488" r:id="rId4"/>
    <p:sldId id="489" r:id="rId5"/>
    <p:sldId id="490" r:id="rId6"/>
    <p:sldId id="491" r:id="rId7"/>
    <p:sldId id="492" r:id="rId8"/>
    <p:sldId id="493" r:id="rId9"/>
    <p:sldId id="494" r:id="rId10"/>
    <p:sldId id="495" r:id="rId11"/>
    <p:sldId id="496" r:id="rId12"/>
    <p:sldId id="497" r:id="rId13"/>
    <p:sldId id="498" r:id="rId14"/>
    <p:sldId id="499" r:id="rId15"/>
    <p:sldId id="501" r:id="rId16"/>
    <p:sldId id="502" r:id="rId17"/>
    <p:sldId id="503" r:id="rId18"/>
    <p:sldId id="504" r:id="rId19"/>
    <p:sldId id="507" r:id="rId20"/>
    <p:sldId id="505" r:id="rId21"/>
    <p:sldId id="506" r:id="rId22"/>
    <p:sldId id="511" r:id="rId23"/>
    <p:sldId id="512" r:id="rId24"/>
    <p:sldId id="513" r:id="rId25"/>
    <p:sldId id="514" r:id="rId26"/>
    <p:sldId id="516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E54D"/>
    <a:srgbClr val="60D263"/>
    <a:srgbClr val="F3883F"/>
    <a:srgbClr val="EEF24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51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 altLang="it-IT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DC365C-839F-4916-875D-414513FDEB1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02106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 altLang="it-IT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015176-73E0-4206-A10E-F6459EF4F9C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33780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15176-73E0-4206-A10E-F6459EF4F9C0}" type="slidenum">
              <a:rPr lang="it-IT" altLang="it-IT" smtClean="0"/>
              <a:pPr/>
              <a:t>25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6144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5CDB6-C120-4F6E-BF22-3D3D35F85BC2}" type="slidenum">
              <a:rPr lang="en-US" altLang="it-IT" smtClean="0"/>
              <a:pPr/>
              <a:t>‹N›</a:t>
            </a:fld>
            <a:endParaRPr lang="en-US" altLang="it-IT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750AC-FB8A-4F64-A486-DFDCC1556D89}" type="slidenum">
              <a:rPr lang="en-US" altLang="it-IT" smtClean="0"/>
              <a:pPr/>
              <a:t>‹N›</a:t>
            </a:fld>
            <a:endParaRPr lang="en-US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DF236-28F1-4421-B476-5A8BE8D9F686}" type="slidenum">
              <a:rPr lang="en-US" altLang="it-IT" smtClean="0"/>
              <a:pPr/>
              <a:t>‹N›</a:t>
            </a:fld>
            <a:endParaRPr lang="en-US" alt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olo e contenuto sopra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7772400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90600" y="3962400"/>
            <a:ext cx="7772400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9906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4290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8580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020EDD7-64A8-46B4-8CDE-FB7AE97CC026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05555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E55EFC-51EF-44A8-BC78-15DA628CE425}" type="slidenum">
              <a:rPr lang="en-US" altLang="it-IT" smtClean="0"/>
              <a:pPr/>
              <a:t>‹N›</a:t>
            </a:fld>
            <a:endParaRPr lang="en-US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EB9D5-ADC0-45CE-BF9A-79FEF26EA294}" type="slidenum">
              <a:rPr lang="en-US" altLang="it-IT" smtClean="0"/>
              <a:pPr/>
              <a:t>‹N›</a:t>
            </a:fld>
            <a:endParaRPr lang="en-US" alt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B8E2FD-D004-443E-ABCB-F7D7F6EBB24C}" type="slidenum">
              <a:rPr lang="en-US" altLang="it-IT" smtClean="0"/>
              <a:pPr/>
              <a:t>‹N›</a:t>
            </a:fld>
            <a:endParaRPr lang="en-US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044FF-3E1A-485B-8FE8-7F23600786A1}" type="slidenum">
              <a:rPr lang="en-US" altLang="it-IT" smtClean="0"/>
              <a:pPr/>
              <a:t>‹N›</a:t>
            </a:fld>
            <a:endParaRPr lang="en-US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45C6C-828C-48D9-BAE4-A0CEBEC4E9B7}" type="slidenum">
              <a:rPr lang="en-US" altLang="it-IT" smtClean="0"/>
              <a:pPr/>
              <a:t>‹N›</a:t>
            </a:fld>
            <a:endParaRPr lang="en-US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CD6C6-B903-445B-BB17-BF49225FABAF}" type="slidenum">
              <a:rPr lang="en-US" altLang="it-IT" smtClean="0"/>
              <a:pPr/>
              <a:t>‹N›</a:t>
            </a:fld>
            <a:endParaRPr lang="en-US" altLang="it-IT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F8C898-7A0F-4DD9-9069-B5B8B00C3342}" type="slidenum">
              <a:rPr lang="en-US" altLang="it-IT" smtClean="0"/>
              <a:pPr/>
              <a:t>‹N›</a:t>
            </a:fld>
            <a:endParaRPr lang="en-US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BC3A3-C02E-4302-9603-BBF126FA13F5}" type="slidenum">
              <a:rPr lang="en-US" altLang="it-IT" smtClean="0"/>
              <a:pPr/>
              <a:t>‹N›</a:t>
            </a:fld>
            <a:endParaRPr lang="en-US" altLang="it-IT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9" name="Elaborazione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Elaborazione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 alt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alt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F340892-B2E5-4FB3-955D-231FE687BB54}" type="slidenum">
              <a:rPr lang="en-US" altLang="it-IT" smtClean="0"/>
              <a:pPr/>
              <a:t>‹N›</a:t>
            </a:fld>
            <a:endParaRPr lang="en-US" altLang="it-IT"/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8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9633" y="1748408"/>
            <a:ext cx="7776864" cy="168059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altLang="it-IT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Introduzione all’approccio </a:t>
            </a:r>
            <a:r>
              <a:rPr lang="it-IT" altLang="it-IT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riabilitativo </a:t>
            </a:r>
            <a:r>
              <a:rPr lang="it-IT" altLang="it-IT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delle </a:t>
            </a:r>
            <a:r>
              <a:rPr lang="it-IT" altLang="it-IT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lombalgie</a:t>
            </a:r>
            <a:endParaRPr lang="it-IT" alt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824" y="4077072"/>
            <a:ext cx="3744417" cy="1080119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90000"/>
              </a:lnSpc>
            </a:pPr>
            <a:r>
              <a:rPr lang="it-IT" altLang="it-IT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AA 2019/2020</a:t>
            </a:r>
          </a:p>
          <a:p>
            <a:pPr algn="ctr">
              <a:lnSpc>
                <a:spcPct val="90000"/>
              </a:lnSpc>
            </a:pPr>
            <a:r>
              <a:rPr lang="it-IT" altLang="it-IT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Primo audio</a:t>
            </a:r>
            <a:endParaRPr lang="it-IT" altLang="it-IT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E78B678-E2B9-4E9C-AF5C-65C79836287D}" type="slidenum">
              <a:rPr lang="en-US" altLang="it-IT"/>
              <a:pPr/>
              <a:t>1</a:t>
            </a:fld>
            <a:endParaRPr lang="en-US" alt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/>
          <a:lstStyle/>
          <a:p>
            <a:r>
              <a:rPr lang="it-IT" altLang="it-IT" b="1" dirty="0"/>
              <a:t>Causa meccanica: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700808"/>
            <a:ext cx="7746064" cy="4896544"/>
          </a:xfrm>
        </p:spPr>
        <p:txBody>
          <a:bodyPr>
            <a:normAutofit/>
          </a:bodyPr>
          <a:lstStyle/>
          <a:p>
            <a:r>
              <a:rPr lang="it-IT" altLang="it-IT" sz="2800" dirty="0"/>
              <a:t>Uso eccessivo o abnorme stimolazione di una normale struttura anatomica: muscoli, legamenti, periostio, fasce, faccette articolari, radici nervose spinali</a:t>
            </a:r>
            <a:r>
              <a:rPr lang="it-IT" altLang="it-IT" sz="2800" dirty="0" smtClean="0"/>
              <a:t>…</a:t>
            </a:r>
          </a:p>
          <a:p>
            <a:endParaRPr lang="it-IT" altLang="it-IT" sz="2800" dirty="0"/>
          </a:p>
          <a:p>
            <a:r>
              <a:rPr lang="it-IT" altLang="it-IT" sz="2800" dirty="0"/>
              <a:t>Dolore secondario ad un trauma o ad una deformità di una struttura anatomica: frattura, erniazione del nucleo polposo, artrosi…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4B2C-11FB-4D62-A936-6B4CCA543BBE}" type="slidenum">
              <a:rPr lang="en-US" altLang="it-IT"/>
              <a:pPr/>
              <a:t>10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572861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z="4000"/>
              <a:t>La causa non sempre si trova nell’evidenza radiografica…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844675"/>
            <a:ext cx="7920930" cy="4537075"/>
          </a:xfrm>
        </p:spPr>
        <p:txBody>
          <a:bodyPr/>
          <a:lstStyle/>
          <a:p>
            <a:r>
              <a:rPr lang="it-IT" altLang="it-IT" sz="2800" dirty="0"/>
              <a:t>Una </a:t>
            </a:r>
            <a:r>
              <a:rPr lang="it-IT" altLang="it-IT" sz="2800" dirty="0" err="1"/>
              <a:t>metanalisi</a:t>
            </a:r>
            <a:r>
              <a:rPr lang="it-IT" altLang="it-IT" sz="2800" dirty="0"/>
              <a:t> di 31 studi descrittivi (Van </a:t>
            </a:r>
            <a:r>
              <a:rPr lang="it-IT" altLang="it-IT" sz="2800" dirty="0" err="1"/>
              <a:t>Tulder</a:t>
            </a:r>
            <a:r>
              <a:rPr lang="it-IT" altLang="it-IT" sz="2800" dirty="0"/>
              <a:t> et al., Spine 1997) ha evidenziato che </a:t>
            </a:r>
            <a:r>
              <a:rPr lang="it-IT" altLang="it-IT" sz="2800" dirty="0" err="1"/>
              <a:t>spondilolisi</a:t>
            </a:r>
            <a:r>
              <a:rPr lang="it-IT" altLang="it-IT" sz="2800" dirty="0"/>
              <a:t>, spondilolistesi, spina bifida, vertebre di transizione, spondilosi e malattia di </a:t>
            </a:r>
            <a:r>
              <a:rPr lang="it-IT" altLang="it-IT" sz="2800" dirty="0" err="1"/>
              <a:t>Scheurmann</a:t>
            </a:r>
            <a:r>
              <a:rPr lang="it-IT" altLang="it-IT" sz="2800" dirty="0"/>
              <a:t> sembrano non avere alcuna correlazione con i sintomi di una lombalgia comune</a:t>
            </a:r>
            <a:r>
              <a:rPr lang="it-IT" altLang="it-IT" sz="2800" dirty="0" smtClean="0"/>
              <a:t>.</a:t>
            </a:r>
          </a:p>
          <a:p>
            <a:pPr marL="82296" indent="0">
              <a:buNone/>
            </a:pPr>
            <a:endParaRPr lang="it-IT" altLang="it-IT" sz="2800" dirty="0"/>
          </a:p>
          <a:p>
            <a:r>
              <a:rPr lang="it-IT" altLang="it-IT" sz="2800" i="1" u="sng" dirty="0"/>
              <a:t>Il rischio di trattare lesioni occasionalmente evidenziate, asintomatiche ed estranee al quadro clinico presentato dal paziente è reale.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3DD0-4B76-46ED-960A-E3696C54B1BB}" type="slidenum">
              <a:rPr lang="en-US" altLang="it-IT"/>
              <a:pPr/>
              <a:t>11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32265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4788" y="404664"/>
            <a:ext cx="5761037" cy="895350"/>
          </a:xfrm>
          <a:solidFill>
            <a:srgbClr val="F3883F"/>
          </a:solidFill>
        </p:spPr>
        <p:txBody>
          <a:bodyPr>
            <a:normAutofit fontScale="90000"/>
          </a:bodyPr>
          <a:lstStyle/>
          <a:p>
            <a:r>
              <a:rPr lang="it-IT" altLang="it-IT" b="1"/>
              <a:t>Malattia autolimitante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700213"/>
            <a:ext cx="8228012" cy="48974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>
                <a:solidFill>
                  <a:srgbClr val="000000"/>
                </a:solidFill>
              </a:rPr>
              <a:t>44% dei pz migliorano entro 1 settimana</a:t>
            </a:r>
          </a:p>
          <a:p>
            <a:pPr>
              <a:lnSpc>
                <a:spcPct val="90000"/>
              </a:lnSpc>
            </a:pPr>
            <a:r>
              <a:rPr lang="it-IT" altLang="it-IT">
                <a:solidFill>
                  <a:srgbClr val="000000"/>
                </a:solidFill>
              </a:rPr>
              <a:t>86% entro 1 mese</a:t>
            </a:r>
          </a:p>
          <a:p>
            <a:pPr>
              <a:lnSpc>
                <a:spcPct val="90000"/>
              </a:lnSpc>
            </a:pPr>
            <a:r>
              <a:rPr lang="it-IT" altLang="it-IT">
                <a:solidFill>
                  <a:srgbClr val="000000"/>
                </a:solidFill>
              </a:rPr>
              <a:t>92% entro 2 mesi (McKenzie)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it-IT" altLang="it-IT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altLang="it-IT" i="1">
                <a:solidFill>
                  <a:srgbClr val="000000"/>
                </a:solidFill>
              </a:rPr>
              <a:t>Nelle prime 8 settimane potrebbe esserci la stessa probabilità di successo senza alcun trattamento, applicando terapie fisiche e/o manipolative. Cosa fare dunque?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it-IT" altLang="it-IT" sz="1400" i="1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altLang="it-IT" b="1">
                <a:solidFill>
                  <a:srgbClr val="000000"/>
                </a:solidFill>
              </a:rPr>
              <a:t>QUALE OBIETTIVO PER IL TERAPISTA?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F4E4F-B9A5-4351-A28B-93FC6AF1192E}" type="slidenum">
              <a:rPr lang="en-US" altLang="it-IT"/>
              <a:pPr/>
              <a:t>12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95356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3883F"/>
          </a:solidFill>
        </p:spPr>
        <p:txBody>
          <a:bodyPr>
            <a:normAutofit fontScale="90000"/>
          </a:bodyPr>
          <a:lstStyle/>
          <a:p>
            <a:pPr algn="ctr"/>
            <a:r>
              <a:rPr lang="it-IT" altLang="it-IT" sz="3600"/>
              <a:t>I dolori lombari </a:t>
            </a:r>
            <a:r>
              <a:rPr lang="it-IT" altLang="it-IT" sz="3600" b="1" u="sng"/>
              <a:t>evolvono in sciatica</a:t>
            </a:r>
            <a:r>
              <a:rPr lang="it-IT" altLang="it-IT" sz="3600"/>
              <a:t> nel 35-45% dei casi</a:t>
            </a:r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1FBE-5DFF-49C5-857B-E2917B15A71D}" type="slidenum">
              <a:rPr lang="en-US" altLang="it-IT"/>
              <a:pPr/>
              <a:t>13</a:t>
            </a:fld>
            <a:endParaRPr lang="en-US" altLang="it-IT"/>
          </a:p>
        </p:txBody>
      </p:sp>
      <p:pic>
        <p:nvPicPr>
          <p:cNvPr id="10244" name="Picture 4" descr="lombalg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133600"/>
            <a:ext cx="6019800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30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3883F"/>
          </a:solidFill>
        </p:spPr>
        <p:txBody>
          <a:bodyPr>
            <a:normAutofit fontScale="90000"/>
          </a:bodyPr>
          <a:lstStyle/>
          <a:p>
            <a:pPr algn="ctr"/>
            <a:r>
              <a:rPr lang="it-IT" altLang="it-IT" sz="3600"/>
              <a:t>Una percentuale evolve verso </a:t>
            </a:r>
            <a:r>
              <a:rPr lang="it-IT" altLang="it-IT" sz="3600" b="1" u="sng"/>
              <a:t>la cronicità e la disabilità.</a:t>
            </a:r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E4F-BB12-4F0E-A0B9-2D4B23B233B7}" type="slidenum">
              <a:rPr lang="en-US" altLang="it-IT"/>
              <a:pPr/>
              <a:t>14</a:t>
            </a:fld>
            <a:endParaRPr lang="en-US" altLang="it-IT"/>
          </a:p>
        </p:txBody>
      </p:sp>
      <p:pic>
        <p:nvPicPr>
          <p:cNvPr id="11267" name="Picture 3" descr="sciatic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989138"/>
            <a:ext cx="6611937" cy="445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37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503238"/>
            <a:ext cx="7516812" cy="838200"/>
          </a:xfrm>
        </p:spPr>
        <p:txBody>
          <a:bodyPr/>
          <a:lstStyle/>
          <a:p>
            <a:r>
              <a:rPr lang="it-IT" altLang="it-IT" b="1"/>
              <a:t>dolore cronico e disabilità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28775"/>
            <a:ext cx="7978775" cy="5153025"/>
          </a:xfrm>
        </p:spPr>
        <p:txBody>
          <a:bodyPr/>
          <a:lstStyle/>
          <a:p>
            <a:r>
              <a:rPr lang="it-IT" altLang="it-IT" sz="2800">
                <a:solidFill>
                  <a:srgbClr val="000000"/>
                </a:solidFill>
              </a:rPr>
              <a:t>La maggior parte dei pazienti con lombalgia acuta migliora rapidamente qualunque cosa si faccia…</a:t>
            </a:r>
          </a:p>
          <a:p>
            <a:pPr>
              <a:buFont typeface="Monotype Sorts" pitchFamily="2" charset="2"/>
              <a:buNone/>
            </a:pPr>
            <a:endParaRPr lang="it-IT" altLang="it-IT" sz="2000">
              <a:solidFill>
                <a:srgbClr val="000000"/>
              </a:solidFill>
            </a:endParaRPr>
          </a:p>
          <a:p>
            <a:r>
              <a:rPr lang="it-IT" altLang="it-IT" sz="2800">
                <a:solidFill>
                  <a:srgbClr val="000000"/>
                </a:solidFill>
              </a:rPr>
              <a:t>Ma il 10-20% è a rischio di sviluppare dolore cronico</a:t>
            </a:r>
          </a:p>
          <a:p>
            <a:pPr>
              <a:buFont typeface="Monotype Sorts" pitchFamily="2" charset="2"/>
              <a:buNone/>
            </a:pPr>
            <a:endParaRPr lang="it-IT" altLang="it-IT" sz="2000">
              <a:solidFill>
                <a:srgbClr val="000000"/>
              </a:solidFill>
            </a:endParaRPr>
          </a:p>
          <a:p>
            <a:r>
              <a:rPr lang="it-IT" altLang="it-IT" sz="2800">
                <a:solidFill>
                  <a:srgbClr val="000000"/>
                </a:solidFill>
              </a:rPr>
              <a:t>Dopo 1 mese, la maggior parte dei pazienti sono ritornati al lavoro, persino se hanno ancora dolori; quelli che non lo hanno ancora fatto hanno un rischio del 20% di sviluppare dolore cronico e disabilità.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79D-BB66-4C95-9A1B-E3B39A4F417D}" type="slidenum">
              <a:rPr lang="en-US" altLang="it-IT"/>
              <a:pPr/>
              <a:t>15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7497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/>
              <a:t>Costi e risorse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>
          <a:xfrm>
            <a:off x="1259632" y="1844824"/>
            <a:ext cx="7674056" cy="4403576"/>
          </a:xfrm>
        </p:spPr>
        <p:txBody>
          <a:bodyPr/>
          <a:lstStyle/>
          <a:p>
            <a:r>
              <a:rPr lang="it-IT" altLang="it-IT" dirty="0">
                <a:solidFill>
                  <a:srgbClr val="000000"/>
                </a:solidFill>
              </a:rPr>
              <a:t>Meno del 10% dei pazienti è responsabile di più del 90% dei costi sociali per disabilità cronica da lombalgia. (</a:t>
            </a:r>
            <a:r>
              <a:rPr lang="it-IT" altLang="it-IT" dirty="0" err="1">
                <a:solidFill>
                  <a:srgbClr val="000000"/>
                </a:solidFill>
              </a:rPr>
              <a:t>Waddell</a:t>
            </a:r>
            <a:r>
              <a:rPr lang="it-IT" altLang="it-IT" dirty="0">
                <a:solidFill>
                  <a:srgbClr val="000000"/>
                </a:solidFill>
              </a:rPr>
              <a:t>)</a:t>
            </a:r>
          </a:p>
          <a:p>
            <a:endParaRPr lang="it-IT" altLang="it-IT" dirty="0">
              <a:solidFill>
                <a:srgbClr val="000000"/>
              </a:solidFill>
            </a:endParaRPr>
          </a:p>
          <a:p>
            <a:r>
              <a:rPr lang="it-IT" altLang="it-IT" dirty="0">
                <a:solidFill>
                  <a:srgbClr val="000000"/>
                </a:solidFill>
              </a:rPr>
              <a:t>Questi pazienti cronici hanno una prognosi sfavorevole di guarigione.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AAC9-2D1C-4B13-9E51-333C38239D00}" type="slidenum">
              <a:rPr lang="en-US" altLang="it-IT"/>
              <a:pPr/>
              <a:t>16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76321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z="4000" b="1"/>
              <a:t>Dolore acuto “meccanico” </a:t>
            </a:r>
            <a:br>
              <a:rPr lang="it-IT" altLang="it-IT" sz="4000" b="1"/>
            </a:br>
            <a:r>
              <a:rPr lang="it-IT" altLang="it-IT" sz="4000" b="1">
                <a:sym typeface="Wingdings" pitchFamily="2" charset="2"/>
              </a:rPr>
              <a:t> sintomo</a:t>
            </a:r>
            <a:endParaRPr lang="it-IT" altLang="it-IT" sz="4000" b="1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676400"/>
            <a:ext cx="7777163" cy="5029200"/>
          </a:xfrm>
        </p:spPr>
        <p:txBody>
          <a:bodyPr/>
          <a:lstStyle/>
          <a:p>
            <a:r>
              <a:rPr lang="it-IT" altLang="it-IT">
                <a:solidFill>
                  <a:srgbClr val="000000"/>
                </a:solidFill>
              </a:rPr>
              <a:t>All’origine c’è un trauma tissutale, e quindi l’attivazione dei recettori periferici che sono presenti proprio nel punto di lesione.</a:t>
            </a:r>
          </a:p>
          <a:p>
            <a:endParaRPr lang="it-IT" altLang="it-IT">
              <a:solidFill>
                <a:srgbClr val="000000"/>
              </a:solidFill>
            </a:endParaRPr>
          </a:p>
          <a:p>
            <a:r>
              <a:rPr lang="it-IT" altLang="it-IT">
                <a:solidFill>
                  <a:srgbClr val="000000"/>
                </a:solidFill>
              </a:rPr>
              <a:t>In genere, i meccanismi riparativi dell’organismo intervengono e portano alla stabilizzazione del sistema e alla guarigione della lesione con la conseguente scomparsa del dolore.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4785-9E1F-44A0-8FD5-12B775B0740D}" type="slidenum">
              <a:rPr lang="en-US" altLang="it-IT"/>
              <a:pPr/>
              <a:t>17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2450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92088" y="547688"/>
            <a:ext cx="7772400" cy="850900"/>
          </a:xfrm>
        </p:spPr>
        <p:txBody>
          <a:bodyPr/>
          <a:lstStyle/>
          <a:p>
            <a:r>
              <a:rPr lang="it-IT" altLang="it-IT" b="1" dirty="0"/>
              <a:t>Dolore cronico </a:t>
            </a:r>
            <a:r>
              <a:rPr lang="it-IT" altLang="it-IT" b="1" dirty="0">
                <a:sym typeface="Wingdings" pitchFamily="2" charset="2"/>
              </a:rPr>
              <a:t> esperienza</a:t>
            </a:r>
            <a:endParaRPr lang="it-IT" altLang="it-IT" b="1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2133600"/>
            <a:ext cx="7799784" cy="4535488"/>
          </a:xfrm>
        </p:spPr>
        <p:txBody>
          <a:bodyPr/>
          <a:lstStyle/>
          <a:p>
            <a:r>
              <a:rPr lang="it-IT" altLang="it-IT" sz="2800" dirty="0">
                <a:solidFill>
                  <a:srgbClr val="000000"/>
                </a:solidFill>
              </a:rPr>
              <a:t>Il dolore perdura con la presenza di nuovi fattori che non sono più direttamente correlati alla causa iniziale. La guarigione dell’evento traumatico o della malattia può avvenire, ma non è seguita dalla scomparsa del </a:t>
            </a:r>
            <a:r>
              <a:rPr lang="it-IT" altLang="it-IT" sz="2800" dirty="0" smtClean="0">
                <a:solidFill>
                  <a:srgbClr val="000000"/>
                </a:solidFill>
              </a:rPr>
              <a:t>dolore</a:t>
            </a:r>
          </a:p>
          <a:p>
            <a:pPr marL="82296" indent="0">
              <a:buNone/>
            </a:pPr>
            <a:endParaRPr lang="it-IT" altLang="it-IT" sz="2800" dirty="0">
              <a:solidFill>
                <a:srgbClr val="000000"/>
              </a:solidFill>
            </a:endParaRPr>
          </a:p>
          <a:p>
            <a:r>
              <a:rPr lang="it-IT" altLang="it-IT" sz="2800" dirty="0">
                <a:solidFill>
                  <a:srgbClr val="000000"/>
                </a:solidFill>
              </a:rPr>
              <a:t>Il sistema nervoso, anziché modulare, perde il controllo e comincia a generare il dolore, anche per un nonnulla.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497E-5964-4961-8526-5799589C5324}" type="slidenum">
              <a:rPr lang="en-US" altLang="it-IT"/>
              <a:pPr/>
              <a:t>18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72818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000"/>
              <a:t>Diversa valutazione e presa in carico</a:t>
            </a:r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827088" y="1628775"/>
            <a:ext cx="7935912" cy="48244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 b="1"/>
              <a:t>Dolore meccanico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Mappa del dolore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Mobilizzazioni, manipolazioni, ecc </a:t>
            </a:r>
            <a:r>
              <a:rPr lang="it-IT" altLang="it-IT" sz="2400">
                <a:sym typeface="Wingdings" pitchFamily="2" charset="2"/>
              </a:rPr>
              <a:t> struttura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ym typeface="Wingdings" pitchFamily="2" charset="2"/>
              </a:rPr>
              <a:t>Prevenzione delle recidive: educazione</a:t>
            </a:r>
          </a:p>
          <a:p>
            <a:pPr lvl="1">
              <a:lnSpc>
                <a:spcPct val="90000"/>
              </a:lnSpc>
            </a:pPr>
            <a:endParaRPr lang="it-IT" altLang="it-IT" sz="240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it-IT" altLang="it-IT" sz="2800" b="1"/>
              <a:t>Dolore cronico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Valutazione della funzione, questionari sulla disabilità, valutazione della qualità di vita, ecc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Rieducazione funzionale, non terapie “passive”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Non tanto e solo riduzione dei sintomi in sé, ma il recupero della funzionalità fisica, psicologica e sociale della persona.</a:t>
            </a:r>
          </a:p>
        </p:txBody>
      </p:sp>
      <p:sp>
        <p:nvSpPr>
          <p:cNvPr id="5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BAAB7-28CE-4296-9260-3D918FC850FE}" type="slidenum">
              <a:rPr lang="en-US" altLang="it-IT"/>
              <a:pPr/>
              <a:t>19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40798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16136" y="260648"/>
            <a:ext cx="6872288" cy="865188"/>
          </a:xfrm>
        </p:spPr>
        <p:txBody>
          <a:bodyPr/>
          <a:lstStyle/>
          <a:p>
            <a:r>
              <a:rPr lang="it-IT" altLang="it-IT" b="1" dirty="0"/>
              <a:t>epidemiologia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1111696" y="1484785"/>
            <a:ext cx="7924800" cy="522081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b="1" dirty="0">
                <a:solidFill>
                  <a:srgbClr val="000000"/>
                </a:solidFill>
              </a:rPr>
              <a:t>Lombalgia: il più comune disturbo osteoarticolare. </a:t>
            </a:r>
            <a:endParaRPr lang="it-IT" altLang="it-IT" b="1" dirty="0" smtClean="0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it-IT" altLang="it-IT" dirty="0" smtClean="0">
                <a:solidFill>
                  <a:srgbClr val="000000"/>
                </a:solidFill>
              </a:rPr>
              <a:t>Quasi </a:t>
            </a:r>
            <a:r>
              <a:rPr lang="it-IT" altLang="it-IT" dirty="0">
                <a:solidFill>
                  <a:srgbClr val="000000"/>
                </a:solidFill>
              </a:rPr>
              <a:t>l’80% della popolazione è destinato ad un certo </a:t>
            </a:r>
            <a:r>
              <a:rPr lang="it-IT" altLang="it-IT" dirty="0" smtClean="0">
                <a:solidFill>
                  <a:srgbClr val="000000"/>
                </a:solidFill>
              </a:rPr>
              <a:t>punto della </a:t>
            </a:r>
            <a:r>
              <a:rPr lang="it-IT" altLang="it-IT" dirty="0">
                <a:solidFill>
                  <a:srgbClr val="000000"/>
                </a:solidFill>
              </a:rPr>
              <a:t>vita a presentare questo sintomo. Colpisce uomini e donne ugualmente, più frequentemente tra i 30 e i 50 anni d’età</a:t>
            </a:r>
            <a:r>
              <a:rPr lang="it-IT" altLang="it-IT" dirty="0" smtClean="0">
                <a:solidFill>
                  <a:srgbClr val="000000"/>
                </a:solidFill>
              </a:rPr>
              <a:t>.</a:t>
            </a:r>
          </a:p>
          <a:p>
            <a:pPr marL="402336" lvl="1" indent="0">
              <a:lnSpc>
                <a:spcPct val="90000"/>
              </a:lnSpc>
              <a:buNone/>
            </a:pPr>
            <a:endParaRPr lang="it-IT" altLang="it-IT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it-IT" altLang="it-IT" b="1" dirty="0">
                <a:solidFill>
                  <a:srgbClr val="000000"/>
                </a:solidFill>
              </a:rPr>
              <a:t>Una delle più frequenti cause di accesso al Medico di Medicina </a:t>
            </a:r>
            <a:r>
              <a:rPr lang="it-IT" altLang="it-IT" b="1" dirty="0" smtClean="0">
                <a:solidFill>
                  <a:srgbClr val="000000"/>
                </a:solidFill>
              </a:rPr>
              <a:t>Generale</a:t>
            </a:r>
          </a:p>
          <a:p>
            <a:pPr lvl="1">
              <a:lnSpc>
                <a:spcPct val="90000"/>
              </a:lnSpc>
            </a:pPr>
            <a:r>
              <a:rPr lang="it-IT" altLang="it-IT" dirty="0" smtClean="0">
                <a:solidFill>
                  <a:srgbClr val="000000"/>
                </a:solidFill>
              </a:rPr>
              <a:t>un </a:t>
            </a:r>
            <a:r>
              <a:rPr lang="it-IT" altLang="it-IT" dirty="0">
                <a:solidFill>
                  <a:srgbClr val="000000"/>
                </a:solidFill>
              </a:rPr>
              <a:t>MMG presta assistenza a 2-3 pz con mal di schiena, ogni giorno.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7C7A-C772-4A68-8DCA-B11B91062B28}" type="slidenum">
              <a:rPr lang="en-US" altLang="it-IT"/>
              <a:pPr/>
              <a:t>2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07390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b="1" u="sng"/>
              <a:t>Modello bio-psico-sociale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1192088" y="1828800"/>
            <a:ext cx="7772400" cy="4408488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it-IT" altLang="it-IT" dirty="0"/>
              <a:t>“</a:t>
            </a:r>
            <a:r>
              <a:rPr lang="it-IT" altLang="it-IT" b="1" u="sng" dirty="0"/>
              <a:t>Il dolore</a:t>
            </a:r>
            <a:r>
              <a:rPr lang="it-IT" altLang="it-IT" dirty="0"/>
              <a:t> che il paziente avverte non è mai la pura interpretazione corticale dello stimolo nocicettivo, ma si traduce in stress psicologico, che </a:t>
            </a:r>
            <a:r>
              <a:rPr lang="it-IT" altLang="it-IT" b="1" u="sng" dirty="0"/>
              <a:t>modifica il comportamento stesso dell’individuo</a:t>
            </a:r>
            <a:r>
              <a:rPr lang="it-IT" altLang="it-IT" dirty="0"/>
              <a:t>” (Ferrari, Vanti</a:t>
            </a:r>
            <a:r>
              <a:rPr lang="it-IT" altLang="it-IT" dirty="0" smtClean="0"/>
              <a:t>)</a:t>
            </a:r>
          </a:p>
          <a:p>
            <a:pPr marL="82296" indent="0">
              <a:lnSpc>
                <a:spcPct val="90000"/>
              </a:lnSpc>
              <a:buNone/>
            </a:pPr>
            <a:endParaRPr lang="it-IT" altLang="it-IT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it-IT" altLang="it-IT" dirty="0"/>
              <a:t>Nel modello interpretativo </a:t>
            </a:r>
            <a:r>
              <a:rPr lang="it-IT" altLang="it-IT" dirty="0" err="1"/>
              <a:t>bio</a:t>
            </a:r>
            <a:r>
              <a:rPr lang="it-IT" altLang="it-IT" dirty="0"/>
              <a:t>-</a:t>
            </a:r>
            <a:r>
              <a:rPr lang="it-IT" altLang="it-IT" dirty="0" err="1"/>
              <a:t>psico</a:t>
            </a:r>
            <a:r>
              <a:rPr lang="it-IT" altLang="it-IT" dirty="0"/>
              <a:t>-sociale i sintomi sono espressione di un’interazione tra fattori biologici, psicologici e sociali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E1DF-A1CA-4D1C-B3E3-6E47651A25EF}" type="slidenum">
              <a:rPr lang="en-US" altLang="it-IT"/>
              <a:pPr/>
              <a:t>20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81646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u="sng"/>
              <a:t>… modello bio-psico-sociale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828800"/>
            <a:ext cx="7772400" cy="44084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it-IT" altLang="it-IT" sz="2800"/>
              <a:t>L’ipotesi è che al fenomeno biologico di base, si sovrappongano in un tempo piu’ o meno breve elementi psicologici e sociali che contribuiscono in maniera determinante al dolore cronico.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sz="280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it-IT" altLang="it-IT" sz="2800"/>
              <a:t>Uno studio di Nachemson alla Boeing nel 1980, rivelava che </a:t>
            </a:r>
            <a:r>
              <a:rPr lang="it-IT" altLang="it-IT" sz="2800" b="1" u="sng"/>
              <a:t>la mancanza di soddisfazione nel proprio lavoro</a:t>
            </a:r>
            <a:r>
              <a:rPr lang="it-IT" altLang="it-IT" sz="2800"/>
              <a:t> è il fattore piu’ importante per sviluppare una patologia locomotoria, in particolare una lombalgia.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6B53E-D770-469B-8137-101D6A7B01BC}" type="slidenum">
              <a:rPr lang="en-US" altLang="it-IT"/>
              <a:pPr/>
              <a:t>21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19747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772400" cy="850900"/>
          </a:xfrm>
        </p:spPr>
        <p:txBody>
          <a:bodyPr/>
          <a:lstStyle/>
          <a:p>
            <a:r>
              <a:rPr lang="it-IT" altLang="it-IT" b="1"/>
              <a:t>Da dove partire?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8229600" cy="5105400"/>
          </a:xfrm>
        </p:spPr>
        <p:txBody>
          <a:bodyPr/>
          <a:lstStyle/>
          <a:p>
            <a:r>
              <a:rPr lang="it-IT" altLang="it-IT" b="1" u="sng">
                <a:solidFill>
                  <a:srgbClr val="000000"/>
                </a:solidFill>
              </a:rPr>
              <a:t>Il primo intervento forse deve essere educativo</a:t>
            </a:r>
            <a:r>
              <a:rPr lang="it-IT" altLang="it-IT" b="1">
                <a:solidFill>
                  <a:srgbClr val="000000"/>
                </a:solidFill>
              </a:rPr>
              <a:t>:</a:t>
            </a:r>
          </a:p>
          <a:p>
            <a:pPr lvl="1">
              <a:buFont typeface="Wingdings" pitchFamily="2" charset="2"/>
              <a:buChar char="v"/>
            </a:pPr>
            <a:r>
              <a:rPr lang="it-IT" altLang="it-IT" u="sng">
                <a:solidFill>
                  <a:srgbClr val="000000"/>
                </a:solidFill>
              </a:rPr>
              <a:t>Rispetto agli operatori sanitari</a:t>
            </a:r>
            <a:r>
              <a:rPr lang="it-IT" altLang="it-IT">
                <a:solidFill>
                  <a:srgbClr val="000000"/>
                </a:solidFill>
              </a:rPr>
              <a:t>, che troppo spesso, nonostante numerosissimi studi di settore e poche evidenze, non mettono in pratica nemmeno quelle poche evidenze (ad esempio: no riposo; no terapie passive che creano dipendenza; no indagini strumentali precoci in assenza di bandiere rosse…)</a:t>
            </a:r>
          </a:p>
          <a:p>
            <a:pPr lvl="1">
              <a:buFont typeface="Wingdings" pitchFamily="2" charset="2"/>
              <a:buChar char="v"/>
            </a:pPr>
            <a:r>
              <a:rPr lang="it-IT" altLang="it-IT" u="sng">
                <a:solidFill>
                  <a:srgbClr val="000000"/>
                </a:solidFill>
              </a:rPr>
              <a:t>Rispetto ai pazienti stessi</a:t>
            </a:r>
            <a:r>
              <a:rPr lang="it-IT" altLang="it-IT">
                <a:solidFill>
                  <a:srgbClr val="000000"/>
                </a:solidFill>
              </a:rPr>
              <a:t>, perché le stesse idee/credenze dei pazienti possono essere utili o dannose.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2A66-E584-4396-A2B2-7AD2C0F4769B}" type="slidenum">
              <a:rPr lang="en-US" altLang="it-IT"/>
              <a:pPr/>
              <a:t>22</a:t>
            </a:fld>
            <a:endParaRPr lang="en-US" altLang="it-IT"/>
          </a:p>
        </p:txBody>
      </p:sp>
      <p:pic>
        <p:nvPicPr>
          <p:cNvPr id="87044" name="Picture 4" descr="j030125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1830388" cy="156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4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619125" y="1268413"/>
            <a:ext cx="4257675" cy="49037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b="1" u="sng"/>
              <a:t>Buchbinder</a:t>
            </a:r>
            <a:r>
              <a:rPr lang="it-IT" altLang="it-IT" b="1"/>
              <a:t> R et al., Population-based intervention to change back pain believes and disability: Three part evaluation. BMJ, 2001; 322: 1516-20.</a:t>
            </a:r>
          </a:p>
          <a:p>
            <a:pPr>
              <a:lnSpc>
                <a:spcPct val="90000"/>
              </a:lnSpc>
            </a:pPr>
            <a:r>
              <a:rPr lang="it-IT" altLang="it-IT"/>
              <a:t>Gli effetti di una creativa campagna multimediale nello stato di Vittoria (Australia)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5029200" y="836613"/>
            <a:ext cx="3962400" cy="5640387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/>
              <a:t>Superamento di idee obsolete rispetto all’assenza dal lavoro e il riposo come trattamento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/>
              <a:t>Modificazione dell’atteggiamento dei MMG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/>
              <a:t>Riduzione delle richieste per disabilità del 15% e della spesa per cure mediche del 20%!!!</a:t>
            </a:r>
          </a:p>
        </p:txBody>
      </p:sp>
      <p:sp>
        <p:nvSpPr>
          <p:cNvPr id="5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33F3-A5B4-4FEE-8FF6-A41A21AAAEF2}" type="slidenum">
              <a:rPr lang="en-US" altLang="it-IT"/>
              <a:pPr/>
              <a:t>23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95260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 altLang="it-IT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“Spesso, la scelta terapeutica riflette le abilità professionali più che le necessità del paziente. In breve, il trattamento ricevuto dipende più da chi visita che da ciò che realmente non funziona a livello della schiena.” (</a:t>
            </a:r>
            <a:r>
              <a:rPr lang="it-IT" altLang="it-IT" dirty="0" err="1"/>
              <a:t>Waddell</a:t>
            </a:r>
            <a:r>
              <a:rPr lang="it-IT" altLang="it-IT" dirty="0"/>
              <a:t>, 1998)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4B900-5118-4732-8749-9A7C276A570C}" type="slidenum">
              <a:rPr lang="en-US" altLang="it-IT"/>
              <a:pPr/>
              <a:t>24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7337726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549275"/>
            <a:ext cx="7772400" cy="935038"/>
          </a:xfrm>
        </p:spPr>
        <p:txBody>
          <a:bodyPr/>
          <a:lstStyle/>
          <a:p>
            <a:pPr algn="ctr"/>
            <a:r>
              <a:rPr lang="it-IT" altLang="it-IT" b="1"/>
              <a:t>Obiettivi terapeutici</a:t>
            </a:r>
            <a:r>
              <a:rPr lang="it-IT" altLang="it-IT"/>
              <a:t> (Negrini)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00113" y="1844675"/>
            <a:ext cx="3673475" cy="4114800"/>
          </a:xfrm>
        </p:spPr>
        <p:txBody>
          <a:bodyPr/>
          <a:lstStyle/>
          <a:p>
            <a:pPr>
              <a:buClr>
                <a:srgbClr val="F10D28"/>
              </a:buClr>
              <a:buFont typeface="Wingdings" pitchFamily="2" charset="2"/>
              <a:buNone/>
            </a:pPr>
            <a:r>
              <a:rPr lang="it-IT" altLang="it-IT" sz="3200" b="1"/>
              <a:t>Nel singolo episodio</a:t>
            </a:r>
            <a:r>
              <a:rPr lang="it-IT" altLang="it-IT"/>
              <a:t>: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Trattamento attivo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continuazione delle attività professionali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correzione posturale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eliminazione dolore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recupero funzionalità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87900" y="1844675"/>
            <a:ext cx="3975100" cy="47529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altLang="it-IT" b="1" u="sng"/>
              <a:t>In generale: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apprendimento corretta gestione della colonna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allenamento funzionale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presa in carico da parte del paz del suo problema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riduzione fattori rischio</a:t>
            </a:r>
          </a:p>
          <a:p>
            <a:pPr>
              <a:buClr>
                <a:srgbClr val="F10D28"/>
              </a:buClr>
              <a:buFont typeface="Wingdings" pitchFamily="2" charset="2"/>
              <a:buChar char="Ø"/>
            </a:pPr>
            <a:r>
              <a:rPr lang="it-IT" altLang="it-IT"/>
              <a:t>riequilibrio del sistema</a:t>
            </a:r>
          </a:p>
        </p:txBody>
      </p:sp>
      <p:sp>
        <p:nvSpPr>
          <p:cNvPr id="6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A3B8-55EF-40BB-B376-BD2E3226EA1E}" type="slidenum">
              <a:rPr lang="en-US" altLang="it-IT"/>
              <a:pPr/>
              <a:t>25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536360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Lombalgia prima parte, da ricordare: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E2FD-D004-443E-ABCB-F7D7F6EBB24C}" type="slidenum">
              <a:rPr lang="en-US" altLang="it-IT" smtClean="0"/>
              <a:pPr/>
              <a:t>26</a:t>
            </a:fld>
            <a:endParaRPr lang="en-US" altLang="it-IT"/>
          </a:p>
        </p:txBody>
      </p:sp>
      <p:sp>
        <p:nvSpPr>
          <p:cNvPr id="8" name="Pergamena 2 7"/>
          <p:cNvSpPr/>
          <p:nvPr/>
        </p:nvSpPr>
        <p:spPr>
          <a:xfrm>
            <a:off x="1115616" y="1988840"/>
            <a:ext cx="7848872" cy="460851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AutoNum type="arabicPeriod"/>
            </a:pPr>
            <a:r>
              <a:rPr lang="it-IT" dirty="0" smtClean="0"/>
              <a:t>Epidemiologia e fattori di rischio</a:t>
            </a:r>
          </a:p>
          <a:p>
            <a:pPr marL="457200" indent="-457200" algn="ctr">
              <a:buAutoNum type="arabicPeriod"/>
            </a:pPr>
            <a:r>
              <a:rPr lang="it-IT" dirty="0" smtClean="0"/>
              <a:t>Evoluzione</a:t>
            </a:r>
          </a:p>
          <a:p>
            <a:pPr marL="457200" indent="-457200" algn="ctr">
              <a:buAutoNum type="arabicPeriod"/>
            </a:pPr>
            <a:r>
              <a:rPr lang="it-IT" dirty="0" smtClean="0"/>
              <a:t>Significato ed esempio di bandiere gialle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1157163" y="1484784"/>
            <a:ext cx="7807325" cy="4820196"/>
          </a:xfrm>
        </p:spPr>
        <p:txBody>
          <a:bodyPr/>
          <a:lstStyle/>
          <a:p>
            <a:r>
              <a:rPr lang="it-IT" altLang="it-IT" dirty="0">
                <a:solidFill>
                  <a:srgbClr val="000000"/>
                </a:solidFill>
              </a:rPr>
              <a:t>“Per la società, la lombalgia è una delle cause più comuni, e tra quelle maggiormente in aumento, di perdita del lavoro, di utilizzo dell’assistenza sanitaria e di indennità per malattia, anche se la medicina non fornisce una valida spiegazione sul perché avvenga ciò.” (</a:t>
            </a:r>
            <a:r>
              <a:rPr lang="it-IT" altLang="it-IT" dirty="0" err="1">
                <a:solidFill>
                  <a:srgbClr val="000000"/>
                </a:solidFill>
              </a:rPr>
              <a:t>Waddell</a:t>
            </a:r>
            <a:r>
              <a:rPr lang="it-IT" altLang="it-IT" dirty="0">
                <a:solidFill>
                  <a:srgbClr val="000000"/>
                </a:solidFill>
              </a:rPr>
              <a:t>, 1998</a:t>
            </a:r>
            <a:r>
              <a:rPr lang="it-IT" altLang="it-IT" dirty="0"/>
              <a:t>)</a:t>
            </a: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EFFE9-D49C-45E8-AAC1-2D538F83F3D0}" type="slidenum">
              <a:rPr lang="en-US" altLang="it-IT"/>
              <a:pPr/>
              <a:t>3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87848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60648"/>
            <a:ext cx="7498080" cy="1143000"/>
          </a:xfrm>
        </p:spPr>
        <p:txBody>
          <a:bodyPr/>
          <a:lstStyle/>
          <a:p>
            <a:pPr algn="ctr"/>
            <a:r>
              <a:rPr lang="it-IT" altLang="it-IT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Fattori di rischio</a:t>
            </a:r>
            <a:endParaRPr lang="it-IT" altLang="it-IT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844824"/>
            <a:ext cx="7848600" cy="4724400"/>
          </a:xfrm>
        </p:spPr>
        <p:txBody>
          <a:bodyPr/>
          <a:lstStyle/>
          <a:p>
            <a:pPr>
              <a:buSzTx/>
              <a:buFont typeface="Wingdings" pitchFamily="2" charset="2"/>
              <a:buChar char="Ø"/>
            </a:pPr>
            <a:r>
              <a:rPr lang="it-IT" altLang="it-IT" sz="2400" b="1" u="sng" dirty="0"/>
              <a:t>Costituzionali:</a:t>
            </a:r>
          </a:p>
          <a:p>
            <a:pPr lvl="1">
              <a:buFontTx/>
              <a:buChar char="•"/>
            </a:pPr>
            <a:r>
              <a:rPr lang="it-IT" altLang="it-IT" sz="2400" dirty="0"/>
              <a:t>patrimonio genetico</a:t>
            </a:r>
          </a:p>
          <a:p>
            <a:pPr lvl="1">
              <a:buFontTx/>
              <a:buChar char="•"/>
            </a:pPr>
            <a:r>
              <a:rPr lang="it-IT" altLang="it-IT" sz="2400" dirty="0"/>
              <a:t>età (25-55 anni)</a:t>
            </a:r>
          </a:p>
          <a:p>
            <a:pPr lvl="1">
              <a:buFontTx/>
              <a:buChar char="•"/>
            </a:pPr>
            <a:r>
              <a:rPr lang="it-IT" altLang="it-IT" sz="2400" dirty="0"/>
              <a:t>sesso (maschile)</a:t>
            </a:r>
          </a:p>
          <a:p>
            <a:pPr lvl="1">
              <a:buFontTx/>
              <a:buChar char="•"/>
            </a:pPr>
            <a:r>
              <a:rPr lang="it-IT" altLang="it-IT" sz="2400" dirty="0"/>
              <a:t>statura (persone alte)</a:t>
            </a:r>
          </a:p>
          <a:p>
            <a:pPr lvl="1">
              <a:buFontTx/>
              <a:buChar char="•"/>
            </a:pPr>
            <a:r>
              <a:rPr lang="it-IT" altLang="it-IT" sz="2400" dirty="0"/>
              <a:t>dimensioni del canale spinale (più stretto)</a:t>
            </a:r>
          </a:p>
          <a:p>
            <a:pPr>
              <a:buSzTx/>
              <a:buFont typeface="Wingdings" pitchFamily="2" charset="2"/>
              <a:buChar char="Ø"/>
            </a:pPr>
            <a:r>
              <a:rPr lang="it-IT" altLang="it-IT" sz="2400" b="1" u="sng" dirty="0"/>
              <a:t>Posturali:</a:t>
            </a:r>
          </a:p>
          <a:p>
            <a:pPr lvl="1">
              <a:buFontTx/>
              <a:buChar char="•"/>
            </a:pPr>
            <a:r>
              <a:rPr lang="it-IT" altLang="it-IT" sz="2400" dirty="0"/>
              <a:t>alterazioni della lordosi fisiologica</a:t>
            </a:r>
          </a:p>
          <a:p>
            <a:pPr lvl="1">
              <a:buFontTx/>
              <a:buChar char="•"/>
            </a:pPr>
            <a:r>
              <a:rPr lang="it-IT" altLang="it-IT" sz="2400" dirty="0"/>
              <a:t>atteggiamento rilassato…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ABEBA-B743-4562-90D4-605E3C484C15}" type="slidenum">
              <a:rPr lang="en-US" altLang="it-IT"/>
              <a:pPr/>
              <a:t>4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59804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>
                <a:effectLst>
                  <a:outerShdw blurRad="38100" dist="38100" dir="2700000" algn="tl">
                    <a:srgbClr val="000000"/>
                  </a:outerShdw>
                </a:effectLst>
              </a:rPr>
              <a:t>...Fattori di rischio</a:t>
            </a:r>
            <a:endParaRPr lang="it-IT" altLang="it-IT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76400"/>
            <a:ext cx="7848600" cy="4724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it-IT" altLang="it-IT" sz="2400" b="1" u="sng"/>
              <a:t>Occupazionali:</a:t>
            </a:r>
          </a:p>
          <a:p>
            <a:pPr lvl="1">
              <a:buFontTx/>
              <a:buChar char="•"/>
            </a:pPr>
            <a:r>
              <a:rPr lang="it-IT" altLang="it-IT" sz="2000"/>
              <a:t>postura seduta o eretta prolungata</a:t>
            </a:r>
          </a:p>
          <a:p>
            <a:pPr lvl="1">
              <a:buFontTx/>
              <a:buChar char="•"/>
            </a:pPr>
            <a:r>
              <a:rPr lang="it-IT" altLang="it-IT" sz="2000"/>
              <a:t>movimentazioni carichi</a:t>
            </a:r>
          </a:p>
          <a:p>
            <a:pPr lvl="1">
              <a:buFontTx/>
              <a:buChar char="•"/>
            </a:pPr>
            <a:r>
              <a:rPr lang="it-IT" altLang="it-IT" sz="2000"/>
              <a:t>vibrazioni</a:t>
            </a:r>
          </a:p>
          <a:p>
            <a:pPr>
              <a:buSzTx/>
              <a:buFont typeface="Wingdings" pitchFamily="2" charset="2"/>
              <a:buChar char="Ø"/>
            </a:pPr>
            <a:r>
              <a:rPr lang="it-IT" altLang="it-IT" sz="2400" b="1" u="sng"/>
              <a:t>Legati allo stile di vita:</a:t>
            </a:r>
          </a:p>
          <a:p>
            <a:pPr lvl="1">
              <a:buFontTx/>
              <a:buChar char="•"/>
            </a:pPr>
            <a:r>
              <a:rPr lang="it-IT" altLang="it-IT" sz="2000"/>
              <a:t>sedentarietà e sovrappeso</a:t>
            </a:r>
          </a:p>
          <a:p>
            <a:pPr lvl="1">
              <a:buFontTx/>
              <a:buChar char="•"/>
            </a:pPr>
            <a:r>
              <a:rPr lang="it-IT" altLang="it-IT" sz="2000"/>
              <a:t>fumo</a:t>
            </a:r>
          </a:p>
          <a:p>
            <a:pPr lvl="1">
              <a:buFontTx/>
              <a:buChar char="•"/>
            </a:pPr>
            <a:r>
              <a:rPr lang="it-IT" altLang="it-IT" sz="2000"/>
              <a:t>alcuni hobby e/o sport particolarmente usuranti o traumatici (ginnastica artistica, nuoto a delfino, rotazioni forzate come nel tennis e nel golf, hobby in flessione ripetuta come il giardinaggio…)</a:t>
            </a:r>
          </a:p>
          <a:p>
            <a:pPr lvl="1">
              <a:buFontTx/>
              <a:buChar char="•"/>
            </a:pPr>
            <a:r>
              <a:rPr lang="it-IT" altLang="it-IT" sz="2000"/>
              <a:t>fattori psicologici, connessi ad insoddisfazioni personali e/o professionali</a:t>
            </a:r>
            <a:endParaRPr lang="it-IT" alt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F9AB5-34B0-431C-A4A7-E85E44B145D5}" type="slidenum">
              <a:rPr lang="en-US" altLang="it-IT"/>
              <a:pPr/>
              <a:t>5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41770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/>
              <a:t>Dolore lombare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676400"/>
            <a:ext cx="7770813" cy="4724400"/>
          </a:xfrm>
        </p:spPr>
        <p:txBody>
          <a:bodyPr/>
          <a:lstStyle/>
          <a:p>
            <a:r>
              <a:rPr lang="it-IT" altLang="it-IT">
                <a:solidFill>
                  <a:srgbClr val="000000"/>
                </a:solidFill>
              </a:rPr>
              <a:t>841 cause diverse di rachialgia (Boccardi)</a:t>
            </a:r>
          </a:p>
          <a:p>
            <a:r>
              <a:rPr lang="it-IT" altLang="it-IT">
                <a:solidFill>
                  <a:srgbClr val="000000"/>
                </a:solidFill>
              </a:rPr>
              <a:t>30 cause di lombalgia in letteratura</a:t>
            </a:r>
          </a:p>
          <a:p>
            <a:r>
              <a:rPr lang="it-IT" altLang="it-IT">
                <a:solidFill>
                  <a:srgbClr val="000000"/>
                </a:solidFill>
              </a:rPr>
              <a:t>Sdr a genesi multifattoriale</a:t>
            </a:r>
          </a:p>
          <a:p>
            <a:r>
              <a:rPr lang="it-IT" altLang="it-IT">
                <a:solidFill>
                  <a:srgbClr val="000000"/>
                </a:solidFill>
              </a:rPr>
              <a:t>Perché si possa produrre un impulso che evochi dolore, occorre un’attivazione dei nocicettori da parte di stimoli adeguati: per irritazione chimica o per deformazione meccanica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FDD-045F-46C5-8556-3E368A1810B6}" type="slidenum">
              <a:rPr lang="en-US" altLang="it-IT"/>
              <a:pPr/>
              <a:t>6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67071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404813"/>
            <a:ext cx="7543800" cy="1439862"/>
          </a:xfrm>
        </p:spPr>
        <p:txBody>
          <a:bodyPr/>
          <a:lstStyle/>
          <a:p>
            <a:r>
              <a:rPr lang="it-IT" altLang="it-IT" sz="3200" b="1"/>
              <a:t>Ogni struttura del RL può essere fonte del dolore (Bogduk 1983):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1116013" y="1989138"/>
            <a:ext cx="7620000" cy="4572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it-IT" altLang="it-IT" sz="2800">
                <a:solidFill>
                  <a:srgbClr val="000000"/>
                </a:solidFill>
              </a:rPr>
              <a:t>Corpi vertebrali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it-IT" altLang="it-IT" sz="2800">
                <a:solidFill>
                  <a:srgbClr val="000000"/>
                </a:solidFill>
              </a:rPr>
              <a:t>Disco intervertebrale (innervato nel terzo esterno dell’anulus)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it-IT" altLang="it-IT" sz="2800">
                <a:solidFill>
                  <a:srgbClr val="000000"/>
                </a:solidFill>
              </a:rPr>
              <a:t>Dura madre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it-IT" altLang="it-IT" sz="2800">
                <a:solidFill>
                  <a:srgbClr val="000000"/>
                </a:solidFill>
              </a:rPr>
              <a:t>Articolazioni apofisarie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it-IT" altLang="it-IT" sz="2800">
                <a:solidFill>
                  <a:srgbClr val="000000"/>
                </a:solidFill>
              </a:rPr>
              <a:t>plesso venoso epidurale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it-IT" altLang="it-IT" sz="2800">
                <a:solidFill>
                  <a:srgbClr val="000000"/>
                </a:solidFill>
              </a:rPr>
              <a:t>muscoli (ad es. attivazione trigger point)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it-IT" altLang="it-IT" sz="2800">
                <a:solidFill>
                  <a:srgbClr val="000000"/>
                </a:solidFill>
              </a:rPr>
              <a:t>legamenti 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it-IT" altLang="it-IT" sz="2800">
                <a:solidFill>
                  <a:srgbClr val="000000"/>
                </a:solidFill>
              </a:rPr>
              <a:t>Articolazioni sacro-iliache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it-IT" altLang="it-IT" sz="2800">
                <a:solidFill>
                  <a:srgbClr val="000000"/>
                </a:solidFill>
              </a:rPr>
              <a:t>Le radici nervose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19D9-08C7-44D4-B974-3EC19962AA9C}" type="slidenum">
              <a:rPr lang="en-US" altLang="it-IT"/>
              <a:pPr/>
              <a:t>7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24061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476250"/>
            <a:ext cx="7469187" cy="1143000"/>
          </a:xfrm>
        </p:spPr>
        <p:txBody>
          <a:bodyPr>
            <a:normAutofit fontScale="90000"/>
          </a:bodyPr>
          <a:lstStyle/>
          <a:p>
            <a:r>
              <a:rPr lang="it-IT" altLang="it-IT" sz="4000" b="1"/>
              <a:t>Strutture non innervate </a:t>
            </a:r>
            <a:br>
              <a:rPr lang="it-IT" altLang="it-IT" sz="4000" b="1"/>
            </a:br>
            <a:r>
              <a:rPr lang="it-IT" altLang="it-IT" sz="4000" b="1"/>
              <a:t>da nocicettori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079500" y="2133600"/>
            <a:ext cx="7380288" cy="3657600"/>
          </a:xfrm>
        </p:spPr>
        <p:txBody>
          <a:bodyPr/>
          <a:lstStyle/>
          <a:p>
            <a:r>
              <a:rPr lang="it-IT" altLang="it-IT">
                <a:solidFill>
                  <a:srgbClr val="000000"/>
                </a:solidFill>
              </a:rPr>
              <a:t>L’anulus nella parte interna</a:t>
            </a:r>
          </a:p>
          <a:p>
            <a:endParaRPr lang="it-IT" altLang="it-IT">
              <a:solidFill>
                <a:srgbClr val="000000"/>
              </a:solidFill>
            </a:endParaRPr>
          </a:p>
          <a:p>
            <a:r>
              <a:rPr lang="it-IT" altLang="it-IT">
                <a:solidFill>
                  <a:srgbClr val="000000"/>
                </a:solidFill>
              </a:rPr>
              <a:t>Il nucleo polposo</a:t>
            </a:r>
          </a:p>
          <a:p>
            <a:pPr>
              <a:buFont typeface="Monotype Sorts" pitchFamily="2" charset="2"/>
              <a:buNone/>
            </a:pPr>
            <a:endParaRPr lang="it-IT" altLang="it-IT">
              <a:solidFill>
                <a:srgbClr val="000000"/>
              </a:solidFill>
            </a:endParaRPr>
          </a:p>
          <a:p>
            <a:r>
              <a:rPr lang="it-IT" altLang="it-IT">
                <a:solidFill>
                  <a:srgbClr val="000000"/>
                </a:solidFill>
              </a:rPr>
              <a:t>La cartilagine ialina delle articolazioni apofisarie</a:t>
            </a:r>
          </a:p>
        </p:txBody>
      </p:sp>
      <p:sp>
        <p:nvSpPr>
          <p:cNvPr id="5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E63F-EB73-4574-838E-5D4645242134}" type="slidenum">
              <a:rPr lang="en-US" altLang="it-IT"/>
              <a:pPr/>
              <a:t>8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62074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/>
          <a:lstStyle/>
          <a:p>
            <a:r>
              <a:rPr lang="it-IT" altLang="it-IT" b="1" dirty="0"/>
              <a:t>cause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700808"/>
            <a:ext cx="7674056" cy="48965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altLang="it-IT" sz="2800" b="1" u="sng" dirty="0"/>
              <a:t>95%</a:t>
            </a:r>
            <a:r>
              <a:rPr lang="it-IT" altLang="it-IT" sz="2800" dirty="0"/>
              <a:t> dei pazienti ha una </a:t>
            </a:r>
            <a:r>
              <a:rPr lang="it-IT" altLang="it-IT" sz="2800" b="1" u="sng" dirty="0"/>
              <a:t>causa </a:t>
            </a:r>
            <a:r>
              <a:rPr lang="it-IT" altLang="it-IT" sz="2800" b="1" u="sng" dirty="0" smtClean="0"/>
              <a:t>meccanica</a:t>
            </a:r>
          </a:p>
          <a:p>
            <a:pPr>
              <a:lnSpc>
                <a:spcPct val="90000"/>
              </a:lnSpc>
            </a:pPr>
            <a:endParaRPr lang="it-IT" altLang="it-IT" sz="2800" b="1" u="sng" dirty="0"/>
          </a:p>
          <a:p>
            <a:pPr>
              <a:lnSpc>
                <a:spcPct val="90000"/>
              </a:lnSpc>
            </a:pPr>
            <a:r>
              <a:rPr lang="it-IT" altLang="it-IT" sz="2800" dirty="0"/>
              <a:t>1% ha una causa non meccanica (tumore, infezione, flogosi, aneurisma aortico, </a:t>
            </a:r>
            <a:r>
              <a:rPr lang="it-IT" altLang="it-IT" sz="2800" dirty="0" err="1"/>
              <a:t>ecc</a:t>
            </a:r>
            <a:r>
              <a:rPr lang="it-IT" altLang="it-IT" sz="2800" dirty="0" smtClean="0"/>
              <a:t>)</a:t>
            </a:r>
          </a:p>
          <a:p>
            <a:pPr>
              <a:lnSpc>
                <a:spcPct val="90000"/>
              </a:lnSpc>
            </a:pPr>
            <a:endParaRPr lang="it-IT" altLang="it-IT" sz="2800" dirty="0"/>
          </a:p>
          <a:p>
            <a:pPr>
              <a:lnSpc>
                <a:spcPct val="90000"/>
              </a:lnSpc>
            </a:pPr>
            <a:r>
              <a:rPr lang="it-IT" altLang="it-IT" sz="2800" dirty="0"/>
              <a:t>2% ha una causa viscerale: numerose malattie sistemiche, dalla pancreatite al dolore mestruale, dall’ulcera peptica alle infezioni urinarie, possono accompagnarsi a dolore in sede lombare.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00AD5-6824-40B4-84BC-96060E8061C7}" type="slidenum">
              <a:rPr lang="en-US" altLang="it-IT"/>
              <a:pPr/>
              <a:t>9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3157233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952</TotalTime>
  <Words>1322</Words>
  <Application>Microsoft Office PowerPoint</Application>
  <PresentationFormat>Presentazione su schermo (4:3)</PresentationFormat>
  <Paragraphs>165</Paragraphs>
  <Slides>26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Solstizio</vt:lpstr>
      <vt:lpstr>Introduzione all’approccio riabilitativo delle lombalgie</vt:lpstr>
      <vt:lpstr>epidemiologia</vt:lpstr>
      <vt:lpstr>Presentazione standard di PowerPoint</vt:lpstr>
      <vt:lpstr>Fattori di rischio</vt:lpstr>
      <vt:lpstr>...Fattori di rischio</vt:lpstr>
      <vt:lpstr>Dolore lombare</vt:lpstr>
      <vt:lpstr>Ogni struttura del RL può essere fonte del dolore (Bogduk 1983):</vt:lpstr>
      <vt:lpstr>Strutture non innervate  da nocicettori</vt:lpstr>
      <vt:lpstr>cause</vt:lpstr>
      <vt:lpstr>Causa meccanica:</vt:lpstr>
      <vt:lpstr>La causa non sempre si trova nell’evidenza radiografica…</vt:lpstr>
      <vt:lpstr>Malattia autolimitante</vt:lpstr>
      <vt:lpstr>I dolori lombari evolvono in sciatica nel 35-45% dei casi</vt:lpstr>
      <vt:lpstr>Una percentuale evolve verso la cronicità e la disabilità.</vt:lpstr>
      <vt:lpstr>dolore cronico e disabilità</vt:lpstr>
      <vt:lpstr>Costi e risorse</vt:lpstr>
      <vt:lpstr>Dolore acuto “meccanico”   sintomo</vt:lpstr>
      <vt:lpstr>Dolore cronico  esperienza</vt:lpstr>
      <vt:lpstr>Diversa valutazione e presa in carico</vt:lpstr>
      <vt:lpstr>Modello bio-psico-sociale</vt:lpstr>
      <vt:lpstr>… modello bio-psico-sociale</vt:lpstr>
      <vt:lpstr>Da dove partire?</vt:lpstr>
      <vt:lpstr>Presentazione standard di PowerPoint</vt:lpstr>
      <vt:lpstr>Presentazione standard di PowerPoint</vt:lpstr>
      <vt:lpstr>Obiettivi terapeutici (Negrini)</vt:lpstr>
      <vt:lpstr>Lombalgia prima parte, da ricordare: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Approccio riabilitativo alle lombalgie</dc:title>
  <dc:creator>Fisiot24</dc:creator>
  <cp:lastModifiedBy>Fisiot24</cp:lastModifiedBy>
  <cp:revision>46</cp:revision>
  <cp:lastPrinted>2005-02-02T07:31:55Z</cp:lastPrinted>
  <dcterms:created xsi:type="dcterms:W3CDTF">1601-01-01T00:00:00Z</dcterms:created>
  <dcterms:modified xsi:type="dcterms:W3CDTF">2020-04-21T20:03:10Z</dcterms:modified>
</cp:coreProperties>
</file>