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31"/>
  </p:notesMasterIdLst>
  <p:handoutMasterIdLst>
    <p:handoutMasterId r:id="rId32"/>
  </p:handoutMasterIdLst>
  <p:sldIdLst>
    <p:sldId id="256" r:id="rId2"/>
    <p:sldId id="490" r:id="rId3"/>
    <p:sldId id="395" r:id="rId4"/>
    <p:sldId id="394" r:id="rId5"/>
    <p:sldId id="396" r:id="rId6"/>
    <p:sldId id="397" r:id="rId7"/>
    <p:sldId id="399" r:id="rId8"/>
    <p:sldId id="487" r:id="rId9"/>
    <p:sldId id="488" r:id="rId10"/>
    <p:sldId id="491" r:id="rId11"/>
    <p:sldId id="492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77" r:id="rId20"/>
    <p:sldId id="479" r:id="rId21"/>
    <p:sldId id="478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5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E54D"/>
    <a:srgbClr val="60D263"/>
    <a:srgbClr val="F3883F"/>
    <a:srgbClr val="EEF2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DC365C-839F-4916-875D-414513FDEB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2106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015176-73E0-4206-A10E-F6459EF4F9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3780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5CDB6-C120-4F6E-BF22-3D3D35F85BC2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8750AC-FB8A-4F64-A486-DFDCC1556D89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DF236-28F1-4421-B476-5A8BE8D9F686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CDFAC2-275F-4FEC-A806-F04FF931614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1794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55EFC-51EF-44A8-BC78-15DA628CE425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EB9D5-ADC0-45CE-BF9A-79FEF26EA294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8E2FD-D004-443E-ABCB-F7D7F6EBB24C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044FF-3E1A-485B-8FE8-7F23600786A1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45C6C-828C-48D9-BAE4-A0CEBEC4E9B7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CD6C6-B903-445B-BB17-BF49225FABAF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8C898-7A0F-4DD9-9069-B5B8B00C3342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BC3A3-C02E-4302-9603-BBF126FA13F5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 alt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alt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340892-B2E5-4FB3-955D-231FE687BB54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5" y="1748408"/>
            <a:ext cx="7848872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alt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 all’approccio </a:t>
            </a:r>
            <a:r>
              <a:rPr lang="it-IT" alt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riabilitativo </a:t>
            </a:r>
            <a:r>
              <a:rPr lang="it-IT" alt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</a:t>
            </a:r>
            <a:r>
              <a:rPr lang="it-IT" alt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lombalgie</a:t>
            </a:r>
            <a:endParaRPr lang="it-IT" alt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4330825"/>
            <a:ext cx="3672408" cy="111439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it-IT" alt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AA 2019/2020</a:t>
            </a:r>
          </a:p>
          <a:p>
            <a:pPr algn="ctr">
              <a:lnSpc>
                <a:spcPct val="90000"/>
              </a:lnSpc>
            </a:pPr>
            <a:r>
              <a:rPr lang="it-IT" alt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Secondo audio</a:t>
            </a:r>
            <a:endParaRPr lang="it-IT" altLang="it-IT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E78B678-E2B9-4E9C-AF5C-65C79836287D}" type="slidenum">
              <a:rPr lang="en-US" altLang="it-IT"/>
              <a:pPr/>
              <a:t>1</a:t>
            </a:fld>
            <a:endParaRPr lang="en-US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Chi gestisce le diverse fasi come da Consensus MDS?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77724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b="1" u="sng"/>
              <a:t>Acuta:</a:t>
            </a:r>
            <a:r>
              <a:rPr lang="it-IT" altLang="it-IT" sz="2800"/>
              <a:t> Medico di Medicina Generale (se vi sono bandiere rosse, sarà l’MMG ad inviare ad ulteriore specialista)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it-IT" altLang="it-IT" sz="2800"/>
          </a:p>
          <a:p>
            <a:pPr>
              <a:lnSpc>
                <a:spcPct val="80000"/>
              </a:lnSpc>
            </a:pPr>
            <a:r>
              <a:rPr lang="it-IT" altLang="it-IT" sz="2800" b="1" u="sng"/>
              <a:t>Subacuta:</a:t>
            </a:r>
            <a:r>
              <a:rPr lang="it-IT" altLang="it-IT" sz="2800"/>
              <a:t> prettamente riabilitativa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it-IT" altLang="it-IT" sz="2800"/>
          </a:p>
          <a:p>
            <a:pPr>
              <a:lnSpc>
                <a:spcPct val="80000"/>
              </a:lnSpc>
            </a:pPr>
            <a:r>
              <a:rPr lang="it-IT" altLang="it-IT" sz="2800" b="1" u="sng"/>
              <a:t>Cronicità</a:t>
            </a:r>
            <a:r>
              <a:rPr lang="it-IT" altLang="it-IT" sz="2800"/>
              <a:t>: se non vi è alto grado di disabilità, va gestita dall’MMG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Se vi è importante disabilità, va gestita con un’equipe multidisciplinare, in cui è importante il ruolo dell’MMG e del fisioterapista, ma non solo (psicologo, medico di terapia del dolore, ecc)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F47C-A7E6-40FB-8029-2DD9E8DABC03}" type="slidenum">
              <a:rPr lang="en-US" altLang="it-IT"/>
              <a:pPr/>
              <a:t>10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7230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7772400" cy="1143000"/>
          </a:xfrm>
          <a:solidFill>
            <a:srgbClr val="F3883F"/>
          </a:solidFill>
        </p:spPr>
        <p:txBody>
          <a:bodyPr/>
          <a:lstStyle/>
          <a:p>
            <a:r>
              <a:rPr lang="it-IT" altLang="it-IT" sz="5400" b="1" u="sng">
                <a:solidFill>
                  <a:schemeClr val="tx1"/>
                </a:solidFill>
              </a:rPr>
              <a:t>triage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590800"/>
            <a:ext cx="7772400" cy="4114800"/>
          </a:xfrm>
        </p:spPr>
        <p:txBody>
          <a:bodyPr/>
          <a:lstStyle/>
          <a:p>
            <a:r>
              <a:rPr lang="it-IT" altLang="it-IT" b="1">
                <a:solidFill>
                  <a:srgbClr val="000000"/>
                </a:solidFill>
              </a:rPr>
              <a:t>Il dolore proviene dal rachide?</a:t>
            </a:r>
          </a:p>
          <a:p>
            <a:r>
              <a:rPr lang="it-IT" altLang="it-IT" b="1">
                <a:solidFill>
                  <a:srgbClr val="000000"/>
                </a:solidFill>
              </a:rPr>
              <a:t>E’ coinvolta la radice spinale?</a:t>
            </a:r>
          </a:p>
          <a:p>
            <a:r>
              <a:rPr lang="it-IT" altLang="it-IT" b="1">
                <a:solidFill>
                  <a:srgbClr val="000000"/>
                </a:solidFill>
              </a:rPr>
              <a:t>Sono davanti ad una patologia spinale grave?</a:t>
            </a:r>
          </a:p>
          <a:p>
            <a:endParaRPr lang="it-IT" altLang="it-IT" b="1">
              <a:solidFill>
                <a:srgbClr val="000000"/>
              </a:solidFill>
            </a:endParaRPr>
          </a:p>
          <a:p>
            <a:r>
              <a:rPr lang="it-IT" altLang="it-IT" b="1">
                <a:solidFill>
                  <a:srgbClr val="000000"/>
                </a:solidFill>
              </a:rPr>
              <a:t>Nel 95% dei casi mi trovo davanti ad una lombalgia semplice o meccanica.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EC5-F991-4EEE-B5C8-DE78F2DE5542}" type="slidenum">
              <a:rPr lang="en-US" altLang="it-IT"/>
              <a:pPr/>
              <a:t>11</a:t>
            </a:fld>
            <a:endParaRPr lang="en-US" altLang="it-IT"/>
          </a:p>
        </p:txBody>
      </p:sp>
      <p:pic>
        <p:nvPicPr>
          <p:cNvPr id="106500" name="Picture 4" descr="j02503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322513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rgbClr val="000000"/>
                </a:solidFill>
              </a:rPr>
              <a:t>Sono davanti ad una patologia spinale grave?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7935912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b="1" u="sng"/>
              <a:t>Escludere le bandiere rosse</a:t>
            </a:r>
            <a:r>
              <a:rPr lang="it-IT" altLang="it-IT" sz="2800"/>
              <a:t>, cioè le cause meccaniche e/o non meccaniche GRAVI, che necessitano di un trattamento non riabilitativo, ma innanzitutto di un ulteriore inquadramento diagnostico da parte del medico.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it-IT" altLang="it-IT" sz="2800"/>
          </a:p>
          <a:p>
            <a:pPr>
              <a:lnSpc>
                <a:spcPct val="90000"/>
              </a:lnSpc>
            </a:pPr>
            <a:r>
              <a:rPr lang="it-IT" altLang="it-IT" sz="2800"/>
              <a:t>In assenza di questi sospetti, non vi è necessità di esami di diagnostica strumentale e/o di laboratorio </a:t>
            </a:r>
            <a:r>
              <a:rPr lang="it-IT" altLang="it-IT" sz="2800" b="1" u="sng"/>
              <a:t>entro le prime 4-6 settimane</a:t>
            </a:r>
            <a:r>
              <a:rPr lang="it-IT" altLang="it-IT" sz="2800"/>
              <a:t>: entro tale periodo, </a:t>
            </a:r>
            <a:r>
              <a:rPr lang="it-IT" altLang="it-IT" sz="2800" b="1" u="sng"/>
              <a:t>oltre il 90% dei pazienti guarirà spontaneamente.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470-170A-44D5-927D-A07B52F36F8E}" type="slidenum">
              <a:rPr lang="en-US" altLang="it-IT"/>
              <a:pPr/>
              <a:t>12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215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9875"/>
            <a:ext cx="7448550" cy="1143000"/>
          </a:xfrm>
          <a:solidFill>
            <a:srgbClr val="FF0000"/>
          </a:solidFill>
        </p:spPr>
        <p:txBody>
          <a:bodyPr/>
          <a:lstStyle/>
          <a:p>
            <a:r>
              <a:rPr lang="it-IT" altLang="it-IT" b="1" i="1">
                <a:solidFill>
                  <a:schemeClr val="bg1"/>
                </a:solidFill>
              </a:rPr>
              <a:t>Sospetto di frattura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u="sng">
                <a:solidFill>
                  <a:srgbClr val="000000"/>
                </a:solidFill>
              </a:rPr>
              <a:t>traumi maggiori</a:t>
            </a:r>
            <a:r>
              <a:rPr lang="it-IT" altLang="it-IT" b="1">
                <a:solidFill>
                  <a:srgbClr val="000000"/>
                </a:solidFill>
              </a:rPr>
              <a:t> a tutte le età o traumi minori, anche semplice caduta, negli anziani o in affetti da grave</a:t>
            </a:r>
          </a:p>
          <a:p>
            <a:pPr>
              <a:lnSpc>
                <a:spcPct val="90000"/>
              </a:lnSpc>
            </a:pPr>
            <a:r>
              <a:rPr lang="it-IT" altLang="it-IT" u="sng">
                <a:solidFill>
                  <a:srgbClr val="000000"/>
                </a:solidFill>
              </a:rPr>
              <a:t>osteoporosi </a:t>
            </a:r>
            <a:r>
              <a:rPr lang="it-IT" altLang="it-IT">
                <a:solidFill>
                  <a:srgbClr val="000000"/>
                </a:solidFill>
              </a:rPr>
              <a:t>(</a:t>
            </a:r>
            <a:r>
              <a:rPr lang="it-IT" altLang="it-IT" b="1">
                <a:solidFill>
                  <a:srgbClr val="000000"/>
                </a:solidFill>
              </a:rPr>
              <a:t>per esempio uso di prolungata terapia steroidea)</a:t>
            </a:r>
          </a:p>
          <a:p>
            <a:pPr>
              <a:lnSpc>
                <a:spcPct val="90000"/>
              </a:lnSpc>
            </a:pPr>
            <a:r>
              <a:rPr lang="it-IT" altLang="it-IT" u="sng">
                <a:solidFill>
                  <a:srgbClr val="000000"/>
                </a:solidFill>
              </a:rPr>
              <a:t>dolore da carico</a:t>
            </a:r>
            <a:r>
              <a:rPr lang="it-IT" altLang="it-IT" b="1">
                <a:solidFill>
                  <a:srgbClr val="000000"/>
                </a:solidFill>
              </a:rPr>
              <a:t>, che si attenua in clinostatismo e si accentua nelle variazioni di posizione</a:t>
            </a:r>
            <a:endParaRPr lang="it-IT" altLang="it-IT" b="1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834C-C366-4128-BDCC-8915CE5A5E65}" type="slidenum">
              <a:rPr lang="en-US" altLang="it-IT"/>
              <a:pPr/>
              <a:t>13</a:t>
            </a:fld>
            <a:endParaRPr lang="en-US" altLang="it-IT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04850" y="4572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it-IT" altLang="it-IT" sz="5400">
                <a:solidFill>
                  <a:srgbClr val="000000"/>
                </a:solidFill>
                <a:cs typeface="Arial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419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90550"/>
            <a:ext cx="7704137" cy="8191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chemeClr val="bg1"/>
                </a:solidFill>
              </a:rPr>
              <a:t>Sospetto di Sdr della cauda equina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075613" cy="3048000"/>
          </a:xfrm>
        </p:spPr>
        <p:txBody>
          <a:bodyPr/>
          <a:lstStyle/>
          <a:p>
            <a:pPr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sz="2800" b="1">
                <a:solidFill>
                  <a:srgbClr val="000000"/>
                </a:solidFill>
              </a:rPr>
              <a:t>Sciatica uni o bilaterale con deficit sensitivi e motori (claudicatio neurologica)</a:t>
            </a:r>
          </a:p>
          <a:p>
            <a:pPr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sz="2800" b="1">
                <a:solidFill>
                  <a:srgbClr val="000000"/>
                </a:solidFill>
              </a:rPr>
              <a:t>Ritenzione urinaria</a:t>
            </a:r>
          </a:p>
          <a:p>
            <a:pPr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sz="2800" b="1">
                <a:solidFill>
                  <a:srgbClr val="000000"/>
                </a:solidFill>
              </a:rPr>
              <a:t>Perdita di tono sfinterico anale o incontinenza fecale</a:t>
            </a:r>
          </a:p>
          <a:p>
            <a:pPr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sz="2800" b="1">
                <a:solidFill>
                  <a:srgbClr val="000000"/>
                </a:solidFill>
              </a:rPr>
              <a:t>Anestesia a sella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4049-1555-494B-A753-3C7A2B73856F}" type="slidenum">
              <a:rPr lang="en-US" altLang="it-IT"/>
              <a:pPr/>
              <a:t>14</a:t>
            </a:fld>
            <a:endParaRPr lang="en-US" altLang="it-IT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258888" y="5213350"/>
            <a:ext cx="7251700" cy="118745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>
                <a:solidFill>
                  <a:srgbClr val="000000"/>
                </a:solidFill>
                <a:cs typeface="Arial" charset="0"/>
                <a:sym typeface="Wingdings" pitchFamily="2" charset="2"/>
              </a:rPr>
              <a:t></a:t>
            </a:r>
            <a:r>
              <a:rPr lang="it-IT" altLang="it-IT" b="1">
                <a:solidFill>
                  <a:srgbClr val="000000"/>
                </a:solidFill>
                <a:cs typeface="Arial" charset="0"/>
              </a:rPr>
              <a:t>Se non c’è ritenzione urinaria, </a:t>
            </a:r>
          </a:p>
          <a:p>
            <a:pPr eaLnBrk="1" hangingPunct="1"/>
            <a:r>
              <a:rPr lang="it-IT" altLang="it-IT" b="1">
                <a:solidFill>
                  <a:srgbClr val="000000"/>
                </a:solidFill>
                <a:cs typeface="Arial" charset="0"/>
              </a:rPr>
              <a:t>la probabilità che si tratti di una sindrome della cauda</a:t>
            </a:r>
          </a:p>
          <a:p>
            <a:pPr eaLnBrk="1" hangingPunct="1"/>
            <a:r>
              <a:rPr lang="it-IT" altLang="it-IT" b="1">
                <a:solidFill>
                  <a:srgbClr val="000000"/>
                </a:solidFill>
                <a:cs typeface="Arial" charset="0"/>
              </a:rPr>
              <a:t> è di 1/10.000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09600" y="314325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it-IT" altLang="it-IT" sz="5400">
                <a:solidFill>
                  <a:srgbClr val="000000"/>
                </a:solidFill>
                <a:cs typeface="Arial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1870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588250" cy="1223963"/>
          </a:xfrm>
          <a:solidFill>
            <a:srgbClr val="FF0000"/>
          </a:solidFill>
        </p:spPr>
        <p:txBody>
          <a:bodyPr/>
          <a:lstStyle/>
          <a:p>
            <a:r>
              <a:rPr lang="it-IT" altLang="it-IT" b="1">
                <a:solidFill>
                  <a:schemeClr val="bg1"/>
                </a:solidFill>
              </a:rPr>
              <a:t>Patologie infiammatorie</a:t>
            </a:r>
            <a:r>
              <a:rPr lang="it-IT" altLang="it-IT">
                <a:solidFill>
                  <a:schemeClr val="bg1"/>
                </a:solidFill>
              </a:rPr>
              <a:t> </a:t>
            </a:r>
            <a:r>
              <a:rPr lang="it-IT" altLang="it-IT" sz="2800">
                <a:solidFill>
                  <a:schemeClr val="bg1"/>
                </a:solidFill>
              </a:rPr>
              <a:t>(spondilite anchilosante e patologie associate)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60575"/>
            <a:ext cx="7923213" cy="442753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b="1">
                <a:solidFill>
                  <a:srgbClr val="000000"/>
                </a:solidFill>
              </a:rPr>
              <a:t>Esordio graduale prima dei 40 anni</a:t>
            </a:r>
          </a:p>
          <a:p>
            <a:pPr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b="1">
                <a:solidFill>
                  <a:srgbClr val="000000"/>
                </a:solidFill>
              </a:rPr>
              <a:t>Marcata rigidità al mattino</a:t>
            </a:r>
          </a:p>
          <a:p>
            <a:pPr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b="1">
                <a:solidFill>
                  <a:srgbClr val="000000"/>
                </a:solidFill>
              </a:rPr>
              <a:t>Persistente limitazione dei movimenti spinali in tutte le direzioni</a:t>
            </a:r>
          </a:p>
          <a:p>
            <a:pPr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b="1">
                <a:solidFill>
                  <a:srgbClr val="000000"/>
                </a:solidFill>
              </a:rPr>
              <a:t>Interessamento articolare periferico</a:t>
            </a:r>
          </a:p>
          <a:p>
            <a:pPr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b="1">
                <a:solidFill>
                  <a:srgbClr val="000000"/>
                </a:solidFill>
              </a:rPr>
              <a:t>Irite, rash cutanei (psoriasi), colite, perdite uretrali</a:t>
            </a:r>
          </a:p>
          <a:p>
            <a:pPr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O"/>
            </a:pPr>
            <a:r>
              <a:rPr lang="it-IT" altLang="it-IT" b="1">
                <a:solidFill>
                  <a:srgbClr val="000000"/>
                </a:solidFill>
              </a:rPr>
              <a:t>Anamnesi familiare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9B34-0590-4512-BCD5-C319A85C395C}" type="slidenum">
              <a:rPr lang="en-US" altLang="it-IT"/>
              <a:pPr/>
              <a:t>15</a:t>
            </a:fld>
            <a:endParaRPr lang="en-US" altLang="it-IT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49313" y="6096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it-IT" altLang="it-IT" sz="5400">
                <a:solidFill>
                  <a:srgbClr val="000000"/>
                </a:solidFill>
                <a:cs typeface="Arial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3238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07225" cy="1143000"/>
          </a:xfrm>
          <a:solidFill>
            <a:srgbClr val="FF0000"/>
          </a:solidFill>
        </p:spPr>
        <p:txBody>
          <a:bodyPr/>
          <a:lstStyle/>
          <a:p>
            <a:r>
              <a:rPr lang="it-IT" altLang="it-IT" b="1">
                <a:solidFill>
                  <a:schemeClr val="bg1"/>
                </a:solidFill>
              </a:rPr>
              <a:t>Sospetto di infezione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677150" cy="4464050"/>
          </a:xfrm>
        </p:spPr>
        <p:txBody>
          <a:bodyPr/>
          <a:lstStyle/>
          <a:p>
            <a:r>
              <a:rPr lang="it-IT" altLang="it-IT" sz="2800" b="1">
                <a:solidFill>
                  <a:srgbClr val="000000"/>
                </a:solidFill>
              </a:rPr>
              <a:t>febbre</a:t>
            </a:r>
          </a:p>
          <a:p>
            <a:r>
              <a:rPr lang="it-IT" altLang="it-IT" sz="2800" b="1">
                <a:solidFill>
                  <a:srgbClr val="000000"/>
                </a:solidFill>
              </a:rPr>
              <a:t>recenti infezioni batteriche</a:t>
            </a:r>
          </a:p>
          <a:p>
            <a:r>
              <a:rPr lang="it-IT" altLang="it-IT" sz="2800" b="1">
                <a:solidFill>
                  <a:srgbClr val="000000"/>
                </a:solidFill>
              </a:rPr>
              <a:t>tossicodipendenza (uso di droghe per via endovenosa)</a:t>
            </a:r>
          </a:p>
          <a:p>
            <a:r>
              <a:rPr lang="it-IT" altLang="it-IT" sz="2800" b="1">
                <a:solidFill>
                  <a:srgbClr val="000000"/>
                </a:solidFill>
              </a:rPr>
              <a:t>terapie immunosoppressive</a:t>
            </a:r>
          </a:p>
          <a:p>
            <a:r>
              <a:rPr lang="it-IT" altLang="it-IT" sz="2800" b="1">
                <a:solidFill>
                  <a:srgbClr val="000000"/>
                </a:solidFill>
              </a:rPr>
              <a:t>HIV</a:t>
            </a:r>
          </a:p>
          <a:p>
            <a:r>
              <a:rPr lang="it-IT" altLang="it-IT" sz="2800" b="1">
                <a:solidFill>
                  <a:srgbClr val="000000"/>
                </a:solidFill>
              </a:rPr>
              <a:t>dolore che persiste a riposo</a:t>
            </a:r>
          </a:p>
          <a:p>
            <a:r>
              <a:rPr lang="it-IT" altLang="it-IT" sz="2800" b="1">
                <a:solidFill>
                  <a:srgbClr val="000000"/>
                </a:solidFill>
              </a:rPr>
              <a:t>area geografica di provenienza in relazione a specifiche infezioni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5E7-E7B3-4B74-8615-9ACCB3090A9E}" type="slidenum">
              <a:rPr lang="en-US" altLang="it-IT"/>
              <a:pPr/>
              <a:t>16</a:t>
            </a:fld>
            <a:endParaRPr lang="en-US" altLang="it-IT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49313" y="6858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it-IT" altLang="it-IT" sz="5400">
                <a:solidFill>
                  <a:srgbClr val="000000"/>
                </a:solidFill>
                <a:cs typeface="Arial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1719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57200"/>
            <a:ext cx="7280275" cy="1143000"/>
          </a:xfrm>
          <a:solidFill>
            <a:srgbClr val="FF0000"/>
          </a:solidFill>
        </p:spPr>
        <p:txBody>
          <a:bodyPr/>
          <a:lstStyle/>
          <a:p>
            <a:r>
              <a:rPr lang="it-IT" altLang="it-IT" b="1">
                <a:solidFill>
                  <a:schemeClr val="bg1"/>
                </a:solidFill>
              </a:rPr>
              <a:t>Sospetto di tumore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826375" cy="4724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altLang="it-IT" sz="2800" b="1">
                <a:solidFill>
                  <a:srgbClr val="000000"/>
                </a:solidFill>
              </a:rPr>
              <a:t>anamnesi positiva per tumori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altLang="it-IT" sz="2800" b="1">
                <a:solidFill>
                  <a:srgbClr val="000000"/>
                </a:solidFill>
              </a:rPr>
              <a:t>perdita di peso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altLang="it-IT" sz="2800" b="1">
                <a:solidFill>
                  <a:srgbClr val="000000"/>
                </a:solidFill>
              </a:rPr>
              <a:t>assenza di miglioramento con la terapia dopo 4-6 settimane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altLang="it-IT" sz="2800" b="1">
                <a:solidFill>
                  <a:srgbClr val="000000"/>
                </a:solidFill>
              </a:rPr>
              <a:t>età d’esordio sopra 50/60 aa e sotto 18/20 aa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altLang="it-IT" sz="2800" b="1">
                <a:solidFill>
                  <a:srgbClr val="000000"/>
                </a:solidFill>
              </a:rPr>
              <a:t>dolore ingravescente, continuo anche a riposo e con persistenza notturna</a:t>
            </a:r>
          </a:p>
          <a:p>
            <a:pPr marL="533400" indent="-533400">
              <a:lnSpc>
                <a:spcPct val="80000"/>
              </a:lnSpc>
              <a:buFont typeface="Monotype Sorts" pitchFamily="2" charset="2"/>
              <a:buNone/>
            </a:pPr>
            <a:endParaRPr lang="it-IT" altLang="it-IT" sz="2800" b="1">
              <a:solidFill>
                <a:srgbClr val="000000"/>
              </a:solidFill>
            </a:endParaRPr>
          </a:p>
          <a:p>
            <a:pPr marL="533400" indent="-533400">
              <a:lnSpc>
                <a:spcPct val="80000"/>
              </a:lnSpc>
              <a:buFont typeface="Monotype Sorts" pitchFamily="2" charset="2"/>
              <a:buNone/>
            </a:pPr>
            <a:r>
              <a:rPr lang="it-IT" altLang="it-IT" sz="2800" b="1">
                <a:solidFill>
                  <a:srgbClr val="000000"/>
                </a:solidFill>
                <a:sym typeface="Wingdings" pitchFamily="2" charset="2"/>
              </a:rPr>
              <a:t></a:t>
            </a:r>
            <a:r>
              <a:rPr lang="it-IT" altLang="it-IT" sz="2800" b="1">
                <a:solidFill>
                  <a:srgbClr val="000000"/>
                </a:solidFill>
              </a:rPr>
              <a:t>Se i primi 4 fattori di rischio sono assenti, gli studi suggeriscono che il tumore può essere escluso con una sensibilità del 100%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361D-7C5E-458F-A798-80013AC370DC}" type="slidenum">
              <a:rPr lang="en-US" altLang="it-IT"/>
              <a:pPr/>
              <a:t>17</a:t>
            </a:fld>
            <a:endParaRPr lang="en-US" altLang="it-IT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777875" y="569913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it-IT" altLang="it-IT" sz="5400">
                <a:solidFill>
                  <a:srgbClr val="000000"/>
                </a:solidFill>
                <a:cs typeface="Arial" charset="0"/>
              </a:rPr>
              <a:t>5.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143000" y="5105400"/>
            <a:ext cx="7620000" cy="1143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4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543800" cy="1295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chemeClr val="bg1"/>
                </a:solidFill>
              </a:rPr>
              <a:t>Sospetto di aneurisma aorta addominale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8001000" cy="3733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it-IT" altLang="it-IT" b="1">
                <a:solidFill>
                  <a:srgbClr val="000000"/>
                </a:solidFill>
              </a:rPr>
              <a:t>-</a:t>
            </a:r>
            <a:r>
              <a:rPr lang="it-IT" altLang="it-IT" b="1"/>
              <a:t> </a:t>
            </a:r>
            <a:r>
              <a:rPr lang="it-IT" altLang="it-IT" b="1">
                <a:solidFill>
                  <a:srgbClr val="000000"/>
                </a:solidFill>
              </a:rPr>
              <a:t>età oltre 60 anni</a:t>
            </a:r>
          </a:p>
          <a:p>
            <a:pPr>
              <a:buFont typeface="Monotype Sorts" pitchFamily="2" charset="2"/>
              <a:buNone/>
            </a:pPr>
            <a:r>
              <a:rPr lang="it-IT" altLang="it-IT" b="1">
                <a:solidFill>
                  <a:srgbClr val="000000"/>
                </a:solidFill>
              </a:rPr>
              <a:t>- dolore notturno e a riposo</a:t>
            </a:r>
          </a:p>
          <a:p>
            <a:pPr>
              <a:buFont typeface="Monotype Sorts" pitchFamily="2" charset="2"/>
              <a:buNone/>
            </a:pPr>
            <a:r>
              <a:rPr lang="it-IT" altLang="it-IT" b="1">
                <a:solidFill>
                  <a:srgbClr val="000000"/>
                </a:solidFill>
              </a:rPr>
              <a:t>- vasculopatia aterosclerotica in altre sedi</a:t>
            </a:r>
          </a:p>
          <a:p>
            <a:pPr>
              <a:buFont typeface="Monotype Sorts" pitchFamily="2" charset="2"/>
              <a:buNone/>
            </a:pPr>
            <a:r>
              <a:rPr lang="it-IT" altLang="it-IT" b="1">
                <a:solidFill>
                  <a:srgbClr val="000000"/>
                </a:solidFill>
              </a:rPr>
              <a:t>- massa pulsante addominale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6416-B53B-4C3C-AF18-AF82C1189BA6}" type="slidenum">
              <a:rPr lang="en-US" altLang="it-IT"/>
              <a:pPr/>
              <a:t>18</a:t>
            </a:fld>
            <a:endParaRPr lang="en-US" altLang="it-IT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777875" y="5334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it-IT" altLang="it-IT" sz="5400">
                <a:solidFill>
                  <a:srgbClr val="000000"/>
                </a:solidFill>
                <a:cs typeface="Arial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4685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0080" y="44624"/>
            <a:ext cx="7772400" cy="134076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Dolore acuto anche a riposo </a:t>
            </a:r>
            <a:br>
              <a:rPr lang="it-IT" sz="3600" dirty="0" smtClean="0"/>
            </a:br>
            <a:r>
              <a:rPr lang="it-IT" sz="3600" dirty="0" smtClean="0"/>
              <a:t>Sospetto di problematiche viscerali - 1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07904" y="1628800"/>
            <a:ext cx="5409519" cy="5085184"/>
          </a:xfrm>
        </p:spPr>
        <p:txBody>
          <a:bodyPr>
            <a:noAutofit/>
          </a:bodyPr>
          <a:lstStyle/>
          <a:p>
            <a:pPr marL="82296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it-IT" sz="2400" b="1" dirty="0" smtClean="0"/>
              <a:t>Colica biliare</a:t>
            </a:r>
            <a:r>
              <a:rPr lang="it-IT" sz="2400" dirty="0" smtClean="0"/>
              <a:t>:</a:t>
            </a:r>
            <a:endParaRPr lang="it-IT" sz="2400" dirty="0"/>
          </a:p>
          <a:p>
            <a:pPr marL="82296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it-IT" sz="2400" dirty="0" smtClean="0"/>
              <a:t>E’ </a:t>
            </a:r>
            <a:r>
              <a:rPr lang="it-IT" sz="2400" dirty="0"/>
              <a:t>un dolore acuto e improvviso causato dalla presenza di calcoli che ostacolano il passaggio della bile. Questi provocano le contrazioni della </a:t>
            </a:r>
            <a:r>
              <a:rPr lang="it-IT" sz="2400" dirty="0" smtClean="0"/>
              <a:t>colecisti </a:t>
            </a:r>
            <a:r>
              <a:rPr lang="it-IT" sz="2400" dirty="0"/>
              <a:t>che causano un dolore intenso che si estende dalla parte superiore dell'addome verso il fianco, la schiena, fino alla scapola e alla spalla di destra</a:t>
            </a:r>
            <a:r>
              <a:rPr lang="it-IT" sz="2400" dirty="0" smtClean="0"/>
              <a:t>.</a:t>
            </a:r>
            <a:r>
              <a:rPr lang="it-IT" sz="2400" dirty="0"/>
              <a:t> Si manifesta generalmente di notte e con maggiore frequenza dopo aver consumato pasti abbondanti, soprattutto se ricchi di grassi.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5EFC-51EF-44A8-BC78-15DA628CE425}" type="slidenum">
              <a:rPr lang="en-US" altLang="it-IT" smtClean="0"/>
              <a:pPr/>
              <a:t>19</a:t>
            </a:fld>
            <a:endParaRPr lang="en-US" alt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6912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6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definizioni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5EFC-51EF-44A8-BC78-15DA628CE425}" type="slidenum">
              <a:rPr lang="en-US" altLang="it-IT" smtClean="0"/>
              <a:pPr/>
              <a:t>2</a:t>
            </a:fld>
            <a:endParaRPr lang="en-US" alt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312368" cy="4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2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2520280" cy="1512168"/>
          </a:xfrm>
        </p:spPr>
        <p:txBody>
          <a:bodyPr>
            <a:normAutofit/>
          </a:bodyPr>
          <a:lstStyle/>
          <a:p>
            <a:r>
              <a:rPr lang="it-IT" dirty="0" smtClean="0"/>
              <a:t>Segno di </a:t>
            </a:r>
            <a:br>
              <a:rPr lang="it-IT" dirty="0" smtClean="0"/>
            </a:br>
            <a:r>
              <a:rPr lang="it-IT" dirty="0" smtClean="0"/>
              <a:t>Murphy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0" y="332656"/>
            <a:ext cx="4572000" cy="604867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it-IT" sz="2400" dirty="0"/>
              <a:t>Si effettua palpando in modo profondo l’addome del paziente nel quadrante superiore destro dell’addome; al paziente è richiesta un’inspirazione profonda durante la quale il medico intensificherà la pressione sull’addome; nel caso in cui sia presente un’ostruzione a livello della cistifellea </a:t>
            </a:r>
            <a:r>
              <a:rPr lang="it-IT" sz="2400" dirty="0" smtClean="0"/>
              <a:t>il </a:t>
            </a:r>
            <a:r>
              <a:rPr lang="it-IT" sz="2400" dirty="0"/>
              <a:t>paziente avvertirà un dolore particolarmente intenso, addirittura insopportabile, tant’è che interromperà bruscamente la respirazione (il segno di Murphy è detto anche </a:t>
            </a:r>
            <a:r>
              <a:rPr lang="it-IT" sz="2400" i="1" dirty="0"/>
              <a:t>segno dell’arresto respiratorio</a:t>
            </a:r>
            <a:r>
              <a:rPr lang="it-IT" sz="2400" dirty="0"/>
              <a:t>);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FAC2-275F-4FEC-A806-F04FF9316144}" type="slidenum">
              <a:rPr lang="en-US" altLang="it-IT" smtClean="0"/>
              <a:pPr/>
              <a:t>20</a:t>
            </a:fld>
            <a:endParaRPr lang="en-US" alt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8854"/>
            <a:ext cx="4176464" cy="348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3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143000"/>
          </a:xfrm>
        </p:spPr>
        <p:txBody>
          <a:bodyPr>
            <a:noAutofit/>
          </a:bodyPr>
          <a:lstStyle/>
          <a:p>
            <a:r>
              <a:rPr lang="it-IT" sz="3600" dirty="0"/>
              <a:t>Dolore acuto anche a riposo </a:t>
            </a:r>
            <a:br>
              <a:rPr lang="it-IT" sz="3600" dirty="0"/>
            </a:br>
            <a:r>
              <a:rPr lang="it-IT" sz="3600" dirty="0"/>
              <a:t>Sospetto di problematiche viscerali - </a:t>
            </a:r>
            <a:r>
              <a:rPr lang="it-IT" sz="3600" dirty="0" smtClean="0"/>
              <a:t>2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652736"/>
            <a:ext cx="7714104" cy="5016624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it-IT" b="1" dirty="0" smtClean="0"/>
              <a:t>Colica renale</a:t>
            </a:r>
          </a:p>
          <a:p>
            <a:r>
              <a:rPr lang="it-IT" dirty="0" smtClean="0"/>
              <a:t>E’ </a:t>
            </a:r>
            <a:r>
              <a:rPr lang="it-IT" dirty="0"/>
              <a:t>caratterizzata da un dolore acuto e improvviso a livello addominale e spesso lombare, in corrispondenza dell'ultimo tratto della schiena all’altezza dei reni. Si tratta di un dolore molto violento, spesso descritto come una coltellata, causato dall'ostruzione o dal </a:t>
            </a:r>
            <a:r>
              <a:rPr lang="it-IT" dirty="0" smtClean="0"/>
              <a:t>transito </a:t>
            </a:r>
            <a:r>
              <a:rPr lang="it-IT" dirty="0"/>
              <a:t>dei </a:t>
            </a:r>
            <a:r>
              <a:rPr lang="it-IT" dirty="0" smtClean="0"/>
              <a:t>calcoli renali. </a:t>
            </a:r>
          </a:p>
          <a:p>
            <a:r>
              <a:rPr lang="it-IT" dirty="0" smtClean="0"/>
              <a:t>Il </a:t>
            </a:r>
            <a:r>
              <a:rPr lang="it-IT" dirty="0"/>
              <a:t>loro passaggio, anche se non causa danni permanenti, può essere molto doloroso. Può essere più frequente nelle donne durante la gravidanza. Il paziente colpito da colica renale fatica a trovare una posizione in grado di alleviare il dolore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5EFC-51EF-44A8-BC78-15DA628CE425}" type="slidenum">
              <a:rPr lang="en-US" altLang="it-IT" smtClean="0"/>
              <a:pPr/>
              <a:t>21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45247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259632" y="274320"/>
            <a:ext cx="3240360" cy="1143000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Sintomi</a:t>
            </a:r>
            <a:endParaRPr lang="it-IT" sz="4800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932040" y="620688"/>
            <a:ext cx="4001648" cy="583264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Dolore acuto, che si irradia verso il basso fino all'inguine.</a:t>
            </a:r>
          </a:p>
          <a:p>
            <a:r>
              <a:rPr lang="it-IT" dirty="0"/>
              <a:t>Dolore acuto al fianco e </a:t>
            </a:r>
            <a:r>
              <a:rPr lang="it-IT" dirty="0" smtClean="0"/>
              <a:t>alla schiena, immediatamente sotto le costole</a:t>
            </a:r>
          </a:p>
          <a:p>
            <a:r>
              <a:rPr lang="it-IT" dirty="0" smtClean="0"/>
              <a:t>Possibile traccia di sangue nelle urine</a:t>
            </a:r>
          </a:p>
          <a:p>
            <a:r>
              <a:rPr lang="it-IT" dirty="0" smtClean="0"/>
              <a:t>Nausea e vomito</a:t>
            </a:r>
          </a:p>
          <a:p>
            <a:r>
              <a:rPr lang="it-IT" dirty="0" smtClean="0"/>
              <a:t>Sudorazione, pallore, tachicardia</a:t>
            </a:r>
          </a:p>
          <a:p>
            <a:r>
              <a:rPr lang="it-IT" dirty="0" smtClean="0"/>
              <a:t>Bisogno </a:t>
            </a:r>
            <a:r>
              <a:rPr lang="it-IT" dirty="0"/>
              <a:t>di urinare con </a:t>
            </a:r>
            <a:r>
              <a:rPr lang="it-IT" dirty="0" smtClean="0"/>
              <a:t>frequenza</a:t>
            </a:r>
          </a:p>
          <a:p>
            <a:r>
              <a:rPr lang="it-IT" dirty="0" smtClean="0"/>
              <a:t>Febbre e brividi, in presenza di un'infezione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5EFC-51EF-44A8-BC78-15DA628CE425}" type="slidenum">
              <a:rPr lang="en-US" altLang="it-IT" smtClean="0"/>
              <a:pPr/>
              <a:t>22</a:t>
            </a:fld>
            <a:endParaRPr lang="en-US" alt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0864"/>
            <a:ext cx="4248472" cy="36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3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39952" y="116632"/>
            <a:ext cx="5004048" cy="6638106"/>
          </a:xfrm>
        </p:spPr>
        <p:txBody>
          <a:bodyPr>
            <a:noAutofit/>
          </a:bodyPr>
          <a:lstStyle/>
          <a:p>
            <a:r>
              <a:rPr lang="it-IT" sz="2100" dirty="0"/>
              <a:t>Per eseguire correttamente la </a:t>
            </a:r>
            <a:r>
              <a:rPr lang="it-IT" sz="2100" b="1" dirty="0"/>
              <a:t>manovra di Giordano</a:t>
            </a:r>
            <a:r>
              <a:rPr lang="it-IT" sz="2100" dirty="0"/>
              <a:t> bisogna far posizionare il paziente in posizione seduta con il tronco leggermente flesso in avanti.</a:t>
            </a:r>
          </a:p>
          <a:p>
            <a:r>
              <a:rPr lang="it-IT" sz="2100" dirty="0"/>
              <a:t>L’operatore che esegue la manovra si posiziona di fianco al paziente e con la parte ulnare della mano, posizionata di taglio, percuote con un colpo deciso nella loggia renale del paziente.</a:t>
            </a:r>
          </a:p>
          <a:p>
            <a:r>
              <a:rPr lang="it-IT" sz="2100" dirty="0"/>
              <a:t>Il dolore può essere manifestato bilateralmente, ma in ogni caso, anche se il paziente è sintomatico solo da un lato, la manovra si esegue sia in loggia renale destra che sinistra.</a:t>
            </a:r>
          </a:p>
          <a:p>
            <a:r>
              <a:rPr lang="it-IT" sz="2100" dirty="0"/>
              <a:t>Questa manovra può suscitare dolore più o meno intenso e quindi si definisce </a:t>
            </a:r>
            <a:r>
              <a:rPr lang="it-IT" sz="2100" b="1" dirty="0"/>
              <a:t>Giordano Positivo</a:t>
            </a:r>
            <a:r>
              <a:rPr lang="it-IT" sz="2100" dirty="0"/>
              <a:t>; oppure può non suscitare alcun fastidio, definito quindi </a:t>
            </a:r>
            <a:r>
              <a:rPr lang="it-IT" sz="2100" b="1" dirty="0"/>
              <a:t>Giordano </a:t>
            </a:r>
            <a:r>
              <a:rPr lang="it-IT" sz="2100" b="1" dirty="0" smtClean="0"/>
              <a:t>Negativo</a:t>
            </a:r>
            <a:r>
              <a:rPr lang="it-IT" sz="2100" dirty="0" smtClean="0"/>
              <a:t>.</a:t>
            </a:r>
            <a:endParaRPr lang="it-IT" sz="21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2FD-D004-443E-ABCB-F7D7F6EBB24C}" type="slidenum">
              <a:rPr lang="en-US" altLang="it-IT" smtClean="0"/>
              <a:pPr/>
              <a:t>23</a:t>
            </a:fld>
            <a:endParaRPr lang="en-US" alt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104456" cy="28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448272" cy="344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72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1152128"/>
          </a:xfrm>
        </p:spPr>
        <p:txBody>
          <a:bodyPr>
            <a:noAutofit/>
          </a:bodyPr>
          <a:lstStyle/>
          <a:p>
            <a:r>
              <a:rPr lang="it-IT" sz="3600" dirty="0"/>
              <a:t>Dolore acuto anche a riposo </a:t>
            </a:r>
            <a:br>
              <a:rPr lang="it-IT" sz="3600" dirty="0"/>
            </a:br>
            <a:r>
              <a:rPr lang="it-IT" sz="3600" dirty="0"/>
              <a:t>Sospetto di problematiche viscerali - 3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95936" y="1484784"/>
            <a:ext cx="5040560" cy="5339292"/>
          </a:xfrm>
        </p:spPr>
        <p:txBody>
          <a:bodyPr>
            <a:noAutofit/>
          </a:bodyPr>
          <a:lstStyle/>
          <a:p>
            <a:r>
              <a:rPr lang="it-IT" sz="2400" dirty="0" smtClean="0"/>
              <a:t>L’appendice è </a:t>
            </a:r>
            <a:r>
              <a:rPr lang="it-IT" sz="2400" dirty="0"/>
              <a:t>una piccola struttura </a:t>
            </a:r>
            <a:r>
              <a:rPr lang="it-IT" sz="2400" dirty="0" smtClean="0"/>
              <a:t>vermiforme,  </a:t>
            </a:r>
            <a:r>
              <a:rPr lang="it-IT" sz="2400" dirty="0"/>
              <a:t>dalla lunghezza estremamente variabile da persona a persona (in media 5-10 cm), collegata alla parte infero-mediale del </a:t>
            </a:r>
            <a:r>
              <a:rPr lang="it-IT" sz="2400" dirty="0" smtClean="0"/>
              <a:t>cieco, </a:t>
            </a:r>
            <a:r>
              <a:rPr lang="it-IT" sz="2400" dirty="0"/>
              <a:t>nella parte inferiore destra dell’addome.</a:t>
            </a:r>
          </a:p>
          <a:p>
            <a:r>
              <a:rPr lang="it-IT" sz="2400" dirty="0"/>
              <a:t>Tutto quello che può ostruirla, può provocare un’infiammazione </a:t>
            </a:r>
            <a:r>
              <a:rPr lang="it-IT" sz="2400" dirty="0" smtClean="0"/>
              <a:t>acuta.</a:t>
            </a:r>
            <a:endParaRPr lang="it-IT" sz="2400" dirty="0"/>
          </a:p>
          <a:p>
            <a:r>
              <a:rPr lang="it-IT" sz="2400" dirty="0" smtClean="0"/>
              <a:t>L’appendicite </a:t>
            </a:r>
            <a:r>
              <a:rPr lang="it-IT" sz="2400" dirty="0"/>
              <a:t>rappresenta un’emergenza medica, il cui trattamento richiede in genere la rimozione chirurgica dell’appendice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2FD-D004-443E-ABCB-F7D7F6EBB24C}" type="slidenum">
              <a:rPr lang="en-US" altLang="it-IT" smtClean="0"/>
              <a:pPr/>
              <a:t>24</a:t>
            </a:fld>
            <a:endParaRPr lang="en-US" alt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38670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99592" y="1799957"/>
            <a:ext cx="23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+mj-lt"/>
              </a:rPr>
              <a:t>appendicite</a:t>
            </a:r>
          </a:p>
        </p:txBody>
      </p:sp>
    </p:spTree>
    <p:extLst>
      <p:ext uri="{BB962C8B-B14F-4D97-AF65-F5344CB8AC3E}">
        <p14:creationId xmlns:p14="http://schemas.microsoft.com/office/powerpoint/2010/main" val="1193148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15616" y="620688"/>
            <a:ext cx="7818072" cy="568863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Se l’infiammazione continua senza trattamento, l’appendice si può perforare. La perforazione dell’appendice può anche provocare la formazione di una raccolta infetta, piena di pus </a:t>
            </a:r>
            <a:r>
              <a:rPr lang="it-IT" dirty="0" smtClean="0"/>
              <a:t>(ascesso). </a:t>
            </a:r>
          </a:p>
          <a:p>
            <a:pPr marL="82296" indent="0">
              <a:buNone/>
            </a:pPr>
            <a:endParaRPr lang="it-IT" sz="1200" dirty="0" smtClean="0"/>
          </a:p>
          <a:p>
            <a:r>
              <a:rPr lang="it-IT" dirty="0" smtClean="0"/>
              <a:t>Può </a:t>
            </a:r>
            <a:r>
              <a:rPr lang="it-IT" dirty="0"/>
              <a:t>svilupparsi </a:t>
            </a:r>
            <a:r>
              <a:rPr lang="it-IT" dirty="0" smtClean="0"/>
              <a:t>in peritonite (infiammazione e solitamente infezione della cavità addominale, che può condurre ad un’infezione potenzialmente letale).</a:t>
            </a:r>
          </a:p>
          <a:p>
            <a:endParaRPr lang="it-IT" sz="1300" dirty="0" smtClean="0"/>
          </a:p>
          <a:p>
            <a:r>
              <a:rPr lang="it-IT" dirty="0" smtClean="0"/>
              <a:t>Nella </a:t>
            </a:r>
            <a:r>
              <a:rPr lang="it-IT" dirty="0"/>
              <a:t>donna, si possono infettare le ovaie e le tube di </a:t>
            </a:r>
            <a:r>
              <a:rPr lang="it-IT" dirty="0" err="1"/>
              <a:t>Falloppio</a:t>
            </a:r>
            <a:r>
              <a:rPr lang="it-IT" dirty="0"/>
              <a:t> e la cicatrizzazione che ne risulta può ostruire le tube di </a:t>
            </a:r>
            <a:r>
              <a:rPr lang="it-IT" dirty="0" err="1"/>
              <a:t>Falloppio</a:t>
            </a:r>
            <a:r>
              <a:rPr lang="it-IT" dirty="0"/>
              <a:t> e determinare sterilità. </a:t>
            </a:r>
            <a:endParaRPr lang="it-IT" dirty="0" smtClean="0"/>
          </a:p>
          <a:p>
            <a:endParaRPr lang="it-IT" sz="1300" dirty="0" smtClean="0"/>
          </a:p>
          <a:p>
            <a:r>
              <a:rPr lang="it-IT" dirty="0" smtClean="0"/>
              <a:t>Una </a:t>
            </a:r>
            <a:r>
              <a:rPr lang="it-IT" dirty="0"/>
              <a:t>perforazione dell’appendice può anche far sì che i batteri infettino il torrente ematico, </a:t>
            </a:r>
            <a:r>
              <a:rPr lang="it-IT" dirty="0" smtClean="0"/>
              <a:t>con una sepsi potenzialmente letale.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2FD-D004-443E-ABCB-F7D7F6EBB24C}" type="slidenum">
              <a:rPr lang="en-US" altLang="it-IT" smtClean="0"/>
              <a:pPr/>
              <a:t>25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05860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 segno di </a:t>
            </a:r>
            <a:r>
              <a:rPr lang="it-IT" b="1" dirty="0" err="1"/>
              <a:t>Blumberg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4848" y="1789896"/>
            <a:ext cx="3929640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 smtClean="0"/>
              <a:t>E’ un segno clinico che indica un’infiammazione della parete del peritoneo. </a:t>
            </a:r>
          </a:p>
          <a:p>
            <a:pPr marL="82296" indent="0">
              <a:buNone/>
            </a:pPr>
            <a:r>
              <a:rPr lang="it-IT" dirty="0" smtClean="0"/>
              <a:t>Si verifica quando il paziente prova un </a:t>
            </a:r>
            <a:r>
              <a:rPr lang="it-IT" b="1" dirty="0" smtClean="0"/>
              <a:t>“</a:t>
            </a:r>
            <a:r>
              <a:rPr lang="it-IT" b="1" dirty="0"/>
              <a:t>dolore di rimbalzo” </a:t>
            </a:r>
            <a:r>
              <a:rPr lang="it-IT" dirty="0" smtClean="0"/>
              <a:t>alla palpazione dell’addome.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2FD-D004-443E-ABCB-F7D7F6EBB24C}" type="slidenum">
              <a:rPr lang="en-US" altLang="it-IT" smtClean="0"/>
              <a:pPr/>
              <a:t>26</a:t>
            </a:fld>
            <a:endParaRPr lang="en-US" altLang="it-IT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556428" cy="26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96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58614"/>
            <a:ext cx="7746064" cy="922114"/>
          </a:xfrm>
        </p:spPr>
        <p:txBody>
          <a:bodyPr>
            <a:normAutofit fontScale="90000"/>
          </a:bodyPr>
          <a:lstStyle/>
          <a:p>
            <a:r>
              <a:rPr lang="it-IT" dirty="0">
                <a:effectLst/>
              </a:rPr>
              <a:t>Come si evoca il segno di </a:t>
            </a:r>
            <a:r>
              <a:rPr lang="it-IT" dirty="0" err="1" smtClean="0">
                <a:effectLst/>
              </a:rPr>
              <a:t>Blumberg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3568" y="1124744"/>
            <a:ext cx="8352928" cy="561662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it-IT" dirty="0"/>
              <a:t>il paziente è in posizione supina;</a:t>
            </a:r>
          </a:p>
          <a:p>
            <a:pPr fontAlgn="base"/>
            <a:r>
              <a:rPr lang="it-IT" dirty="0"/>
              <a:t>il medico esercita una pressione leggera sull’addome, partendo da zone non spontaneamente dolorose, alla ricerca di aree di contrattura, che talvolta è notevole (addome di legno o a tavola);</a:t>
            </a:r>
          </a:p>
          <a:p>
            <a:pPr fontAlgn="base"/>
            <a:r>
              <a:rPr lang="it-IT" dirty="0"/>
              <a:t>il medico individua una zona di contrattura o dolorabilità evocata alla palpazione;</a:t>
            </a:r>
          </a:p>
          <a:p>
            <a:pPr fontAlgn="base"/>
            <a:r>
              <a:rPr lang="it-IT" dirty="0"/>
              <a:t>in tale zona il medico, durante la palpazione, solleva bruscamente le mani dall’addome;</a:t>
            </a:r>
          </a:p>
          <a:p>
            <a:pPr fontAlgn="base"/>
            <a:r>
              <a:rPr lang="it-IT" dirty="0"/>
              <a:t>se tale movimento genera dolore acuto trafittivo, o </a:t>
            </a:r>
            <a:r>
              <a:rPr lang="it-IT" dirty="0" smtClean="0"/>
              <a:t>un aggravarsi </a:t>
            </a:r>
            <a:r>
              <a:rPr lang="it-IT" dirty="0"/>
              <a:t>del dolore, il segno di </a:t>
            </a:r>
            <a:r>
              <a:rPr lang="it-IT" dirty="0" err="1"/>
              <a:t>Blumberg</a:t>
            </a:r>
            <a:r>
              <a:rPr lang="it-IT" dirty="0"/>
              <a:t> è positivo e ciò indica una possibile peritonite;</a:t>
            </a:r>
          </a:p>
          <a:p>
            <a:pPr fontAlgn="base"/>
            <a:r>
              <a:rPr lang="it-IT" dirty="0"/>
              <a:t>se tale movimento non genera dolore acuto trafittivo, o non aggrava il dolore, il segno di </a:t>
            </a:r>
            <a:r>
              <a:rPr lang="it-IT" dirty="0" err="1"/>
              <a:t>Blumberg</a:t>
            </a:r>
            <a:r>
              <a:rPr lang="it-IT" dirty="0"/>
              <a:t> è negativo, tuttavia non esclude necessariamente la presenza di una patologia addominale.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2FD-D004-443E-ABCB-F7D7F6EBB24C}" type="slidenum">
              <a:rPr lang="en-US" altLang="it-IT" smtClean="0"/>
              <a:pPr/>
              <a:t>27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40455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50424"/>
          </a:xfrm>
        </p:spPr>
        <p:txBody>
          <a:bodyPr/>
          <a:lstStyle/>
          <a:p>
            <a:r>
              <a:rPr lang="it-IT" dirty="0" smtClean="0"/>
              <a:t>Il punto di </a:t>
            </a:r>
            <a:r>
              <a:rPr lang="it-IT" dirty="0" err="1" smtClean="0"/>
              <a:t>McBurney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867912" cy="514536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it-IT" dirty="0"/>
              <a:t>Data la frequenza con cui si presenta in urgenza, il segno di </a:t>
            </a:r>
            <a:r>
              <a:rPr lang="it-IT" dirty="0" err="1"/>
              <a:t>Blumberg</a:t>
            </a:r>
            <a:r>
              <a:rPr lang="it-IT" dirty="0"/>
              <a:t> viene spesso ricercato nell’area dove è più probabile la sede dell’appendice, nel cosiddetto punto di </a:t>
            </a:r>
            <a:r>
              <a:rPr lang="it-IT" dirty="0" err="1"/>
              <a:t>McBurney</a:t>
            </a:r>
            <a:r>
              <a:rPr lang="it-IT" dirty="0"/>
              <a:t>, che si trova a due terzi sulla linea che unisce la spina iliaca </a:t>
            </a:r>
            <a:r>
              <a:rPr lang="it-IT" dirty="0" err="1"/>
              <a:t>antero</a:t>
            </a:r>
            <a:r>
              <a:rPr lang="it-IT" dirty="0"/>
              <a:t>-superiore destra all’ombelico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5EFC-51EF-44A8-BC78-15DA628CE425}" type="slidenum">
              <a:rPr lang="en-US" altLang="it-IT" smtClean="0"/>
              <a:pPr/>
              <a:t>28</a:t>
            </a:fld>
            <a:endParaRPr lang="en-US" alt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841180" cy="350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1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Cosa devo ricordare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F29-8B30-4D07-9DC2-2C05842E9AE7}" type="slidenum">
              <a:rPr lang="en-US" altLang="it-IT"/>
              <a:pPr/>
              <a:t>29</a:t>
            </a:fld>
            <a:endParaRPr lang="en-US" altLang="it-IT"/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71438" y="1700213"/>
            <a:ext cx="8964612" cy="515778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/>
              <a:t>Definizione di lombalgia-</a:t>
            </a:r>
            <a:r>
              <a:rPr lang="it-IT" altLang="it-IT" b="1" dirty="0" err="1"/>
              <a:t>lombosciatalgia</a:t>
            </a:r>
            <a:r>
              <a:rPr lang="it-IT" altLang="it-IT" b="1" dirty="0"/>
              <a:t>-</a:t>
            </a:r>
            <a:r>
              <a:rPr lang="it-IT" altLang="it-IT" b="1" dirty="0" err="1"/>
              <a:t>lombocruralgia</a:t>
            </a:r>
            <a:endParaRPr lang="it-IT" altLang="it-IT" b="1" dirty="0"/>
          </a:p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/>
              <a:t>Definizione di acuto/subacuto/cronico</a:t>
            </a:r>
          </a:p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/>
              <a:t>Differenze nella presa in carico</a:t>
            </a:r>
          </a:p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 smtClean="0"/>
              <a:t>Triage: analisi delle bandiere rosse</a:t>
            </a:r>
            <a:endParaRPr lang="it-IT" altLang="it-IT" b="1" dirty="0"/>
          </a:p>
        </p:txBody>
      </p:sp>
    </p:spTree>
    <p:extLst>
      <p:ext uri="{BB962C8B-B14F-4D97-AF65-F5344CB8AC3E}">
        <p14:creationId xmlns:p14="http://schemas.microsoft.com/office/powerpoint/2010/main" val="13518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lombalg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488" y="546100"/>
            <a:ext cx="5113337" cy="3675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4581525"/>
            <a:ext cx="7129463" cy="1800225"/>
          </a:xfrm>
        </p:spPr>
        <p:txBody>
          <a:bodyPr/>
          <a:lstStyle/>
          <a:p>
            <a:r>
              <a:rPr lang="it-IT" altLang="it-IT" sz="2800" b="1">
                <a:solidFill>
                  <a:srgbClr val="000000"/>
                </a:solidFill>
              </a:rPr>
              <a:t>Lombalgia: indica solo la presenza di un dolore lombare, senza specificarne la causa, né le strutture coinvolte.</a:t>
            </a: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B7F7-B39D-429A-8F5A-18E52E96CA16}" type="slidenum">
              <a:rPr lang="en-US" altLang="it-IT"/>
              <a:pPr/>
              <a:t>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992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definizioni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8305800" cy="5040312"/>
          </a:xfrm>
        </p:spPr>
        <p:txBody>
          <a:bodyPr/>
          <a:lstStyle/>
          <a:p>
            <a:r>
              <a:rPr lang="it-IT" altLang="it-IT" sz="3600" b="1" u="sng">
                <a:solidFill>
                  <a:srgbClr val="000000"/>
                </a:solidFill>
              </a:rPr>
              <a:t>Lombalgia acuta non specifica</a:t>
            </a:r>
            <a:r>
              <a:rPr lang="it-IT" altLang="it-IT" b="1">
                <a:solidFill>
                  <a:srgbClr val="000000"/>
                </a:solidFill>
              </a:rPr>
              <a:t>: </a:t>
            </a:r>
            <a:r>
              <a:rPr lang="it-IT" altLang="it-IT">
                <a:solidFill>
                  <a:srgbClr val="000000"/>
                </a:solidFill>
              </a:rPr>
              <a:t>dolore e/o limitazione funzionale compreso tra il margine inferiore dell’arcata costale e le pieghe glutee inferiori con eventuale dolore riferito posteriormente alla coscia, ma non oltre il ginocchio che può causare l’impossibilità di svolgere la normale attività quotidiana, con possibile assenza dal lavoro, e che ha una </a:t>
            </a:r>
            <a:r>
              <a:rPr lang="it-IT" altLang="it-IT" sz="3600" u="sng">
                <a:solidFill>
                  <a:srgbClr val="000000"/>
                </a:solidFill>
              </a:rPr>
              <a:t>durata inferiore alle 4 settimane</a:t>
            </a:r>
            <a:endParaRPr lang="it-IT" altLang="it-IT" sz="3600" u="sng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921-CE5A-4401-A544-F3B1151E8F79}" type="slidenum">
              <a:rPr lang="en-US" altLang="it-IT"/>
              <a:pPr/>
              <a:t>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702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Definizioni 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676400"/>
            <a:ext cx="7923212" cy="50649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altLang="it-IT" sz="3600" b="1" u="sng" dirty="0" err="1">
                <a:solidFill>
                  <a:srgbClr val="000000"/>
                </a:solidFill>
              </a:rPr>
              <a:t>Lombosciatalgia</a:t>
            </a:r>
            <a:r>
              <a:rPr lang="it-IT" altLang="it-IT" b="1" dirty="0">
                <a:solidFill>
                  <a:srgbClr val="000000"/>
                </a:solidFill>
              </a:rPr>
              <a:t>: </a:t>
            </a:r>
            <a:r>
              <a:rPr lang="it-IT" altLang="it-IT" dirty="0">
                <a:solidFill>
                  <a:srgbClr val="000000"/>
                </a:solidFill>
              </a:rPr>
              <a:t>lombalgia con irradiazione dolorosa al di sotto del ginocchio (interessamento di </a:t>
            </a:r>
            <a:r>
              <a:rPr lang="it-IT" altLang="it-IT" sz="3600" u="sng" dirty="0">
                <a:solidFill>
                  <a:srgbClr val="000000"/>
                </a:solidFill>
              </a:rPr>
              <a:t>L5 o S1</a:t>
            </a:r>
            <a:r>
              <a:rPr lang="it-IT" altLang="it-IT" dirty="0">
                <a:solidFill>
                  <a:srgbClr val="000000"/>
                </a:solidFill>
              </a:rPr>
              <a:t> in oltre il 90 % dei casi di </a:t>
            </a:r>
            <a:r>
              <a:rPr lang="it-IT" altLang="it-IT" dirty="0" err="1">
                <a:solidFill>
                  <a:srgbClr val="000000"/>
                </a:solidFill>
              </a:rPr>
              <a:t>radicolopatia</a:t>
            </a:r>
            <a:r>
              <a:rPr lang="it-IT" altLang="it-IT" dirty="0">
                <a:solidFill>
                  <a:srgbClr val="000000"/>
                </a:solidFill>
              </a:rPr>
              <a:t>);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endParaRPr lang="it-IT" altLang="it-IT" b="1" dirty="0" smtClean="0">
              <a:solidFill>
                <a:srgbClr val="000000"/>
              </a:solidFill>
            </a:endParaRPr>
          </a:p>
          <a:p>
            <a:pPr marL="82296" indent="0">
              <a:lnSpc>
                <a:spcPct val="90000"/>
              </a:lnSpc>
              <a:buNone/>
            </a:pPr>
            <a:endParaRPr lang="it-IT" altLang="it-IT" sz="11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solidFill>
                  <a:srgbClr val="000000"/>
                </a:solidFill>
              </a:rPr>
              <a:t>la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r>
              <a:rPr lang="it-IT" altLang="it-IT" sz="3600" b="1" u="sng" dirty="0" err="1">
                <a:solidFill>
                  <a:srgbClr val="000000"/>
                </a:solidFill>
              </a:rPr>
              <a:t>lombocruralgia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è dovuta ad interessamento di </a:t>
            </a:r>
            <a:r>
              <a:rPr lang="it-IT" altLang="it-IT" sz="3600" u="sng" dirty="0">
                <a:solidFill>
                  <a:srgbClr val="000000"/>
                </a:solidFill>
              </a:rPr>
              <a:t>L2, L3, L4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endParaRPr lang="it-IT" altLang="it-IT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it-IT" altLang="it-IT" sz="11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solidFill>
                  <a:srgbClr val="000000"/>
                </a:solidFill>
              </a:rPr>
              <a:t>In entrambi i casi il dolore all’arto può essere presente anche in assenza di dolore lombare e/o di solito è più doloroso del dolore lombare</a:t>
            </a:r>
            <a:r>
              <a:rPr lang="it-IT" altLang="it-IT" dirty="0"/>
              <a:t>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9E4-2FCE-40F6-B968-FFA508BDE269}" type="slidenum">
              <a:rPr lang="en-US" altLang="it-IT"/>
              <a:pPr/>
              <a:t>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370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7663"/>
            <a:ext cx="7162800" cy="993775"/>
          </a:xfrm>
        </p:spPr>
        <p:txBody>
          <a:bodyPr/>
          <a:lstStyle/>
          <a:p>
            <a:r>
              <a:rPr lang="it-IT" altLang="it-IT" b="1" dirty="0"/>
              <a:t>Definizioni 3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73238"/>
            <a:ext cx="7924800" cy="5008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b="1" u="sng" dirty="0">
                <a:solidFill>
                  <a:srgbClr val="000000"/>
                </a:solidFill>
              </a:rPr>
              <a:t>Lombalgia non specifica subacuta</a:t>
            </a:r>
            <a:r>
              <a:rPr lang="it-IT" altLang="it-IT" sz="2800" b="1" dirty="0">
                <a:solidFill>
                  <a:srgbClr val="000000"/>
                </a:solidFill>
              </a:rPr>
              <a:t>: </a:t>
            </a:r>
            <a:r>
              <a:rPr lang="it-IT" altLang="it-IT" sz="2800" dirty="0">
                <a:solidFill>
                  <a:srgbClr val="000000"/>
                </a:solidFill>
              </a:rPr>
              <a:t>stessa sintomatologia della lombalgia, la durata si prolunga </a:t>
            </a:r>
            <a:r>
              <a:rPr lang="it-IT" altLang="it-IT" sz="2800" u="sng" dirty="0">
                <a:solidFill>
                  <a:srgbClr val="000000"/>
                </a:solidFill>
              </a:rPr>
              <a:t>da 4 settimane a tre </a:t>
            </a:r>
            <a:r>
              <a:rPr lang="it-IT" altLang="it-IT" sz="2800" u="sng" dirty="0" smtClean="0">
                <a:solidFill>
                  <a:srgbClr val="000000"/>
                </a:solidFill>
              </a:rPr>
              <a:t>mesi</a:t>
            </a:r>
          </a:p>
          <a:p>
            <a:pPr>
              <a:lnSpc>
                <a:spcPct val="90000"/>
              </a:lnSpc>
            </a:pPr>
            <a:endParaRPr lang="it-IT" altLang="it-IT" sz="900" u="sng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b="1" u="sng" dirty="0">
                <a:solidFill>
                  <a:srgbClr val="000000"/>
                </a:solidFill>
              </a:rPr>
              <a:t>Lombalgia o </a:t>
            </a:r>
            <a:r>
              <a:rPr lang="it-IT" altLang="it-IT" b="1" u="sng" dirty="0" err="1">
                <a:solidFill>
                  <a:srgbClr val="000000"/>
                </a:solidFill>
              </a:rPr>
              <a:t>lombosciatalgia</a:t>
            </a:r>
            <a:r>
              <a:rPr lang="it-IT" altLang="it-IT" b="1" u="sng" dirty="0">
                <a:solidFill>
                  <a:srgbClr val="000000"/>
                </a:solidFill>
              </a:rPr>
              <a:t> cronica</a:t>
            </a:r>
            <a:r>
              <a:rPr lang="it-IT" altLang="it-IT" sz="2800" dirty="0">
                <a:solidFill>
                  <a:srgbClr val="000000"/>
                </a:solidFill>
              </a:rPr>
              <a:t>:</a:t>
            </a:r>
            <a:r>
              <a:rPr lang="it-IT" altLang="it-IT" sz="2800" b="1" dirty="0">
                <a:solidFill>
                  <a:srgbClr val="000000"/>
                </a:solidFill>
              </a:rPr>
              <a:t> </a:t>
            </a:r>
            <a:r>
              <a:rPr lang="it-IT" altLang="it-IT" sz="2800" dirty="0">
                <a:solidFill>
                  <a:srgbClr val="000000"/>
                </a:solidFill>
              </a:rPr>
              <a:t>i sintomi si protraggono </a:t>
            </a:r>
            <a:r>
              <a:rPr lang="it-IT" altLang="it-IT" sz="2800" u="sng" dirty="0">
                <a:solidFill>
                  <a:srgbClr val="000000"/>
                </a:solidFill>
              </a:rPr>
              <a:t>per oltre 3 mesi</a:t>
            </a:r>
            <a:r>
              <a:rPr lang="it-IT" altLang="it-IT" sz="2800" dirty="0" smtClean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endParaRPr lang="it-IT" altLang="it-IT" sz="9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b="1" u="sng" dirty="0">
                <a:solidFill>
                  <a:srgbClr val="000000"/>
                </a:solidFill>
              </a:rPr>
              <a:t>Lombalgia ricorrente</a:t>
            </a:r>
            <a:r>
              <a:rPr lang="it-IT" altLang="it-IT" sz="2800" b="1" dirty="0">
                <a:solidFill>
                  <a:srgbClr val="000000"/>
                </a:solidFill>
              </a:rPr>
              <a:t>: </a:t>
            </a:r>
            <a:r>
              <a:rPr lang="it-IT" altLang="it-IT" sz="2800" dirty="0">
                <a:solidFill>
                  <a:srgbClr val="000000"/>
                </a:solidFill>
              </a:rPr>
              <a:t>episodi acuti di durata &lt; 4 settimane, che si ripresentano dopo un periodo di benessere.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1FE9-047F-4106-BC1E-8AF138399F56}" type="slidenum">
              <a:rPr lang="en-US" altLang="it-IT"/>
              <a:pPr/>
              <a:t>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370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57200"/>
            <a:ext cx="7575550" cy="1143000"/>
          </a:xfrm>
        </p:spPr>
        <p:txBody>
          <a:bodyPr/>
          <a:lstStyle/>
          <a:p>
            <a:r>
              <a:rPr lang="it-IT" altLang="it-IT"/>
              <a:t>Definizione di </a:t>
            </a:r>
            <a:r>
              <a:rPr lang="it-IT" altLang="it-IT" b="1" u="sng"/>
              <a:t>lombalgia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474788" y="2044700"/>
            <a:ext cx="6337300" cy="3905250"/>
          </a:xfrm>
        </p:spPr>
        <p:txBody>
          <a:bodyPr/>
          <a:lstStyle/>
          <a:p>
            <a:r>
              <a:rPr lang="it-IT" altLang="it-IT" b="1" u="sng" dirty="0"/>
              <a:t>Acuta</a:t>
            </a:r>
            <a:r>
              <a:rPr lang="it-IT" altLang="it-IT" dirty="0"/>
              <a:t>: &lt; 4 settimane</a:t>
            </a:r>
          </a:p>
          <a:p>
            <a:pPr>
              <a:buFont typeface="Monotype Sorts" pitchFamily="2" charset="2"/>
              <a:buNone/>
            </a:pPr>
            <a:endParaRPr lang="it-IT" altLang="it-IT" dirty="0"/>
          </a:p>
          <a:p>
            <a:r>
              <a:rPr lang="it-IT" altLang="it-IT" dirty="0"/>
              <a:t> </a:t>
            </a:r>
            <a:r>
              <a:rPr lang="it-IT" altLang="it-IT" b="1" u="sng" dirty="0"/>
              <a:t>Subacuta</a:t>
            </a:r>
            <a:r>
              <a:rPr lang="it-IT" altLang="it-IT" dirty="0"/>
              <a:t>: 2° e 3° mese</a:t>
            </a:r>
          </a:p>
          <a:p>
            <a:pPr>
              <a:buFont typeface="Monotype Sorts" pitchFamily="2" charset="2"/>
              <a:buNone/>
            </a:pPr>
            <a:endParaRPr lang="it-IT" altLang="it-IT" dirty="0"/>
          </a:p>
          <a:p>
            <a:r>
              <a:rPr lang="it-IT" altLang="it-IT" b="1" u="sng" smtClean="0"/>
              <a:t>Cronica</a:t>
            </a:r>
            <a:r>
              <a:rPr lang="it-IT" altLang="it-IT" smtClean="0"/>
              <a:t>: </a:t>
            </a:r>
            <a:r>
              <a:rPr lang="it-IT" altLang="it-IT"/>
              <a:t>&gt; 3° mese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D519-D439-4471-84AF-0F0B0759AB65}" type="slidenum">
              <a:rPr lang="en-US" altLang="it-IT"/>
              <a:pPr/>
              <a:t>7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8251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81E191-F743-4DC2-897B-EF9391850D15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18434" name="Titolo 2"/>
          <p:cNvSpPr>
            <a:spLocks noGrp="1"/>
          </p:cNvSpPr>
          <p:nvPr>
            <p:ph type="title"/>
          </p:nvPr>
        </p:nvSpPr>
        <p:spPr bwMode="auto">
          <a:xfrm>
            <a:off x="1177230" y="274638"/>
            <a:ext cx="7715250" cy="149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4000" dirty="0" smtClean="0"/>
              <a:t>I</a:t>
            </a:r>
            <a:r>
              <a:rPr lang="it-IT" sz="4000" dirty="0" smtClean="0">
                <a:sym typeface="Wingdings" pitchFamily="2" charset="2"/>
              </a:rPr>
              <a:t>l </a:t>
            </a:r>
            <a:r>
              <a:rPr lang="it-IT" sz="4000" dirty="0" err="1">
                <a:sym typeface="Wingdings" pitchFamily="2" charset="2"/>
              </a:rPr>
              <a:t>Consensus</a:t>
            </a:r>
            <a:r>
              <a:rPr lang="it-IT" sz="4000" dirty="0">
                <a:sym typeface="Wingdings" pitchFamily="2" charset="2"/>
              </a:rPr>
              <a:t> </a:t>
            </a:r>
            <a:r>
              <a:rPr lang="it-IT" sz="4000" dirty="0" smtClean="0">
                <a:sym typeface="Wingdings" pitchFamily="2" charset="2"/>
              </a:rPr>
              <a:t>MDS - 2008</a:t>
            </a:r>
            <a:endParaRPr lang="it-IT" sz="4000" b="1" cap="none" dirty="0" smtClean="0"/>
          </a:p>
        </p:txBody>
      </p:sp>
      <p:sp>
        <p:nvSpPr>
          <p:cNvPr id="18435" name="Segnaposto contenuto 1"/>
          <p:cNvSpPr>
            <a:spLocks noGrp="1"/>
          </p:cNvSpPr>
          <p:nvPr>
            <p:ph sz="quarter" idx="1"/>
          </p:nvPr>
        </p:nvSpPr>
        <p:spPr>
          <a:xfrm>
            <a:off x="1115616" y="2276872"/>
            <a:ext cx="7920880" cy="3717528"/>
          </a:xfrm>
        </p:spPr>
        <p:txBody>
          <a:bodyPr/>
          <a:lstStyle/>
          <a:p>
            <a:pPr eaLnBrk="1" hangingPunct="1">
              <a:buFont typeface="Monotype Sorts"/>
              <a:buNone/>
            </a:pPr>
            <a:endParaRPr lang="it-IT" sz="2800" dirty="0" smtClean="0">
              <a:sym typeface="Wingdings" pitchFamily="2" charset="2"/>
            </a:endParaRPr>
          </a:p>
          <a:p>
            <a:pPr eaLnBrk="1" hangingPunct="1"/>
            <a:r>
              <a:rPr lang="it-IT" dirty="0" smtClean="0">
                <a:sym typeface="Wingdings" pitchFamily="2" charset="2"/>
              </a:rPr>
              <a:t>“</a:t>
            </a:r>
            <a:r>
              <a:rPr lang="it-IT" i="1" dirty="0" smtClean="0">
                <a:sym typeface="Wingdings" pitchFamily="2" charset="2"/>
              </a:rPr>
              <a:t>Il Mal di Schiena: percorsi diagnostico terapeutici condivisi per i medici di medicina generale ed ospedalieri in Friuli Venezia Giulia”</a:t>
            </a:r>
            <a:r>
              <a:rPr lang="it-IT" dirty="0" smtClean="0">
                <a:sym typeface="Wingdings" pitchFamily="2" charset="2"/>
              </a:rPr>
              <a:t> </a:t>
            </a:r>
          </a:p>
        </p:txBody>
      </p:sp>
      <p:sp>
        <p:nvSpPr>
          <p:cNvPr id="18436" name="Segnaposto numero diapositiva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0786BA9-CC8A-415D-BA46-698113DF7A11}" type="slidenum">
              <a:rPr lang="it-IT" sz="1400" b="1">
                <a:latin typeface="Times New Roman" pitchFamily="18" charset="0"/>
              </a:rPr>
              <a:pPr algn="ctr"/>
              <a:t>8</a:t>
            </a:fld>
            <a:endParaRPr lang="it-IT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FA79-465A-409E-A115-712639AB93F6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17409" name="Segnaposto numero diapositiva 5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2121DA21-65B3-4708-9366-C2424AC7AAD7}" type="slidenum">
              <a:rPr lang="en-US" sz="1400" b="1">
                <a:solidFill>
                  <a:srgbClr val="FFFFFF"/>
                </a:solidFill>
                <a:latin typeface="+mn-lt"/>
              </a:rPr>
              <a:pPr algn="ctr">
                <a:defRPr/>
              </a:pPr>
              <a:t>9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3228" y="44450"/>
            <a:ext cx="46609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cap="none" dirty="0" smtClean="0"/>
              <a:t>Obiettivo dell’ARS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73238"/>
            <a:ext cx="4320480" cy="4608512"/>
          </a:xfrm>
        </p:spPr>
        <p:txBody>
          <a:bodyPr/>
          <a:lstStyle/>
          <a:p>
            <a:pPr eaLnBrk="1" hangingPunct="1"/>
            <a:r>
              <a:rPr lang="it-IT" sz="2800" dirty="0" smtClean="0"/>
              <a:t>Ridurre spese improprie di diagnostica strumentale per MDS </a:t>
            </a:r>
            <a:r>
              <a:rPr lang="it-IT" sz="2800" dirty="0" smtClean="0">
                <a:sym typeface="Wingdings" pitchFamily="2" charset="2"/>
              </a:rPr>
              <a:t> RMN</a:t>
            </a:r>
            <a:endParaRPr lang="it-IT" sz="2800" dirty="0" smtClean="0"/>
          </a:p>
          <a:p>
            <a:pPr eaLnBrk="1" hangingPunct="1"/>
            <a:endParaRPr lang="it-IT" sz="2800" dirty="0" smtClean="0"/>
          </a:p>
          <a:p>
            <a:pPr eaLnBrk="1" hangingPunct="1"/>
            <a:r>
              <a:rPr lang="it-IT" sz="2800" dirty="0" smtClean="0"/>
              <a:t>Ridurre la richiesta di visite specialistiche improprie per MDS </a:t>
            </a:r>
            <a:r>
              <a:rPr lang="it-IT" sz="2800" dirty="0" smtClean="0">
                <a:sym typeface="Wingdings" pitchFamily="2" charset="2"/>
              </a:rPr>
              <a:t> vis. NCH</a:t>
            </a:r>
            <a:endParaRPr lang="it-IT" sz="2800" dirty="0" smtClean="0"/>
          </a:p>
        </p:txBody>
      </p:sp>
      <p:pic>
        <p:nvPicPr>
          <p:cNvPr id="19461" name="Picture 4" descr="MC90005492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646" y="1068238"/>
            <a:ext cx="362585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9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938</TotalTime>
  <Words>1285</Words>
  <Application>Microsoft Office PowerPoint</Application>
  <PresentationFormat>Presentazione su schermo (4:3)</PresentationFormat>
  <Paragraphs>176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Solstizio</vt:lpstr>
      <vt:lpstr>Introduzione all’approccio riabilitativo delle lombalgie</vt:lpstr>
      <vt:lpstr>definizioni</vt:lpstr>
      <vt:lpstr>Presentazione standard di PowerPoint</vt:lpstr>
      <vt:lpstr>definizioni</vt:lpstr>
      <vt:lpstr>Definizioni 2</vt:lpstr>
      <vt:lpstr>Definizioni 3</vt:lpstr>
      <vt:lpstr>Definizione di lombalgia</vt:lpstr>
      <vt:lpstr>Il Consensus MDS - 2008</vt:lpstr>
      <vt:lpstr>Obiettivo dell’ARS</vt:lpstr>
      <vt:lpstr>Chi gestisce le diverse fasi come da Consensus MDS?</vt:lpstr>
      <vt:lpstr>triage</vt:lpstr>
      <vt:lpstr>Sono davanti ad una patologia spinale grave?</vt:lpstr>
      <vt:lpstr>Sospetto di frattura</vt:lpstr>
      <vt:lpstr>Sospetto di Sdr della cauda equina</vt:lpstr>
      <vt:lpstr>Patologie infiammatorie (spondilite anchilosante e patologie associate)</vt:lpstr>
      <vt:lpstr>Sospetto di infezione</vt:lpstr>
      <vt:lpstr>Sospetto di tumore</vt:lpstr>
      <vt:lpstr>Sospetto di aneurisma aorta addominale</vt:lpstr>
      <vt:lpstr>Dolore acuto anche a riposo  Sospetto di problematiche viscerali - 1</vt:lpstr>
      <vt:lpstr>Segno di  Murphy</vt:lpstr>
      <vt:lpstr>Dolore acuto anche a riposo  Sospetto di problematiche viscerali - 2</vt:lpstr>
      <vt:lpstr>Sintomi</vt:lpstr>
      <vt:lpstr>Presentazione standard di PowerPoint</vt:lpstr>
      <vt:lpstr>Dolore acuto anche a riposo  Sospetto di problematiche viscerali - 3</vt:lpstr>
      <vt:lpstr>Presentazione standard di PowerPoint</vt:lpstr>
      <vt:lpstr>Il segno di Blumberg</vt:lpstr>
      <vt:lpstr>Come si evoca il segno di Blumberg</vt:lpstr>
      <vt:lpstr>Il punto di McBurney</vt:lpstr>
      <vt:lpstr>Cosa devo ricordare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Approccio riabilitativo alle lombalgie</dc:title>
  <dc:creator>Fisiot24</dc:creator>
  <cp:lastModifiedBy>Fisiot24</cp:lastModifiedBy>
  <cp:revision>45</cp:revision>
  <cp:lastPrinted>2005-02-02T07:31:55Z</cp:lastPrinted>
  <dcterms:created xsi:type="dcterms:W3CDTF">1601-01-01T00:00:00Z</dcterms:created>
  <dcterms:modified xsi:type="dcterms:W3CDTF">2020-04-21T20:04:54Z</dcterms:modified>
</cp:coreProperties>
</file>