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33"/>
  </p:notesMasterIdLst>
  <p:handoutMasterIdLst>
    <p:handoutMasterId r:id="rId34"/>
  </p:handoutMasterIdLst>
  <p:sldIdLst>
    <p:sldId id="256" r:id="rId2"/>
    <p:sldId id="477" r:id="rId3"/>
    <p:sldId id="478" r:id="rId4"/>
    <p:sldId id="479" r:id="rId5"/>
    <p:sldId id="480" r:id="rId6"/>
    <p:sldId id="500" r:id="rId7"/>
    <p:sldId id="499" r:id="rId8"/>
    <p:sldId id="498" r:id="rId9"/>
    <p:sldId id="481" r:id="rId10"/>
    <p:sldId id="482" r:id="rId11"/>
    <p:sldId id="438" r:id="rId12"/>
    <p:sldId id="439" r:id="rId13"/>
    <p:sldId id="483" r:id="rId14"/>
    <p:sldId id="440" r:id="rId15"/>
    <p:sldId id="441" r:id="rId16"/>
    <p:sldId id="442" r:id="rId17"/>
    <p:sldId id="443" r:id="rId18"/>
    <p:sldId id="484" r:id="rId19"/>
    <p:sldId id="485" r:id="rId20"/>
    <p:sldId id="486" r:id="rId21"/>
    <p:sldId id="487" r:id="rId22"/>
    <p:sldId id="496" r:id="rId23"/>
    <p:sldId id="488" r:id="rId24"/>
    <p:sldId id="489" r:id="rId25"/>
    <p:sldId id="490" r:id="rId26"/>
    <p:sldId id="492" r:id="rId27"/>
    <p:sldId id="493" r:id="rId28"/>
    <p:sldId id="494" r:id="rId29"/>
    <p:sldId id="495" r:id="rId30"/>
    <p:sldId id="497" r:id="rId31"/>
    <p:sldId id="457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E54D"/>
    <a:srgbClr val="60D263"/>
    <a:srgbClr val="F3883F"/>
    <a:srgbClr val="EEF24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it-IT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DC365C-839F-4916-875D-414513FDEB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2106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it-IT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015176-73E0-4206-A10E-F6459EF4F9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33780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95CDB6-C120-4F6E-BF22-3D3D35F85BC2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8750AC-FB8A-4F64-A486-DFDCC1556D89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8DF236-28F1-4421-B476-5A8BE8D9F686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DA2B054-11E9-4667-87CF-0C8D1F8FE0E1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02049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9906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429000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858000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B403E1-87A0-48C6-8566-B285EE6B371F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4612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E55EFC-51EF-44A8-BC78-15DA628CE425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DEB9D5-ADC0-45CE-BF9A-79FEF26EA294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8E2FD-D004-443E-ABCB-F7D7F6EBB24C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5044FF-3E1A-485B-8FE8-7F23600786A1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245C6C-828C-48D9-BAE4-A0CEBEC4E9B7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8CD6C6-B903-445B-BB17-BF49225FABAF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F8C898-7A0F-4DD9-9069-B5B8B00C3342}" type="slidenum">
              <a:rPr lang="en-US" altLang="it-IT" smtClean="0"/>
              <a:pPr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5BC3A3-C02E-4302-9603-BBF126FA13F5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US" alt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alt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F340892-B2E5-4FB3-955D-231FE687BB54}" type="slidenum">
              <a:rPr lang="en-US" altLang="it-IT" smtClean="0"/>
              <a:pPr/>
              <a:t>‹N›</a:t>
            </a:fld>
            <a:endParaRPr lang="en-US" alt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8" r:id="rId12"/>
    <p:sldLayoutId id="2147483682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lg-iss.it/" TargetMode="External"/><Relationship Id="rId2" Type="http://schemas.openxmlformats.org/officeDocument/2006/relationships/hyperlink" Target="PNLG9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sdmanuals.com/it-it/professionale/malattie-neurologiche/malattie-del-sistema-nervoso-periferico-e-disfunzioni-delle-unit%C3%A0-motorie/ernia-del-nucleo-polposo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1196752"/>
            <a:ext cx="7632849" cy="1608584"/>
          </a:xfrm>
        </p:spPr>
        <p:txBody>
          <a:bodyPr>
            <a:normAutofit fontScale="90000"/>
          </a:bodyPr>
          <a:lstStyle/>
          <a:p>
            <a:r>
              <a:rPr lang="it-IT" alt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Introduzione all’approccio </a:t>
            </a:r>
            <a:r>
              <a:rPr lang="it-IT" alt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riabilitativo </a:t>
            </a:r>
            <a:r>
              <a:rPr lang="it-IT" alt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 </a:t>
            </a:r>
            <a:r>
              <a:rPr lang="it-IT" alt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lombalgie</a:t>
            </a:r>
            <a:endParaRPr lang="it-IT" alt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5816" y="4005064"/>
            <a:ext cx="3744416" cy="1152127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it-IT" altLang="it-IT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AA 2019/2020</a:t>
            </a:r>
          </a:p>
          <a:p>
            <a:pPr algn="ctr">
              <a:lnSpc>
                <a:spcPct val="90000"/>
              </a:lnSpc>
            </a:pPr>
            <a:r>
              <a:rPr lang="it-IT" altLang="it-IT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Terzo audio</a:t>
            </a:r>
            <a:endParaRPr lang="it-IT" altLang="it-IT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EE78B678-E2B9-4E9C-AF5C-65C79836287D}" type="slidenum">
              <a:rPr lang="en-US" altLang="it-IT"/>
              <a:pPr/>
              <a:t>1</a:t>
            </a:fld>
            <a:endParaRPr lang="en-US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rove muscola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0"/>
            <a:ext cx="4473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1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5AB9A-BA18-4B97-B502-6A5666D6A467}" type="slidenum">
              <a:rPr lang="en-US" altLang="it-IT"/>
              <a:pPr/>
              <a:t>11</a:t>
            </a:fld>
            <a:endParaRPr lang="en-US" altLang="it-IT"/>
          </a:p>
        </p:txBody>
      </p:sp>
      <p:pic>
        <p:nvPicPr>
          <p:cNvPr id="115714" name="Picture 2" descr="L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188913"/>
            <a:ext cx="5000625" cy="659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31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3A79-44A0-4C30-9C27-7D6C50D579EF}" type="slidenum">
              <a:rPr lang="en-US" altLang="it-IT"/>
              <a:pPr/>
              <a:t>12</a:t>
            </a:fld>
            <a:endParaRPr lang="en-US" altLang="it-IT"/>
          </a:p>
        </p:txBody>
      </p:sp>
      <p:pic>
        <p:nvPicPr>
          <p:cNvPr id="116738" name="Picture 2" descr="L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374808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39" name="Picture 3" descr="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00200"/>
            <a:ext cx="3744912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8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u="sng" smtClean="0">
                <a:solidFill>
                  <a:srgbClr val="000099"/>
                </a:solidFill>
              </a:rPr>
              <a:t>Test di neurodinamicità</a:t>
            </a:r>
            <a:r>
              <a:rPr lang="it-IT" altLang="it-IT" smtClean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76400"/>
            <a:ext cx="7923213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it-IT" altLang="it-IT" sz="2800" smtClean="0">
                <a:solidFill>
                  <a:srgbClr val="000000"/>
                </a:solidFill>
              </a:rPr>
              <a:t>ricercano le risposte alla messa in tensione del sistema nervoso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it-IT" altLang="it-IT" sz="2800" smtClean="0">
                <a:solidFill>
                  <a:srgbClr val="000000"/>
                </a:solidFill>
              </a:rPr>
              <a:t>Sono positivi quando riproducono i sintomi del paziente o li esacerbano</a:t>
            </a:r>
          </a:p>
          <a:p>
            <a:pPr lvl="1" eaLnBrk="1" hangingPunct="1">
              <a:lnSpc>
                <a:spcPct val="90000"/>
              </a:lnSpc>
              <a:buClr>
                <a:srgbClr val="F10D28"/>
              </a:buClr>
              <a:buFont typeface="Wingdings" pitchFamily="2" charset="2"/>
              <a:buChar char="Ø"/>
            </a:pPr>
            <a:r>
              <a:rPr lang="it-IT" altLang="it-IT" u="sng" smtClean="0">
                <a:solidFill>
                  <a:srgbClr val="000000"/>
                </a:solidFill>
              </a:rPr>
              <a:t>Lasègue o SRL</a:t>
            </a:r>
            <a:r>
              <a:rPr lang="it-IT" altLang="it-IT" smtClean="0">
                <a:solidFill>
                  <a:srgbClr val="000000"/>
                </a:solidFill>
              </a:rPr>
              <a:t> (Straight Leg Raising) o stiramento della gamba tesa: tensione anomala a carico del nervo ischiatico</a:t>
            </a:r>
          </a:p>
          <a:p>
            <a:pPr lvl="1" eaLnBrk="1" hangingPunct="1">
              <a:lnSpc>
                <a:spcPct val="90000"/>
              </a:lnSpc>
              <a:buClr>
                <a:srgbClr val="F10D28"/>
              </a:buClr>
              <a:buFont typeface="Wingdings" pitchFamily="2" charset="2"/>
              <a:buChar char="Ø"/>
            </a:pPr>
            <a:r>
              <a:rPr lang="it-IT" altLang="it-IT" u="sng" smtClean="0">
                <a:solidFill>
                  <a:srgbClr val="000000"/>
                </a:solidFill>
              </a:rPr>
              <a:t>Prone Knee Bend Test o test per il nervo crurale o Wassermann</a:t>
            </a:r>
            <a:r>
              <a:rPr lang="it-IT" altLang="it-IT" smtClean="0">
                <a:solidFill>
                  <a:srgbClr val="000000"/>
                </a:solidFill>
              </a:rPr>
              <a:t>: livello L3-L4</a:t>
            </a:r>
          </a:p>
          <a:p>
            <a:pPr lvl="1" eaLnBrk="1" hangingPunct="1">
              <a:lnSpc>
                <a:spcPct val="90000"/>
              </a:lnSpc>
              <a:buClr>
                <a:srgbClr val="F10D28"/>
              </a:buClr>
              <a:buFont typeface="Wingdings" pitchFamily="2" charset="2"/>
              <a:buChar char="Ø"/>
            </a:pPr>
            <a:r>
              <a:rPr lang="it-IT" altLang="it-IT" u="sng" smtClean="0">
                <a:solidFill>
                  <a:srgbClr val="000000"/>
                </a:solidFill>
              </a:rPr>
              <a:t>Slump Test</a:t>
            </a:r>
            <a:r>
              <a:rPr lang="it-IT" altLang="it-IT" smtClean="0">
                <a:solidFill>
                  <a:srgbClr val="000000"/>
                </a:solidFill>
              </a:rPr>
              <a:t>: più sensibile rispetto ad eventuali simulatori</a:t>
            </a:r>
          </a:p>
        </p:txBody>
      </p:sp>
    </p:spTree>
    <p:extLst>
      <p:ext uri="{BB962C8B-B14F-4D97-AF65-F5344CB8AC3E}">
        <p14:creationId xmlns:p14="http://schemas.microsoft.com/office/powerpoint/2010/main" val="865611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944563"/>
          </a:xfrm>
        </p:spPr>
        <p:txBody>
          <a:bodyPr>
            <a:normAutofit fontScale="90000"/>
          </a:bodyPr>
          <a:lstStyle/>
          <a:p>
            <a:r>
              <a:rPr lang="it-IT" altLang="it-IT" b="1"/>
              <a:t>Lasègue o Straight Leg Raising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40CF1-9C18-458D-AC37-1DEE3E5580E1}" type="slidenum">
              <a:rPr lang="en-US" altLang="it-IT"/>
              <a:pPr/>
              <a:t>14</a:t>
            </a:fld>
            <a:endParaRPr lang="en-US" altLang="it-IT"/>
          </a:p>
        </p:txBody>
      </p:sp>
      <p:pic>
        <p:nvPicPr>
          <p:cNvPr id="117762" name="Picture 2" descr="laseg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5562600" cy="509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1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71463"/>
            <a:ext cx="8077200" cy="1252537"/>
          </a:xfrm>
        </p:spPr>
        <p:txBody>
          <a:bodyPr>
            <a:normAutofit fontScale="90000"/>
          </a:bodyPr>
          <a:lstStyle/>
          <a:p>
            <a:r>
              <a:rPr lang="it-IT" altLang="it-IT" sz="4000" b="1"/>
              <a:t>Test di Wassermann o reverse Lasègue test o Prone Knee Bend test</a:t>
            </a:r>
            <a:endParaRPr lang="it-IT" altLang="it-IT" b="1"/>
          </a:p>
        </p:txBody>
      </p:sp>
      <p:pic>
        <p:nvPicPr>
          <p:cNvPr id="118787" name="Picture 3" descr="wassermann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676400"/>
            <a:ext cx="3733800" cy="4297363"/>
          </a:xfr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3946-0142-4913-849A-1F4BF050E0C7}" type="slidenum">
              <a:rPr lang="en-US" altLang="it-IT"/>
              <a:pPr/>
              <a:t>15</a:t>
            </a:fld>
            <a:endParaRPr lang="en-US" altLang="it-IT"/>
          </a:p>
        </p:txBody>
      </p:sp>
      <p:pic>
        <p:nvPicPr>
          <p:cNvPr id="118788" name="Picture 4" descr="wassermann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43200"/>
            <a:ext cx="4572000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89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152400"/>
            <a:ext cx="4876800" cy="914400"/>
          </a:xfrm>
        </p:spPr>
        <p:txBody>
          <a:bodyPr/>
          <a:lstStyle/>
          <a:p>
            <a:r>
              <a:rPr lang="it-IT" altLang="it-IT" b="1"/>
              <a:t>Slump test</a:t>
            </a:r>
          </a:p>
        </p:txBody>
      </p:sp>
      <p:pic>
        <p:nvPicPr>
          <p:cNvPr id="119811" name="Picture 3" descr="slump1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609600"/>
            <a:ext cx="2646363" cy="4525963"/>
          </a:xfrm>
        </p:spPr>
      </p:pic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ED074-8236-40B2-9722-B8CFC1AD6CAD}" type="slidenum">
              <a:rPr lang="en-US" altLang="it-IT"/>
              <a:pPr/>
              <a:t>16</a:t>
            </a:fld>
            <a:endParaRPr lang="en-US" altLang="it-IT"/>
          </a:p>
        </p:txBody>
      </p:sp>
      <p:pic>
        <p:nvPicPr>
          <p:cNvPr id="119812" name="Picture 4" descr="slump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2803525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3" name="Picture 5" descr="slump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2133600"/>
            <a:ext cx="284638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1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14649-B93F-44CE-AF32-AAD58380FE30}" type="slidenum">
              <a:rPr lang="en-US" altLang="it-IT"/>
              <a:pPr/>
              <a:t>17</a:t>
            </a:fld>
            <a:endParaRPr lang="en-US" altLang="it-IT"/>
          </a:p>
        </p:txBody>
      </p:sp>
      <p:pic>
        <p:nvPicPr>
          <p:cNvPr id="120834" name="Picture 2" descr="slump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8321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5" name="Picture 3" descr="slump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27701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36" name="Picture 4" descr="slump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77336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nette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4288"/>
            <a:ext cx="76962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5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2971800" y="152400"/>
            <a:ext cx="6170613" cy="1905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800" dirty="0" smtClean="0">
                <a:solidFill>
                  <a:srgbClr val="000000"/>
                </a:solidFill>
              </a:rPr>
              <a:t>Quale territorio è interessato?</a:t>
            </a:r>
          </a:p>
          <a:p>
            <a:pPr eaLnBrk="1" hangingPunct="1">
              <a:lnSpc>
                <a:spcPct val="90000"/>
              </a:lnSpc>
            </a:pPr>
            <a:endParaRPr lang="it-IT" altLang="it-IT" sz="28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800" dirty="0" smtClean="0">
                <a:solidFill>
                  <a:srgbClr val="000000"/>
                </a:solidFill>
              </a:rPr>
              <a:t>La radice può essere compressa a quale livello?</a:t>
            </a:r>
          </a:p>
        </p:txBody>
      </p:sp>
      <p:pic>
        <p:nvPicPr>
          <p:cNvPr id="33795" name="Picture 5" descr="lombo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7" descr="ernia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057400"/>
            <a:ext cx="28781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8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66CC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5400" b="1" u="sng" smtClean="0">
                <a:solidFill>
                  <a:srgbClr val="000099"/>
                </a:solidFill>
              </a:rPr>
              <a:t>triage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590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mtClean="0">
                <a:solidFill>
                  <a:srgbClr val="000000"/>
                </a:solidFill>
              </a:rPr>
              <a:t>Sono davanti ad una patologia spinale grave?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mtClean="0">
                <a:solidFill>
                  <a:srgbClr val="000000"/>
                </a:solidFill>
              </a:rPr>
              <a:t>E’ coinvolta la radice spinale?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mtClean="0">
                <a:solidFill>
                  <a:srgbClr val="000000"/>
                </a:solidFill>
              </a:rPr>
              <a:t>Il dolore proviene dal rachide?</a:t>
            </a:r>
          </a:p>
          <a:p>
            <a:pPr eaLnBrk="1" hangingPunct="1">
              <a:lnSpc>
                <a:spcPct val="90000"/>
              </a:lnSpc>
            </a:pPr>
            <a:endParaRPr lang="it-IT" altLang="it-IT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it-IT" altLang="it-IT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mtClean="0">
                <a:solidFill>
                  <a:srgbClr val="000000"/>
                </a:solidFill>
              </a:rPr>
              <a:t>Nel 95% dei casi mi trovo davanti ad una lombalgia semplice o meccanica.</a:t>
            </a:r>
          </a:p>
        </p:txBody>
      </p:sp>
      <p:pic>
        <p:nvPicPr>
          <p:cNvPr id="9220" name="Picture 4" descr="j025039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2322513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66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1873"/>
            <a:ext cx="9036496" cy="488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726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247650"/>
            <a:ext cx="7923213" cy="1428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400" b="1" dirty="0" err="1">
                <a:solidFill>
                  <a:schemeClr val="accent5">
                    <a:lumMod val="10000"/>
                  </a:schemeClr>
                </a:solidFill>
              </a:rPr>
              <a:t>Diagnosis</a:t>
            </a:r>
            <a:r>
              <a:rPr lang="it-IT" sz="3400" b="1" dirty="0">
                <a:solidFill>
                  <a:schemeClr val="accent5">
                    <a:lumMod val="10000"/>
                  </a:schemeClr>
                </a:solidFill>
              </a:rPr>
              <a:t> and </a:t>
            </a:r>
            <a:r>
              <a:rPr lang="it-IT" sz="3400" b="1" dirty="0" err="1" smtClean="0">
                <a:solidFill>
                  <a:schemeClr val="accent5">
                    <a:lumMod val="10000"/>
                  </a:schemeClr>
                </a:solidFill>
              </a:rPr>
              <a:t>Nonoperative</a:t>
            </a:r>
            <a:r>
              <a:rPr lang="it-IT" sz="3400" b="1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3400" b="1" dirty="0" smtClean="0">
                <a:solidFill>
                  <a:schemeClr val="accent5">
                    <a:lumMod val="10000"/>
                  </a:schemeClr>
                </a:solidFill>
              </a:rPr>
              <a:t>Management </a:t>
            </a:r>
            <a:r>
              <a:rPr lang="en-US" sz="3400" b="1" dirty="0">
                <a:solidFill>
                  <a:schemeClr val="accent5">
                    <a:lumMod val="10000"/>
                  </a:schemeClr>
                </a:solidFill>
              </a:rPr>
              <a:t>of Lumbar </a:t>
            </a:r>
            <a:r>
              <a:rPr lang="en-US" sz="3400" b="1" dirty="0" smtClean="0">
                <a:solidFill>
                  <a:schemeClr val="accent5">
                    <a:lumMod val="10000"/>
                  </a:schemeClr>
                </a:solidFill>
              </a:rPr>
              <a:t>Disk Herniation, 2005</a:t>
            </a:r>
            <a:endParaRPr lang="it-IT" sz="3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35843" name="Segnaposto contenuto 2"/>
          <p:cNvSpPr>
            <a:spLocks noGrp="1"/>
          </p:cNvSpPr>
          <p:nvPr>
            <p:ph idx="1"/>
          </p:nvPr>
        </p:nvSpPr>
        <p:spPr>
          <a:xfrm>
            <a:off x="1066800" y="1981200"/>
            <a:ext cx="8075613" cy="4419600"/>
          </a:xfrm>
        </p:spPr>
        <p:txBody>
          <a:bodyPr/>
          <a:lstStyle/>
          <a:p>
            <a:pPr eaLnBrk="1" hangingPunct="1"/>
            <a:r>
              <a:rPr lang="en-US" altLang="it-IT" sz="2400" smtClean="0"/>
              <a:t>Risk factors for lumbar disk herniation include biomechanical stress on the lumbar spine, specifically torsion and hyperflexion; poor posture; obesity; tobacco; and occupational hazards including heavy manual labor or prolonged driving.</a:t>
            </a:r>
          </a:p>
          <a:p>
            <a:pPr eaLnBrk="1" hangingPunct="1"/>
            <a:endParaRPr lang="en-US" altLang="it-IT" sz="2400" smtClean="0"/>
          </a:p>
          <a:p>
            <a:pPr eaLnBrk="1" hangingPunct="1"/>
            <a:r>
              <a:rPr lang="en-US" altLang="it-IT" sz="2400" smtClean="0"/>
              <a:t>Therefore, a complete social history is essential to an understanding of the underlying risks that any given patient may have for disk herniation.</a:t>
            </a:r>
            <a:endParaRPr lang="it-IT" altLang="it-IT" sz="2400" smtClean="0"/>
          </a:p>
        </p:txBody>
      </p:sp>
    </p:spTree>
    <p:extLst>
      <p:ext uri="{BB962C8B-B14F-4D97-AF65-F5344CB8AC3E}">
        <p14:creationId xmlns:p14="http://schemas.microsoft.com/office/powerpoint/2010/main" val="1945946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51BEE-8A8A-489C-B83A-25136D98D996}" type="slidenum">
              <a:rPr lang="en-US" altLang="it-IT"/>
              <a:pPr/>
              <a:t>22</a:t>
            </a:fld>
            <a:endParaRPr lang="en-US" altLang="it-IT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65695"/>
            <a:ext cx="2644775" cy="4114800"/>
          </a:xfrm>
        </p:spPr>
        <p:txBody>
          <a:bodyPr/>
          <a:lstStyle/>
          <a:p>
            <a:r>
              <a:rPr lang="it-IT" altLang="it-IT" dirty="0"/>
              <a:t>Cosa? </a:t>
            </a:r>
          </a:p>
          <a:p>
            <a:pPr>
              <a:buFont typeface="Monotype Sorts" pitchFamily="2" charset="2"/>
              <a:buNone/>
            </a:pPr>
            <a:endParaRPr lang="it-IT" altLang="it-IT" dirty="0"/>
          </a:p>
          <a:p>
            <a:r>
              <a:rPr lang="it-IT" altLang="it-IT" dirty="0"/>
              <a:t>Dove?</a:t>
            </a:r>
          </a:p>
          <a:p>
            <a:pPr>
              <a:buFont typeface="Monotype Sorts" pitchFamily="2" charset="2"/>
              <a:buNone/>
            </a:pPr>
            <a:endParaRPr lang="it-IT" altLang="it-IT" dirty="0"/>
          </a:p>
          <a:p>
            <a:r>
              <a:rPr lang="it-IT" altLang="it-IT" dirty="0"/>
              <a:t>Da quando?</a:t>
            </a:r>
          </a:p>
        </p:txBody>
      </p:sp>
      <p:pic>
        <p:nvPicPr>
          <p:cNvPr id="96260" name="Picture 4" descr="165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80728"/>
            <a:ext cx="5494670" cy="554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4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92211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dirty="0" smtClean="0">
                <a:solidFill>
                  <a:schemeClr val="tx1"/>
                </a:solidFill>
              </a:rPr>
              <a:t>Rispetto alle indagini strumentali</a:t>
            </a:r>
          </a:p>
        </p:txBody>
      </p:sp>
      <p:sp>
        <p:nvSpPr>
          <p:cNvPr id="36867" name="Segnaposto contenuto 2"/>
          <p:cNvSpPr>
            <a:spLocks noGrp="1"/>
          </p:cNvSpPr>
          <p:nvPr>
            <p:ph idx="1"/>
          </p:nvPr>
        </p:nvSpPr>
        <p:spPr>
          <a:xfrm>
            <a:off x="611560" y="1484784"/>
            <a:ext cx="8530853" cy="537321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it-IT" sz="2400" dirty="0" smtClean="0">
                <a:solidFill>
                  <a:srgbClr val="000000"/>
                </a:solidFill>
              </a:rPr>
              <a:t>Early </a:t>
            </a:r>
            <a:r>
              <a:rPr lang="en-US" altLang="it-IT" sz="2400" dirty="0" err="1" smtClean="0">
                <a:solidFill>
                  <a:srgbClr val="000000"/>
                </a:solidFill>
              </a:rPr>
              <a:t>postmortum</a:t>
            </a:r>
            <a:r>
              <a:rPr lang="en-US" altLang="it-IT" sz="2400" dirty="0" smtClean="0">
                <a:solidFill>
                  <a:srgbClr val="000000"/>
                </a:solidFill>
              </a:rPr>
              <a:t> studies revealed extrusion of disks into the spinal canal in 39% of asymptomatic individuals.</a:t>
            </a:r>
          </a:p>
          <a:p>
            <a:pPr eaLnBrk="1" hangingPunct="1"/>
            <a:r>
              <a:rPr lang="en-US" altLang="it-IT" sz="2400" dirty="0" smtClean="0">
                <a:solidFill>
                  <a:srgbClr val="000000"/>
                </a:solidFill>
              </a:rPr>
              <a:t>36%  of computed tomography scans and 24% of myelograms have been shown to be abnormal in asymptomatic people.</a:t>
            </a:r>
          </a:p>
          <a:p>
            <a:pPr eaLnBrk="1" hangingPunct="1"/>
            <a:r>
              <a:rPr lang="en-US" altLang="it-IT" sz="2400" dirty="0" smtClean="0">
                <a:solidFill>
                  <a:srgbClr val="000000"/>
                </a:solidFill>
              </a:rPr>
              <a:t>Furthermore, in a study by Boden et al in 1990, 24% of asymptomatic individuals were found to have lumbar disk </a:t>
            </a:r>
            <a:r>
              <a:rPr lang="en-US" altLang="it-IT" sz="2400" dirty="0" err="1" smtClean="0">
                <a:solidFill>
                  <a:srgbClr val="000000"/>
                </a:solidFill>
              </a:rPr>
              <a:t>herniations</a:t>
            </a:r>
            <a:r>
              <a:rPr lang="en-US" altLang="it-IT" sz="2400" dirty="0" smtClean="0">
                <a:solidFill>
                  <a:srgbClr val="000000"/>
                </a:solidFill>
              </a:rPr>
              <a:t> on MRI. </a:t>
            </a:r>
          </a:p>
          <a:p>
            <a:pPr eaLnBrk="1" hangingPunct="1"/>
            <a:r>
              <a:rPr lang="en-US" altLang="it-IT" sz="2400" b="1" dirty="0" smtClean="0">
                <a:solidFill>
                  <a:srgbClr val="000000"/>
                </a:solidFill>
              </a:rPr>
              <a:t>These findings reinforce the importance of clinical correlation of radiographic findings.</a:t>
            </a:r>
          </a:p>
          <a:p>
            <a:pPr eaLnBrk="1" hangingPunct="1"/>
            <a:r>
              <a:rPr lang="en-US" altLang="it-IT" sz="2400" b="1" dirty="0" smtClean="0">
                <a:solidFill>
                  <a:srgbClr val="000000"/>
                </a:solidFill>
              </a:rPr>
              <a:t>Imaging studies are very helpful in supporting the clinical diagnosis but cannot supplant history and physical examination because lumbar disk herniation may be incorrectly described as the cause of </a:t>
            </a:r>
            <a:r>
              <a:rPr lang="en-US" altLang="it-IT" sz="2400" b="1" dirty="0" err="1" smtClean="0">
                <a:solidFill>
                  <a:srgbClr val="000000"/>
                </a:solidFill>
              </a:rPr>
              <a:t>nonradicular</a:t>
            </a:r>
            <a:r>
              <a:rPr lang="en-US" altLang="it-IT" sz="2400" b="1" dirty="0" smtClean="0">
                <a:solidFill>
                  <a:srgbClr val="000000"/>
                </a:solidFill>
              </a:rPr>
              <a:t> low back pain symptoms.</a:t>
            </a:r>
          </a:p>
        </p:txBody>
      </p:sp>
    </p:spTree>
    <p:extLst>
      <p:ext uri="{BB962C8B-B14F-4D97-AF65-F5344CB8AC3E}">
        <p14:creationId xmlns:p14="http://schemas.microsoft.com/office/powerpoint/2010/main" val="1856411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8026797" cy="140736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it-IT" sz="2800" dirty="0" smtClean="0">
                <a:solidFill>
                  <a:schemeClr val="tx2">
                    <a:satMod val="130000"/>
                  </a:schemeClr>
                </a:solidFill>
              </a:rPr>
              <a:t>Radiography of the lumbar spine in primary care patients with low back pain: </a:t>
            </a:r>
            <a:r>
              <a:rPr lang="en-US" altLang="it-IT" sz="2800" dirty="0" err="1" smtClean="0">
                <a:solidFill>
                  <a:schemeClr val="tx2">
                    <a:satMod val="130000"/>
                  </a:schemeClr>
                </a:solidFill>
              </a:rPr>
              <a:t>randomised</a:t>
            </a:r>
            <a:r>
              <a:rPr lang="en-US" altLang="it-IT" sz="2800" dirty="0" smtClean="0">
                <a:solidFill>
                  <a:schemeClr val="tx2">
                    <a:satMod val="130000"/>
                  </a:schemeClr>
                </a:solidFill>
              </a:rPr>
              <a:t> controlled trial. Kendrick D et al. BMJ 2001</a:t>
            </a:r>
            <a:endParaRPr lang="it-IT" altLang="it-IT" sz="28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0600" y="1676400"/>
            <a:ext cx="8153400" cy="50292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200" dirty="0" smtClean="0">
                <a:solidFill>
                  <a:schemeClr val="accent4">
                    <a:lumMod val="50000"/>
                  </a:schemeClr>
                </a:solidFill>
              </a:rPr>
              <a:t>Studio eseguito su 421 pazienti di medicina generale in Inghilterra, con dolore lombare meccanico &gt; 6 settimane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200" i="1" u="sng" dirty="0" smtClean="0">
                <a:solidFill>
                  <a:schemeClr val="accent4">
                    <a:lumMod val="50000"/>
                  </a:schemeClr>
                </a:solidFill>
              </a:rPr>
              <a:t>cure usuali senza radiografia vs cure usuali con radiografia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200" dirty="0" smtClean="0">
                <a:solidFill>
                  <a:schemeClr val="accent4">
                    <a:lumMod val="50000"/>
                  </a:schemeClr>
                </a:solidFill>
              </a:rPr>
              <a:t>A distanza di tre mesi i pazienti (in tutto comparabili nei due gruppi) mostrano alle scale di valutazione un peggioramento del dolore e un maggior numero di visite dal medico se hanno effettuato l'esame, mentre a nove mesi di distanza non si osservano più differenze.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200" dirty="0" smtClean="0">
                <a:solidFill>
                  <a:schemeClr val="accent4">
                    <a:lumMod val="50000"/>
                  </a:schemeClr>
                </a:solidFill>
              </a:rPr>
              <a:t>Però quelli che sono stati sottoposti all'esame radiografico si dichiarano più soddisfatti delle cure avute, e l'85 per cento dei pazienti è indistintamente favorevole a fare la lastra.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200" dirty="0" smtClean="0">
                <a:solidFill>
                  <a:schemeClr val="accent4">
                    <a:lumMod val="50000"/>
                  </a:schemeClr>
                </a:solidFill>
              </a:rPr>
              <a:t>La conclusione degli autori è che bisogna migliorare la soddisfazione dei pazienti, però senza effettuare lastre.</a:t>
            </a:r>
            <a:endParaRPr lang="it-IT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07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428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it-IT" sz="3200" b="1" smtClean="0">
                <a:solidFill>
                  <a:schemeClr val="tx2">
                    <a:satMod val="130000"/>
                  </a:schemeClr>
                </a:solidFill>
              </a:rPr>
              <a:t>Imaging strategies for low-back pain: systematic review and</a:t>
            </a:r>
            <a:br>
              <a:rPr lang="en-US" altLang="it-IT" sz="3200" b="1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it-IT" altLang="it-IT" sz="3200" b="1" smtClean="0">
                <a:solidFill>
                  <a:schemeClr val="tx2">
                    <a:satMod val="130000"/>
                  </a:schemeClr>
                </a:solidFill>
              </a:rPr>
              <a:t>meta-analysis, The Lancet, 2009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3000" y="2057400"/>
            <a:ext cx="7772400" cy="47244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We did not record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signifi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c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ant differences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between immediate lumbar imaging and usual care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without immediate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imaging for primary outcomes at either short-term (up to 3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months) or long-term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(6–12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months)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follow-up. </a:t>
            </a:r>
            <a:endParaRPr lang="en-US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Lumbar imaging for low-back pain without indications of serious underlying conditions does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not improve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clinical outcomes. Therefore, clinicians should refrain from routine, immediate lumbar imaging in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patients with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acute or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subacute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low-back pain and without features suggesting a serious underlying condition.</a:t>
            </a:r>
            <a:endParaRPr lang="it-IT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37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2343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it-IT" sz="3200" smtClean="0">
                <a:solidFill>
                  <a:schemeClr val="tx2">
                    <a:satMod val="130000"/>
                  </a:schemeClr>
                </a:solidFill>
              </a:rPr>
              <a:t>Magnetic resonance imaging for diagnosing lumbar spinal pathology in adult patients with low back pain or sciatica: </a:t>
            </a:r>
            <a:r>
              <a:rPr lang="it-IT" altLang="it-IT" sz="3200" smtClean="0">
                <a:solidFill>
                  <a:schemeClr val="tx2">
                    <a:satMod val="130000"/>
                  </a:schemeClr>
                </a:solidFill>
              </a:rPr>
              <a:t>a diagnostic systematic review. Eur Spine J 2012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9200" y="3124200"/>
            <a:ext cx="7772400" cy="29718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This review demonstrates that a considerable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proportion of 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patients will be incorrectly classified by MRI and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may not 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be offered adequate management of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LBP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200" dirty="0">
              <a:solidFill>
                <a:schemeClr val="accent4">
                  <a:lumMod val="50000"/>
                </a:schemeClr>
              </a:solid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Future research should therefore address the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added diagnostic 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value of MRI in the triage of LBP patients </a:t>
            </a:r>
            <a:r>
              <a:rPr lang="en-US" sz="2200" dirty="0" smtClean="0">
                <a:solidFill>
                  <a:schemeClr val="accent4">
                    <a:lumMod val="50000"/>
                  </a:schemeClr>
                </a:solidFill>
              </a:rPr>
              <a:t>and its </a:t>
            </a:r>
            <a:r>
              <a:rPr lang="en-US" sz="2200" dirty="0">
                <a:solidFill>
                  <a:schemeClr val="accent4">
                    <a:lumMod val="50000"/>
                  </a:schemeClr>
                </a:solidFill>
              </a:rPr>
              <a:t>impact on subsequent treatment decisions.</a:t>
            </a:r>
            <a:endParaRPr lang="it-IT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7621588" cy="704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3200" smtClean="0">
                <a:solidFill>
                  <a:srgbClr val="000099"/>
                </a:solidFill>
              </a:rPr>
              <a:t>Esistono delle indicazioni per la chirurgia?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71600"/>
            <a:ext cx="8075613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smtClean="0">
                <a:solidFill>
                  <a:srgbClr val="000000"/>
                </a:solidFill>
              </a:rPr>
              <a:t>“La </a:t>
            </a:r>
            <a:r>
              <a:rPr lang="it-IT" altLang="it-IT" sz="2400" u="sng" smtClean="0">
                <a:solidFill>
                  <a:srgbClr val="000000"/>
                </a:solidFill>
              </a:rPr>
              <a:t>sdr della cauda</a:t>
            </a:r>
            <a:r>
              <a:rPr lang="it-IT" altLang="it-IT" sz="2400" smtClean="0">
                <a:solidFill>
                  <a:srgbClr val="000000"/>
                </a:solidFill>
              </a:rPr>
              <a:t> equina da ED rappresenta un’indicazione assoluta all’intervento di discectomia da effettuare urgentemente, se possibile entro 24 ore e non oltre le 48 dall’insorgenza dei sintomi.”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400" smtClean="0">
                <a:solidFill>
                  <a:srgbClr val="000000"/>
                </a:solidFill>
              </a:rPr>
              <a:t>“La comparsa di </a:t>
            </a:r>
            <a:r>
              <a:rPr lang="it-IT" altLang="it-IT" sz="2400" u="sng" smtClean="0">
                <a:solidFill>
                  <a:srgbClr val="000000"/>
                </a:solidFill>
              </a:rPr>
              <a:t>deficit motorio ingravescente</a:t>
            </a:r>
            <a:r>
              <a:rPr lang="it-IT" altLang="it-IT" sz="2400" smtClean="0">
                <a:solidFill>
                  <a:srgbClr val="000000"/>
                </a:solidFill>
              </a:rPr>
              <a:t> in un pz con diagnosi accertata di ED richiede di prendere in considerazione l’intervento chirurgico, pur non rappresentando un’indicazione assoluta” (PNLG 9)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altLang="it-IT" sz="24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400" smtClean="0">
                <a:solidFill>
                  <a:srgbClr val="000000"/>
                </a:solidFill>
                <a:hlinkClick r:id="rId2" action="ppaction://hlinkfile"/>
              </a:rPr>
              <a:t>PNLG9.pdf</a:t>
            </a:r>
            <a:r>
              <a:rPr lang="it-IT" altLang="it-IT" sz="2400" smtClean="0">
                <a:solidFill>
                  <a:srgbClr val="000000"/>
                </a:solidFill>
              </a:rPr>
              <a:t> “Appropriatezza della diagnosi e del trattamento chirurgico dell’ernia del disco lombare sintomatica. LINEE GUIDA – ottobre 2005” scaricabile da </a:t>
            </a:r>
            <a:r>
              <a:rPr lang="it-IT" altLang="it-IT" sz="2400" smtClean="0">
                <a:hlinkClick r:id="rId3"/>
              </a:rPr>
              <a:t>www.snlg-iss.it</a:t>
            </a:r>
            <a:endParaRPr lang="it-IT" altLang="it-IT" sz="2400" smtClean="0"/>
          </a:p>
        </p:txBody>
      </p:sp>
    </p:spTree>
    <p:extLst>
      <p:ext uri="{BB962C8B-B14F-4D97-AF65-F5344CB8AC3E}">
        <p14:creationId xmlns:p14="http://schemas.microsoft.com/office/powerpoint/2010/main" val="14933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247650"/>
            <a:ext cx="7772400" cy="971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mtClean="0">
                <a:solidFill>
                  <a:srgbClr val="000099"/>
                </a:solidFill>
              </a:rPr>
              <a:t>Negli altri casi?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7620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800" smtClean="0">
                <a:solidFill>
                  <a:srgbClr val="000000"/>
                </a:solidFill>
              </a:rPr>
              <a:t>“Si raccomanda di prendere in considerazione per l’intervento chirurgico i casi in cui vi è congruità tra: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400" smtClean="0">
                <a:solidFill>
                  <a:srgbClr val="000000"/>
                </a:solidFill>
              </a:rPr>
              <a:t>Quadro clinico obiettivo (test e riflessi)</a:t>
            </a:r>
          </a:p>
          <a:p>
            <a:pPr lvl="1" eaLnBrk="1" hangingPunct="1">
              <a:lnSpc>
                <a:spcPct val="90000"/>
              </a:lnSpc>
            </a:pPr>
            <a:r>
              <a:rPr lang="it-IT" altLang="it-IT" sz="2400" smtClean="0">
                <a:solidFill>
                  <a:srgbClr val="000000"/>
                </a:solidFill>
              </a:rPr>
              <a:t>Diagnosi strumentale (radiologica ed eventualmente neurofisiologica)</a:t>
            </a:r>
          </a:p>
          <a:p>
            <a:pPr eaLnBrk="1" hangingPunct="1">
              <a:lnSpc>
                <a:spcPct val="90000"/>
              </a:lnSpc>
            </a:pPr>
            <a:endParaRPr lang="it-IT" altLang="it-IT" sz="28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800" smtClean="0">
                <a:solidFill>
                  <a:srgbClr val="000000"/>
                </a:solidFill>
              </a:rPr>
              <a:t>L’assenza di tale congruità va considerata come una controindicazione all’intervento e impone una rivalutazione diagnostica del caso e il ricorso a tecniche meno invasive di trattamento.” (PNLG 9)</a:t>
            </a:r>
          </a:p>
        </p:txBody>
      </p:sp>
      <p:pic>
        <p:nvPicPr>
          <p:cNvPr id="43012" name="Picture 8" descr="Visualizza dettagl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524000" cy="16002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3" name="Rectangle 9"/>
          <p:cNvSpPr>
            <a:spLocks noChangeArrowheads="1"/>
          </p:cNvSpPr>
          <p:nvPr/>
        </p:nvSpPr>
        <p:spPr bwMode="auto">
          <a:xfrm>
            <a:off x="0" y="4876800"/>
            <a:ext cx="15240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65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0813" cy="1447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it-IT" sz="3200" b="1" smtClean="0">
                <a:solidFill>
                  <a:srgbClr val="000000"/>
                </a:solidFill>
              </a:rPr>
              <a:t>An evidence-based clinical guideline for the diagnosis and treatment of lumbar disc herniation with radiculopathy (2014)</a:t>
            </a:r>
            <a:endParaRPr lang="it-IT" altLang="it-IT" sz="3200" b="1" smtClean="0">
              <a:solidFill>
                <a:srgbClr val="000000"/>
              </a:solidFill>
            </a:endParaRPr>
          </a:p>
        </p:txBody>
      </p:sp>
      <p:sp>
        <p:nvSpPr>
          <p:cNvPr id="44035" name="Segnaposto contenuto 2"/>
          <p:cNvSpPr>
            <a:spLocks noGrp="1"/>
          </p:cNvSpPr>
          <p:nvPr>
            <p:ph idx="1"/>
          </p:nvPr>
        </p:nvSpPr>
        <p:spPr>
          <a:xfrm>
            <a:off x="914400" y="1676400"/>
            <a:ext cx="8228013" cy="5105400"/>
          </a:xfrm>
        </p:spPr>
        <p:txBody>
          <a:bodyPr/>
          <a:lstStyle/>
          <a:p>
            <a:pPr eaLnBrk="1" hangingPunct="1"/>
            <a:r>
              <a:rPr lang="en-US" altLang="it-IT" sz="2400" smtClean="0">
                <a:solidFill>
                  <a:srgbClr val="000000"/>
                </a:solidFill>
              </a:rPr>
              <a:t>The performance of surgical decompression is suggested to provide better medium-term (1–4 years) symptom relief compared with medical/interventional management of patients with radiculopathy from lumbar disc herniation whose symptoms are severe enough to warrant surgery </a:t>
            </a:r>
            <a:endParaRPr lang="it-IT" altLang="it-IT" smtClean="0">
              <a:solidFill>
                <a:srgbClr val="000000"/>
              </a:solidFill>
            </a:endParaRPr>
          </a:p>
          <a:p>
            <a:pPr eaLnBrk="1" hangingPunct="1"/>
            <a:r>
              <a:rPr lang="it-IT" altLang="it-IT" sz="2400" smtClean="0">
                <a:solidFill>
                  <a:srgbClr val="000000"/>
                </a:solidFill>
              </a:rPr>
              <a:t>Grade of recommendation: B</a:t>
            </a:r>
          </a:p>
          <a:p>
            <a:pPr eaLnBrk="1" hangingPunct="1"/>
            <a:r>
              <a:rPr lang="en-US" altLang="it-IT" sz="2400" smtClean="0">
                <a:solidFill>
                  <a:srgbClr val="000000"/>
                </a:solidFill>
              </a:rPr>
              <a:t>Surgical decompression provides long-term (&gt;4 years) symptom relief for patients with radiculopathy from lumbar disc herniation whose symptoms warrant surgery. It should be noted that a substantial portion (23%–28%) of patients will have chronic back or leg pain</a:t>
            </a:r>
          </a:p>
          <a:p>
            <a:pPr eaLnBrk="1" hangingPunct="1"/>
            <a:r>
              <a:rPr lang="it-IT" altLang="it-IT" sz="2400" smtClean="0">
                <a:solidFill>
                  <a:srgbClr val="000000"/>
                </a:solidFill>
              </a:rPr>
              <a:t>Level of Evidence: IV</a:t>
            </a:r>
          </a:p>
        </p:txBody>
      </p:sp>
    </p:spTree>
    <p:extLst>
      <p:ext uri="{BB962C8B-B14F-4D97-AF65-F5344CB8AC3E}">
        <p14:creationId xmlns:p14="http://schemas.microsoft.com/office/powerpoint/2010/main" val="315684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162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smtClean="0">
                <a:solidFill>
                  <a:srgbClr val="000099"/>
                </a:solidFill>
              </a:rPr>
              <a:t>Dolore irradiato: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28800"/>
            <a:ext cx="2933328" cy="5000600"/>
          </a:xfrm>
        </p:spPr>
        <p:txBody>
          <a:bodyPr/>
          <a:lstStyle/>
          <a:p>
            <a:pPr marL="82296" indent="0" eaLnBrk="1" hangingPunct="1">
              <a:buNone/>
            </a:pPr>
            <a:r>
              <a:rPr lang="it-IT" altLang="it-IT" sz="2800" dirty="0" smtClean="0">
                <a:solidFill>
                  <a:srgbClr val="000000"/>
                </a:solidFill>
              </a:rPr>
              <a:t>irritazione-compressione di tronchi o radici nervose e viene percepito nel dermatomero corrispondente alla radice coinvolta. </a:t>
            </a:r>
          </a:p>
        </p:txBody>
      </p:sp>
      <p:pic>
        <p:nvPicPr>
          <p:cNvPr id="112646" name="Picture 6" descr="DERMATOMER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920" y="1295400"/>
            <a:ext cx="5292080" cy="5257800"/>
          </a:xfrm>
          <a:noFill/>
        </p:spPr>
      </p:pic>
    </p:spTree>
    <p:extLst>
      <p:ext uri="{BB962C8B-B14F-4D97-AF65-F5344CB8AC3E}">
        <p14:creationId xmlns:p14="http://schemas.microsoft.com/office/powerpoint/2010/main" val="304838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1143000"/>
          </a:xfrm>
        </p:spPr>
        <p:txBody>
          <a:bodyPr/>
          <a:lstStyle/>
          <a:p>
            <a:r>
              <a:rPr lang="it-IT" dirty="0" smtClean="0"/>
              <a:t>Trattamento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844824"/>
            <a:ext cx="7818072" cy="4403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800" dirty="0" smtClean="0"/>
              <a:t>Analgesici e </a:t>
            </a:r>
            <a:r>
              <a:rPr lang="it-IT" sz="2800" dirty="0"/>
              <a:t>farmaci per il dolore </a:t>
            </a:r>
            <a:r>
              <a:rPr lang="it-IT" sz="2800" dirty="0" smtClean="0"/>
              <a:t>neuropatico</a:t>
            </a:r>
          </a:p>
          <a:p>
            <a:pPr>
              <a:lnSpc>
                <a:spcPct val="150000"/>
              </a:lnSpc>
            </a:pPr>
            <a:r>
              <a:rPr lang="it-IT" sz="2800" dirty="0"/>
              <a:t>Talvolta corticosteroidi orali o epidurali</a:t>
            </a:r>
          </a:p>
          <a:p>
            <a:pPr>
              <a:lnSpc>
                <a:spcPct val="150000"/>
              </a:lnSpc>
            </a:pPr>
            <a:r>
              <a:rPr lang="it-IT" sz="2800" dirty="0" smtClean="0"/>
              <a:t>Attività </a:t>
            </a:r>
            <a:r>
              <a:rPr lang="it-IT" sz="2800" dirty="0"/>
              <a:t>fisica come </a:t>
            </a:r>
            <a:r>
              <a:rPr lang="it-IT" sz="2800" dirty="0" smtClean="0"/>
              <a:t>tollerata</a:t>
            </a:r>
          </a:p>
          <a:p>
            <a:pPr>
              <a:lnSpc>
                <a:spcPct val="150000"/>
              </a:lnSpc>
            </a:pPr>
            <a:r>
              <a:rPr lang="it-IT" sz="2800" dirty="0" smtClean="0"/>
              <a:t>Fisioterapia </a:t>
            </a:r>
            <a:endParaRPr lang="it-IT" sz="2800" dirty="0"/>
          </a:p>
          <a:p>
            <a:pPr>
              <a:lnSpc>
                <a:spcPct val="150000"/>
              </a:lnSpc>
            </a:pPr>
            <a:r>
              <a:rPr lang="it-IT" sz="2800" dirty="0" smtClean="0"/>
              <a:t>Chirurgia </a:t>
            </a:r>
            <a:r>
              <a:rPr lang="it-IT" sz="2800" dirty="0"/>
              <a:t>per casi gravi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5EFC-51EF-44A8-BC78-15DA628CE425}" type="slidenum">
              <a:rPr lang="en-US" altLang="it-IT" smtClean="0"/>
              <a:pPr/>
              <a:t>30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4252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/>
              <a:t>Cosa devo ricordare 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2F29-8B30-4D07-9DC2-2C05842E9AE7}" type="slidenum">
              <a:rPr lang="en-US" altLang="it-IT"/>
              <a:pPr/>
              <a:t>31</a:t>
            </a:fld>
            <a:endParaRPr lang="en-US" altLang="it-IT"/>
          </a:p>
        </p:txBody>
      </p:sp>
      <p:sp>
        <p:nvSpPr>
          <p:cNvPr id="129027" name="AutoShape 3"/>
          <p:cNvSpPr>
            <a:spLocks noChangeArrowheads="1"/>
          </p:cNvSpPr>
          <p:nvPr/>
        </p:nvSpPr>
        <p:spPr bwMode="auto">
          <a:xfrm>
            <a:off x="71438" y="1700213"/>
            <a:ext cx="8964612" cy="5157787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  <a:buFontTx/>
              <a:buAutoNum type="arabicPeriod"/>
            </a:pPr>
            <a:r>
              <a:rPr lang="it-IT" altLang="it-IT" b="1" dirty="0"/>
              <a:t>Definizione di lombalgia-</a:t>
            </a:r>
            <a:r>
              <a:rPr lang="it-IT" altLang="it-IT" b="1" dirty="0" err="1"/>
              <a:t>lombosciatalgia</a:t>
            </a:r>
            <a:r>
              <a:rPr lang="it-IT" altLang="it-IT" b="1" dirty="0"/>
              <a:t>-</a:t>
            </a:r>
            <a:r>
              <a:rPr lang="it-IT" altLang="it-IT" b="1" dirty="0" err="1"/>
              <a:t>lombocruralgia</a:t>
            </a:r>
            <a:endParaRPr lang="it-IT" altLang="it-IT" b="1" dirty="0"/>
          </a:p>
          <a:p>
            <a:pPr algn="ctr" eaLnBrk="1" hangingPunct="1">
              <a:lnSpc>
                <a:spcPct val="130000"/>
              </a:lnSpc>
              <a:buFontTx/>
              <a:buAutoNum type="arabicPeriod"/>
            </a:pPr>
            <a:r>
              <a:rPr lang="it-IT" altLang="it-IT" b="1" dirty="0" smtClean="0"/>
              <a:t>Test neurologici di conduttività e </a:t>
            </a:r>
            <a:r>
              <a:rPr lang="it-IT" altLang="it-IT" b="1" dirty="0" err="1" smtClean="0"/>
              <a:t>neurodinamica</a:t>
            </a:r>
            <a:endParaRPr lang="it-IT" altLang="it-IT" b="1" dirty="0"/>
          </a:p>
          <a:p>
            <a:pPr algn="ctr" eaLnBrk="1" hangingPunct="1">
              <a:lnSpc>
                <a:spcPct val="130000"/>
              </a:lnSpc>
              <a:buFontTx/>
              <a:buAutoNum type="arabicPeriod"/>
            </a:pPr>
            <a:r>
              <a:rPr lang="it-IT" altLang="it-IT" b="1" dirty="0" smtClean="0"/>
              <a:t>Pro e contro di utilizzo dell’</a:t>
            </a:r>
            <a:r>
              <a:rPr lang="it-IT" altLang="it-IT" b="1" dirty="0" err="1" smtClean="0"/>
              <a:t>imaging</a:t>
            </a:r>
            <a:r>
              <a:rPr lang="it-IT" altLang="it-IT" b="1" dirty="0" smtClean="0"/>
              <a:t> diagnostico</a:t>
            </a:r>
          </a:p>
          <a:p>
            <a:pPr algn="ctr" eaLnBrk="1" hangingPunct="1">
              <a:lnSpc>
                <a:spcPct val="130000"/>
              </a:lnSpc>
              <a:buFontTx/>
              <a:buAutoNum type="arabicPeriod"/>
            </a:pPr>
            <a:r>
              <a:rPr lang="it-IT" altLang="it-IT" b="1" smtClean="0"/>
              <a:t>Indicazioni terapeutiche</a:t>
            </a:r>
            <a:endParaRPr lang="it-IT" altLang="it-IT" b="1" dirty="0" smtClean="0"/>
          </a:p>
          <a:p>
            <a:pPr algn="ctr" eaLnBrk="1" hangingPunct="1">
              <a:lnSpc>
                <a:spcPct val="130000"/>
              </a:lnSpc>
              <a:buFontTx/>
              <a:buAutoNum type="arabicPeriod"/>
            </a:pPr>
            <a:r>
              <a:rPr lang="it-IT" altLang="it-IT" b="1" dirty="0" smtClean="0"/>
              <a:t> indicazioni per la chirurgia</a:t>
            </a:r>
            <a:endParaRPr lang="it-IT" altLang="it-IT" b="1" dirty="0"/>
          </a:p>
        </p:txBody>
      </p:sp>
    </p:spTree>
    <p:extLst>
      <p:ext uri="{BB962C8B-B14F-4D97-AF65-F5344CB8AC3E}">
        <p14:creationId xmlns:p14="http://schemas.microsoft.com/office/powerpoint/2010/main" val="135184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611560" y="332656"/>
            <a:ext cx="4481648" cy="6408712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La sciatalgia è tipicamente causata dalla compressione della radice nervosa, abitualmente da parte </a:t>
            </a:r>
            <a:r>
              <a:rPr lang="it-IT" dirty="0" smtClean="0"/>
              <a:t>di un’ernia discale, ma possono esserci anche altre cause:  spondiloartrosi con produzione di osteofiti, stenosi del canale, spondilolistesi e alcune bandiere rosse (tumori </a:t>
            </a:r>
            <a:r>
              <a:rPr lang="it-IT" dirty="0" err="1" smtClean="0"/>
              <a:t>endovertebrali</a:t>
            </a:r>
            <a:r>
              <a:rPr lang="it-IT" dirty="0" smtClean="0"/>
              <a:t>).</a:t>
            </a:r>
          </a:p>
          <a:p>
            <a:endParaRPr lang="it-IT" sz="1200" u="sng" dirty="0">
              <a:hlinkClick r:id="rId2"/>
            </a:endParaRPr>
          </a:p>
          <a:p>
            <a:r>
              <a:rPr lang="it-IT" dirty="0" smtClean="0"/>
              <a:t>La </a:t>
            </a:r>
            <a:r>
              <a:rPr lang="it-IT" dirty="0"/>
              <a:t>compressione può insorgere all'interno del canale vertebrale o nel forame </a:t>
            </a:r>
            <a:r>
              <a:rPr lang="it-IT" dirty="0" smtClean="0"/>
              <a:t>intervertebrale. </a:t>
            </a:r>
            <a:r>
              <a:rPr lang="it-IT" dirty="0"/>
              <a:t>Le radici nervose L5-S1, L4-L5 e L3-L4 sono quelle coinvolte più di </a:t>
            </a:r>
            <a:r>
              <a:rPr lang="it-IT" dirty="0" smtClean="0"/>
              <a:t>frequente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5EFC-51EF-44A8-BC78-15DA628CE425}" type="slidenum">
              <a:rPr lang="en-US" altLang="it-IT" smtClean="0"/>
              <a:pPr/>
              <a:t>4</a:t>
            </a:fld>
            <a:endParaRPr lang="en-US" alt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63014"/>
            <a:ext cx="3995936" cy="454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57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/>
              <a:t>Definizioni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676400"/>
            <a:ext cx="7923212" cy="506496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t-IT" altLang="it-IT" sz="3600" b="1" u="sng" dirty="0" err="1">
                <a:solidFill>
                  <a:srgbClr val="000000"/>
                </a:solidFill>
              </a:rPr>
              <a:t>Lombosciatalgia</a:t>
            </a:r>
            <a:r>
              <a:rPr lang="it-IT" altLang="it-IT" b="1" dirty="0">
                <a:solidFill>
                  <a:srgbClr val="000000"/>
                </a:solidFill>
              </a:rPr>
              <a:t>: </a:t>
            </a:r>
            <a:r>
              <a:rPr lang="it-IT" altLang="it-IT" dirty="0">
                <a:solidFill>
                  <a:srgbClr val="000000"/>
                </a:solidFill>
              </a:rPr>
              <a:t>lombalgia con irradiazione dolorosa al di sotto del ginocchio (interessamento di </a:t>
            </a:r>
            <a:r>
              <a:rPr lang="it-IT" altLang="it-IT" sz="3600" u="sng" dirty="0">
                <a:solidFill>
                  <a:srgbClr val="000000"/>
                </a:solidFill>
              </a:rPr>
              <a:t>L5 o S1</a:t>
            </a:r>
            <a:r>
              <a:rPr lang="it-IT" altLang="it-IT" dirty="0">
                <a:solidFill>
                  <a:srgbClr val="000000"/>
                </a:solidFill>
              </a:rPr>
              <a:t> in oltre il 90 % dei casi di </a:t>
            </a:r>
            <a:r>
              <a:rPr lang="it-IT" altLang="it-IT" dirty="0" err="1">
                <a:solidFill>
                  <a:srgbClr val="000000"/>
                </a:solidFill>
              </a:rPr>
              <a:t>radicolopatia</a:t>
            </a:r>
            <a:r>
              <a:rPr lang="it-IT" altLang="it-IT" dirty="0">
                <a:solidFill>
                  <a:srgbClr val="000000"/>
                </a:solidFill>
              </a:rPr>
              <a:t>);</a:t>
            </a:r>
            <a:r>
              <a:rPr lang="it-IT" altLang="it-IT" b="1" dirty="0">
                <a:solidFill>
                  <a:srgbClr val="000000"/>
                </a:solidFill>
              </a:rPr>
              <a:t> </a:t>
            </a:r>
            <a:endParaRPr lang="it-IT" altLang="it-IT" b="1" dirty="0" smtClean="0">
              <a:solidFill>
                <a:srgbClr val="000000"/>
              </a:solidFill>
            </a:endParaRPr>
          </a:p>
          <a:p>
            <a:pPr marL="82296" indent="0">
              <a:lnSpc>
                <a:spcPct val="90000"/>
              </a:lnSpc>
              <a:buNone/>
            </a:pPr>
            <a:endParaRPr lang="it-IT" altLang="it-IT" sz="11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it-IT" altLang="it-IT" dirty="0">
                <a:solidFill>
                  <a:srgbClr val="000000"/>
                </a:solidFill>
              </a:rPr>
              <a:t>la</a:t>
            </a:r>
            <a:r>
              <a:rPr lang="it-IT" altLang="it-IT" b="1" dirty="0">
                <a:solidFill>
                  <a:srgbClr val="000000"/>
                </a:solidFill>
              </a:rPr>
              <a:t> </a:t>
            </a:r>
            <a:r>
              <a:rPr lang="it-IT" altLang="it-IT" sz="3600" b="1" u="sng" dirty="0" err="1">
                <a:solidFill>
                  <a:srgbClr val="000000"/>
                </a:solidFill>
              </a:rPr>
              <a:t>lombocruralgia</a:t>
            </a:r>
            <a:r>
              <a:rPr lang="it-IT" altLang="it-IT" b="1" dirty="0">
                <a:solidFill>
                  <a:srgbClr val="000000"/>
                </a:solidFill>
              </a:rPr>
              <a:t> </a:t>
            </a:r>
            <a:r>
              <a:rPr lang="it-IT" altLang="it-IT" dirty="0">
                <a:solidFill>
                  <a:srgbClr val="000000"/>
                </a:solidFill>
              </a:rPr>
              <a:t>è dovuta ad interessamento di </a:t>
            </a:r>
            <a:r>
              <a:rPr lang="it-IT" altLang="it-IT" sz="3600" u="sng" dirty="0">
                <a:solidFill>
                  <a:srgbClr val="000000"/>
                </a:solidFill>
              </a:rPr>
              <a:t>L2, L3, L4</a:t>
            </a:r>
            <a:r>
              <a:rPr lang="it-IT" altLang="it-IT" dirty="0">
                <a:solidFill>
                  <a:srgbClr val="000000"/>
                </a:solidFill>
              </a:rPr>
              <a:t>.</a:t>
            </a:r>
            <a:r>
              <a:rPr lang="it-IT" altLang="it-IT" b="1" dirty="0">
                <a:solidFill>
                  <a:srgbClr val="000000"/>
                </a:solidFill>
              </a:rPr>
              <a:t> </a:t>
            </a:r>
            <a:endParaRPr lang="it-IT" altLang="it-IT" b="1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endParaRPr lang="it-IT" altLang="it-IT" sz="11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it-IT" altLang="it-IT" dirty="0">
                <a:solidFill>
                  <a:srgbClr val="000000"/>
                </a:solidFill>
              </a:rPr>
              <a:t>In entrambi i casi il dolore all’arto può essere presente anche in assenza di dolore lombare e/o di solito è più doloroso del dolore lombare</a:t>
            </a:r>
            <a:r>
              <a:rPr lang="it-IT" altLang="it-IT" dirty="0"/>
              <a:t>.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29E4-2FCE-40F6-B968-FFA508BDE269}" type="slidenum">
              <a:rPr lang="en-US" altLang="it-IT"/>
              <a:pPr/>
              <a:t>5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318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altLang="it-IT" sz="4000" b="1" dirty="0">
                <a:solidFill>
                  <a:srgbClr val="0070C0"/>
                </a:solidFill>
              </a:rPr>
              <a:t>Dolore che coinvolge le  radici nervose spinali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1524000"/>
            <a:ext cx="4495800" cy="5105400"/>
          </a:xfrm>
        </p:spPr>
        <p:txBody>
          <a:bodyPr>
            <a:normAutofit lnSpcReduction="10000"/>
          </a:bodyPr>
          <a:lstStyle/>
          <a:p>
            <a:r>
              <a:rPr lang="it-IT" altLang="it-IT" sz="2400" b="1"/>
              <a:t>Il dolore unilaterale ad una gamba è peggiore rispetto al mal di schiena</a:t>
            </a:r>
          </a:p>
          <a:p>
            <a:r>
              <a:rPr lang="it-IT" altLang="it-IT" sz="2400" b="1"/>
              <a:t>può irradiarsi al piede e alle dita</a:t>
            </a:r>
          </a:p>
          <a:p>
            <a:r>
              <a:rPr lang="it-IT" altLang="it-IT" sz="2400" b="1"/>
              <a:t>ipoestesie, para o distestesie nella stessa distribuzione</a:t>
            </a:r>
          </a:p>
          <a:p>
            <a:r>
              <a:rPr lang="it-IT" altLang="it-IT" sz="2400" b="1"/>
              <a:t>segni di irritazione nervosa</a:t>
            </a:r>
          </a:p>
          <a:p>
            <a:r>
              <a:rPr lang="it-IT" altLang="it-IT" sz="2400" b="1"/>
              <a:t>alterazioni motorie, sensoriali o dei riflessi, limitate al territorio della radice interessata</a:t>
            </a:r>
          </a:p>
        </p:txBody>
      </p:sp>
      <p:pic>
        <p:nvPicPr>
          <p:cNvPr id="13316" name="Picture 4" descr="sciati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514600"/>
            <a:ext cx="4343400" cy="281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46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Segni di compressione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altLang="it-IT" b="1"/>
              <a:t>Ipo-atrofia</a:t>
            </a:r>
            <a:r>
              <a:rPr lang="it-IT" altLang="it-IT"/>
              <a:t> (muscolatura coinvolta da una determinata radice)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altLang="it-IT" b="1"/>
              <a:t>Ipo-astenia</a:t>
            </a:r>
            <a:r>
              <a:rPr lang="it-IT" altLang="it-IT"/>
              <a:t> (muscolatura coinvolta da una determinata radice)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altLang="it-IT" b="1"/>
              <a:t>Ipo-anestesia</a:t>
            </a:r>
            <a:r>
              <a:rPr lang="it-IT" altLang="it-IT"/>
              <a:t> nel decorso di un dermatomero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it-IT" altLang="it-IT" b="1"/>
              <a:t>Ipo-areflessia</a:t>
            </a:r>
            <a:r>
              <a:rPr lang="it-IT" altLang="it-IT"/>
              <a:t> rispetto alla radice coinvolta</a:t>
            </a:r>
          </a:p>
        </p:txBody>
      </p:sp>
    </p:spTree>
    <p:extLst>
      <p:ext uri="{BB962C8B-B14F-4D97-AF65-F5344CB8AC3E}">
        <p14:creationId xmlns:p14="http://schemas.microsoft.com/office/powerpoint/2010/main" val="7884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Irritazione della radice spinale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93913"/>
            <a:ext cx="8116888" cy="4535487"/>
          </a:xfrm>
        </p:spPr>
        <p:txBody>
          <a:bodyPr/>
          <a:lstStyle/>
          <a:p>
            <a:r>
              <a:rPr lang="it-IT" altLang="it-IT" sz="2800" b="1"/>
              <a:t>Dolore, parestesie</a:t>
            </a:r>
            <a:r>
              <a:rPr lang="it-IT" altLang="it-IT" sz="2800"/>
              <a:t> (formicolio), disestesie (formicolio doloroso, “aghi”, dolore urente, bruciante) </a:t>
            </a:r>
            <a:r>
              <a:rPr lang="it-IT" altLang="it-IT" sz="2800" b="1"/>
              <a:t>lungo un dermatomero</a:t>
            </a:r>
          </a:p>
          <a:p>
            <a:r>
              <a:rPr lang="it-IT" altLang="it-IT" sz="2800" b="1"/>
              <a:t>Risposta positiva ai test neurotensivi (Lasegue, contro-Lasegue, Slump, Wassermann): </a:t>
            </a:r>
            <a:r>
              <a:rPr lang="it-IT" altLang="it-IT" sz="2800"/>
              <a:t>la messa in tensione della radice spinale provoca o peggiora i sintomi del pazienti</a:t>
            </a:r>
          </a:p>
          <a:p>
            <a:r>
              <a:rPr lang="it-IT" altLang="it-IT" sz="2800" b="1"/>
              <a:t>No segni di compressione</a:t>
            </a:r>
          </a:p>
        </p:txBody>
      </p:sp>
    </p:spTree>
    <p:extLst>
      <p:ext uri="{BB962C8B-B14F-4D97-AF65-F5344CB8AC3E}">
        <p14:creationId xmlns:p14="http://schemas.microsoft.com/office/powerpoint/2010/main" val="40939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5638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4000" b="1" u="sng" dirty="0" smtClean="0">
                <a:solidFill>
                  <a:srgbClr val="000099"/>
                </a:solidFill>
              </a:rPr>
              <a:t>Test neurologici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52600"/>
            <a:ext cx="8122096" cy="498876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r>
              <a:rPr lang="it-IT" altLang="it-IT" sz="2800" u="sng" dirty="0" smtClean="0">
                <a:solidFill>
                  <a:srgbClr val="000000"/>
                </a:solidFill>
              </a:rPr>
              <a:t>Test di conduttività</a:t>
            </a:r>
            <a:r>
              <a:rPr lang="it-IT" altLang="it-IT" sz="2800" dirty="0" smtClean="0">
                <a:solidFill>
                  <a:srgbClr val="000000"/>
                </a:solidFill>
              </a:rPr>
              <a:t>: 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</a:pPr>
            <a:endParaRPr lang="it-IT" altLang="it-IT" sz="28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F10D28"/>
              </a:buClr>
              <a:buFont typeface="Wingdings" pitchFamily="2" charset="2"/>
              <a:buChar char="Ø"/>
            </a:pPr>
            <a:r>
              <a:rPr lang="it-IT" altLang="it-IT" dirty="0" smtClean="0">
                <a:solidFill>
                  <a:srgbClr val="000000"/>
                </a:solidFill>
              </a:rPr>
              <a:t>esame della forza muscolare: ileo-psoas L2, quadricipite L3-L4, tibiale anteriore L4, estensore lungo alluce L5, estensore lungo dita S1, Flessore lungo dita S2, tricipite surale S1-S2 </a:t>
            </a:r>
          </a:p>
          <a:p>
            <a:pPr lvl="1" eaLnBrk="1" hangingPunct="1">
              <a:lnSpc>
                <a:spcPct val="90000"/>
              </a:lnSpc>
              <a:buClr>
                <a:srgbClr val="F10D28"/>
              </a:buClr>
              <a:buFont typeface="Wingdings" pitchFamily="2" charset="2"/>
              <a:buChar char="Ø"/>
            </a:pPr>
            <a:endParaRPr lang="it-IT" altLang="it-IT" sz="10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F10D28"/>
              </a:buClr>
              <a:buFont typeface="Wingdings" pitchFamily="2" charset="2"/>
              <a:buChar char="Ø"/>
            </a:pPr>
            <a:r>
              <a:rPr lang="it-IT" altLang="it-IT" dirty="0" smtClean="0">
                <a:solidFill>
                  <a:srgbClr val="000000"/>
                </a:solidFill>
              </a:rPr>
              <a:t>esame dei riflessi: rotuleo L3-L4, achilleo S1-S2, </a:t>
            </a:r>
            <a:r>
              <a:rPr lang="it-IT" altLang="it-IT" dirty="0" err="1" smtClean="0">
                <a:solidFill>
                  <a:srgbClr val="000000"/>
                </a:solidFill>
              </a:rPr>
              <a:t>Babinsky</a:t>
            </a:r>
            <a:r>
              <a:rPr lang="it-IT" altLang="it-IT" dirty="0" smtClean="0">
                <a:solidFill>
                  <a:srgbClr val="000000"/>
                </a:solidFill>
              </a:rPr>
              <a:t> per escludere lesioni midollari</a:t>
            </a:r>
          </a:p>
          <a:p>
            <a:pPr lvl="1" eaLnBrk="1" hangingPunct="1">
              <a:lnSpc>
                <a:spcPct val="90000"/>
              </a:lnSpc>
              <a:buClr>
                <a:srgbClr val="F10D28"/>
              </a:buClr>
              <a:buFont typeface="Wingdings" pitchFamily="2" charset="2"/>
              <a:buChar char="Ø"/>
            </a:pPr>
            <a:endParaRPr lang="it-IT" altLang="it-IT" sz="1000" dirty="0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F10D28"/>
              </a:buClr>
              <a:buFont typeface="Wingdings" pitchFamily="2" charset="2"/>
              <a:buChar char="Ø"/>
            </a:pPr>
            <a:r>
              <a:rPr lang="it-IT" altLang="it-IT" dirty="0" smtClean="0">
                <a:solidFill>
                  <a:srgbClr val="000000"/>
                </a:solidFill>
              </a:rPr>
              <a:t>esame della sensibilità: vedere distribuzione </a:t>
            </a:r>
            <a:r>
              <a:rPr lang="it-IT" altLang="it-IT" dirty="0" err="1" smtClean="0">
                <a:solidFill>
                  <a:srgbClr val="000000"/>
                </a:solidFill>
              </a:rPr>
              <a:t>dermatomerica</a:t>
            </a:r>
            <a:endParaRPr lang="it-IT" altLang="it-IT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943</TotalTime>
  <Words>1357</Words>
  <Application>Microsoft Office PowerPoint</Application>
  <PresentationFormat>Presentazione su schermo (4:3)</PresentationFormat>
  <Paragraphs>125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Solstizio</vt:lpstr>
      <vt:lpstr>Introduzione all’approccio riabilitativo delle lombalgie</vt:lpstr>
      <vt:lpstr>triage</vt:lpstr>
      <vt:lpstr>Dolore irradiato:</vt:lpstr>
      <vt:lpstr>Presentazione standard di PowerPoint</vt:lpstr>
      <vt:lpstr>Definizioni </vt:lpstr>
      <vt:lpstr>Dolore che coinvolge le  radici nervose spinali</vt:lpstr>
      <vt:lpstr>Segni di compressione</vt:lpstr>
      <vt:lpstr>Irritazione della radice spinale</vt:lpstr>
      <vt:lpstr>Test neurologici</vt:lpstr>
      <vt:lpstr>Presentazione standard di PowerPoint</vt:lpstr>
      <vt:lpstr>Presentazione standard di PowerPoint</vt:lpstr>
      <vt:lpstr>Presentazione standard di PowerPoint</vt:lpstr>
      <vt:lpstr>Test di neurodinamicità:</vt:lpstr>
      <vt:lpstr>Lasègue o Straight Leg Raising</vt:lpstr>
      <vt:lpstr>Test di Wassermann o reverse Lasègue test o Prone Knee Bend test</vt:lpstr>
      <vt:lpstr>Slump test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Diagnosis and Nonoperative Management of Lumbar Disk Herniation, 2005</vt:lpstr>
      <vt:lpstr>Presentazione standard di PowerPoint</vt:lpstr>
      <vt:lpstr>Rispetto alle indagini strumentali</vt:lpstr>
      <vt:lpstr>Radiography of the lumbar spine in primary care patients with low back pain: randomised controlled trial. Kendrick D et al. BMJ 2001</vt:lpstr>
      <vt:lpstr>Imaging strategies for low-back pain: systematic review and meta-analysis, The Lancet, 2009</vt:lpstr>
      <vt:lpstr>Magnetic resonance imaging for diagnosing lumbar spinal pathology in adult patients with low back pain or sciatica: a diagnostic systematic review. Eur Spine J 2012</vt:lpstr>
      <vt:lpstr>Esistono delle indicazioni per la chirurgia?</vt:lpstr>
      <vt:lpstr>Negli altri casi?</vt:lpstr>
      <vt:lpstr>An evidence-based clinical guideline for the diagnosis and treatment of lumbar disc herniation with radiculopathy (2014)</vt:lpstr>
      <vt:lpstr>Trattamento</vt:lpstr>
      <vt:lpstr>Cosa devo ricordare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Approccio riabilitativo alle lombalgie</dc:title>
  <dc:creator>Fisiot24</dc:creator>
  <cp:lastModifiedBy>Fisiot24</cp:lastModifiedBy>
  <cp:revision>47</cp:revision>
  <cp:lastPrinted>2005-02-02T07:31:55Z</cp:lastPrinted>
  <dcterms:created xsi:type="dcterms:W3CDTF">1601-01-01T00:00:00Z</dcterms:created>
  <dcterms:modified xsi:type="dcterms:W3CDTF">2020-04-21T18:42:10Z</dcterms:modified>
</cp:coreProperties>
</file>