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2"/>
  </p:notesMasterIdLst>
  <p:sldIdLst>
    <p:sldId id="256" r:id="rId2"/>
    <p:sldId id="257" r:id="rId3"/>
    <p:sldId id="340" r:id="rId4"/>
    <p:sldId id="258" r:id="rId5"/>
    <p:sldId id="259" r:id="rId6"/>
    <p:sldId id="342" r:id="rId7"/>
    <p:sldId id="331" r:id="rId8"/>
    <p:sldId id="345" r:id="rId9"/>
    <p:sldId id="343" r:id="rId10"/>
    <p:sldId id="310" r:id="rId11"/>
    <p:sldId id="261" r:id="rId12"/>
    <p:sldId id="334" r:id="rId13"/>
    <p:sldId id="332" r:id="rId14"/>
    <p:sldId id="348" r:id="rId15"/>
    <p:sldId id="347" r:id="rId16"/>
    <p:sldId id="349" r:id="rId17"/>
    <p:sldId id="333" r:id="rId18"/>
    <p:sldId id="335" r:id="rId19"/>
    <p:sldId id="350" r:id="rId20"/>
    <p:sldId id="346" r:id="rId21"/>
    <p:sldId id="311" r:id="rId22"/>
    <p:sldId id="351" r:id="rId23"/>
    <p:sldId id="352" r:id="rId24"/>
    <p:sldId id="353" r:id="rId25"/>
    <p:sldId id="312" r:id="rId26"/>
    <p:sldId id="356" r:id="rId27"/>
    <p:sldId id="357" r:id="rId28"/>
    <p:sldId id="358" r:id="rId29"/>
    <p:sldId id="362" r:id="rId30"/>
    <p:sldId id="363" r:id="rId31"/>
    <p:sldId id="359" r:id="rId32"/>
    <p:sldId id="308" r:id="rId33"/>
    <p:sldId id="360" r:id="rId34"/>
    <p:sldId id="361" r:id="rId35"/>
    <p:sldId id="364" r:id="rId36"/>
    <p:sldId id="365" r:id="rId37"/>
    <p:sldId id="366" r:id="rId38"/>
    <p:sldId id="367" r:id="rId39"/>
    <p:sldId id="368" r:id="rId40"/>
    <p:sldId id="369" r:id="rId4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7BE03-F329-413E-9E14-875EE2D80E62}" type="doc">
      <dgm:prSet loTypeId="urn:microsoft.com/office/officeart/2005/8/layout/arrow6" loCatId="process" qsTypeId="urn:microsoft.com/office/officeart/2005/8/quickstyle/3d9" qsCatId="3D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F5E12DA4-F4F9-4A48-B0FE-35B85FB4B973}">
      <dgm:prSet phldrT="[Testo]"/>
      <dgm:spPr/>
      <dgm:t>
        <a:bodyPr/>
        <a:lstStyle/>
        <a:p>
          <a:r>
            <a:rPr lang="it-IT" dirty="0" smtClean="0"/>
            <a:t>conservativo</a:t>
          </a:r>
          <a:endParaRPr lang="it-IT" dirty="0"/>
        </a:p>
      </dgm:t>
    </dgm:pt>
    <dgm:pt modelId="{34030BED-66D0-43E0-A276-1AFD42E3B77E}" type="parTrans" cxnId="{57A68DF0-C5F2-4C0F-92FE-C5908623F0D9}">
      <dgm:prSet/>
      <dgm:spPr/>
      <dgm:t>
        <a:bodyPr/>
        <a:lstStyle/>
        <a:p>
          <a:endParaRPr lang="it-IT"/>
        </a:p>
      </dgm:t>
    </dgm:pt>
    <dgm:pt modelId="{AEC88E6A-8383-4E60-A6A3-3FC361022B01}" type="sibTrans" cxnId="{57A68DF0-C5F2-4C0F-92FE-C5908623F0D9}">
      <dgm:prSet/>
      <dgm:spPr/>
      <dgm:t>
        <a:bodyPr/>
        <a:lstStyle/>
        <a:p>
          <a:endParaRPr lang="it-IT"/>
        </a:p>
      </dgm:t>
    </dgm:pt>
    <dgm:pt modelId="{414F05C9-E0F6-4EBD-BD09-98032EAC0EEB}">
      <dgm:prSet phldrT="[Testo]"/>
      <dgm:spPr/>
      <dgm:t>
        <a:bodyPr/>
        <a:lstStyle/>
        <a:p>
          <a:r>
            <a:rPr lang="it-IT" dirty="0" smtClean="0"/>
            <a:t>chirurgico</a:t>
          </a:r>
          <a:endParaRPr lang="it-IT" dirty="0"/>
        </a:p>
      </dgm:t>
    </dgm:pt>
    <dgm:pt modelId="{EE34295D-FBA7-41A0-A9C1-5EE724DEDAA7}" type="parTrans" cxnId="{FEE5B44C-5DC1-4C93-999A-5BCFD7C67A25}">
      <dgm:prSet/>
      <dgm:spPr/>
      <dgm:t>
        <a:bodyPr/>
        <a:lstStyle/>
        <a:p>
          <a:endParaRPr lang="it-IT"/>
        </a:p>
      </dgm:t>
    </dgm:pt>
    <dgm:pt modelId="{E4F0A2DE-14FE-4A14-8CEE-8B6794C0975C}" type="sibTrans" cxnId="{FEE5B44C-5DC1-4C93-999A-5BCFD7C67A25}">
      <dgm:prSet/>
      <dgm:spPr/>
      <dgm:t>
        <a:bodyPr/>
        <a:lstStyle/>
        <a:p>
          <a:endParaRPr lang="it-IT"/>
        </a:p>
      </dgm:t>
    </dgm:pt>
    <dgm:pt modelId="{99349951-8565-4409-A9E4-A215BF88004F}" type="pres">
      <dgm:prSet presAssocID="{A9D7BE03-F329-413E-9E14-875EE2D80E6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B343371-8ED7-4EDB-835B-AF8579098B94}" type="pres">
      <dgm:prSet presAssocID="{A9D7BE03-F329-413E-9E14-875EE2D80E62}" presName="ribbon" presStyleLbl="node1" presStyleIdx="0" presStyleCnt="1"/>
      <dgm:spPr/>
    </dgm:pt>
    <dgm:pt modelId="{47103014-FAFD-41B1-9F24-9C713B2DE5D2}" type="pres">
      <dgm:prSet presAssocID="{A9D7BE03-F329-413E-9E14-875EE2D80E6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F73207-D188-435E-84BD-2C901F876CCD}" type="pres">
      <dgm:prSet presAssocID="{A9D7BE03-F329-413E-9E14-875EE2D80E6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EE5B44C-5DC1-4C93-999A-5BCFD7C67A25}" srcId="{A9D7BE03-F329-413E-9E14-875EE2D80E62}" destId="{414F05C9-E0F6-4EBD-BD09-98032EAC0EEB}" srcOrd="1" destOrd="0" parTransId="{EE34295D-FBA7-41A0-A9C1-5EE724DEDAA7}" sibTransId="{E4F0A2DE-14FE-4A14-8CEE-8B6794C0975C}"/>
    <dgm:cxn modelId="{B060DB1A-F010-411D-BEA3-0586D721E152}" type="presOf" srcId="{414F05C9-E0F6-4EBD-BD09-98032EAC0EEB}" destId="{43F73207-D188-435E-84BD-2C901F876CCD}" srcOrd="0" destOrd="0" presId="urn:microsoft.com/office/officeart/2005/8/layout/arrow6"/>
    <dgm:cxn modelId="{4A3E575E-30D8-48EE-A46C-C2A9404FBB25}" type="presOf" srcId="{A9D7BE03-F329-413E-9E14-875EE2D80E62}" destId="{99349951-8565-4409-A9E4-A215BF88004F}" srcOrd="0" destOrd="0" presId="urn:microsoft.com/office/officeart/2005/8/layout/arrow6"/>
    <dgm:cxn modelId="{A1C0286F-202F-470C-901B-71850FF5E08E}" type="presOf" srcId="{F5E12DA4-F4F9-4A48-B0FE-35B85FB4B973}" destId="{47103014-FAFD-41B1-9F24-9C713B2DE5D2}" srcOrd="0" destOrd="0" presId="urn:microsoft.com/office/officeart/2005/8/layout/arrow6"/>
    <dgm:cxn modelId="{57A68DF0-C5F2-4C0F-92FE-C5908623F0D9}" srcId="{A9D7BE03-F329-413E-9E14-875EE2D80E62}" destId="{F5E12DA4-F4F9-4A48-B0FE-35B85FB4B973}" srcOrd="0" destOrd="0" parTransId="{34030BED-66D0-43E0-A276-1AFD42E3B77E}" sibTransId="{AEC88E6A-8383-4E60-A6A3-3FC361022B01}"/>
    <dgm:cxn modelId="{ED1305E5-58E9-4B35-9957-E001ACC5801B}" type="presParOf" srcId="{99349951-8565-4409-A9E4-A215BF88004F}" destId="{EB343371-8ED7-4EDB-835B-AF8579098B94}" srcOrd="0" destOrd="0" presId="urn:microsoft.com/office/officeart/2005/8/layout/arrow6"/>
    <dgm:cxn modelId="{B914FFA7-C69A-497A-9ECB-6060C233F5F8}" type="presParOf" srcId="{99349951-8565-4409-A9E4-A215BF88004F}" destId="{47103014-FAFD-41B1-9F24-9C713B2DE5D2}" srcOrd="1" destOrd="0" presId="urn:microsoft.com/office/officeart/2005/8/layout/arrow6"/>
    <dgm:cxn modelId="{81449311-8A74-4DCF-941C-32D939947CE6}" type="presParOf" srcId="{99349951-8565-4409-A9E4-A215BF88004F}" destId="{43F73207-D188-435E-84BD-2C901F876CC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43371-8ED7-4EDB-835B-AF8579098B94}">
      <dsp:nvSpPr>
        <dsp:cNvPr id="0" name=""/>
        <dsp:cNvSpPr/>
      </dsp:nvSpPr>
      <dsp:spPr>
        <a:xfrm>
          <a:off x="0" y="201622"/>
          <a:ext cx="7992888" cy="3197155"/>
        </a:xfrm>
        <a:prstGeom prst="leftRightRibb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03014-FAFD-41B1-9F24-9C713B2DE5D2}">
      <dsp:nvSpPr>
        <dsp:cNvPr id="0" name=""/>
        <dsp:cNvSpPr/>
      </dsp:nvSpPr>
      <dsp:spPr>
        <a:xfrm>
          <a:off x="959146" y="761124"/>
          <a:ext cx="2637653" cy="1566606"/>
        </a:xfrm>
        <a:prstGeom prst="rect">
          <a:avLst/>
        </a:prstGeom>
        <a:noFill/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conservativo</a:t>
          </a:r>
          <a:endParaRPr lang="it-IT" sz="4000" kern="1200" dirty="0"/>
        </a:p>
      </dsp:txBody>
      <dsp:txXfrm>
        <a:off x="959146" y="761124"/>
        <a:ext cx="2637653" cy="1566606"/>
      </dsp:txXfrm>
    </dsp:sp>
    <dsp:sp modelId="{43F73207-D188-435E-84BD-2C901F876CCD}">
      <dsp:nvSpPr>
        <dsp:cNvPr id="0" name=""/>
        <dsp:cNvSpPr/>
      </dsp:nvSpPr>
      <dsp:spPr>
        <a:xfrm>
          <a:off x="3996444" y="1272669"/>
          <a:ext cx="3117226" cy="1566606"/>
        </a:xfrm>
        <a:prstGeom prst="rect">
          <a:avLst/>
        </a:prstGeom>
        <a:noFill/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chirurgico</a:t>
          </a:r>
          <a:endParaRPr lang="it-IT" sz="4000" kern="1200" dirty="0"/>
        </a:p>
      </dsp:txBody>
      <dsp:txXfrm>
        <a:off x="3996444" y="1272669"/>
        <a:ext cx="3117226" cy="1566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0F636F30-977E-4C07-8308-64A73A3F5E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3040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Oval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152EAA-B1E5-47D0-B101-E1A285EEAA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149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1986-20FF-40BA-81C9-295968EC7C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922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07FF-C46C-40B3-838F-9425F63DB2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464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6F164-06FE-46E5-9610-6364706EA5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879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2E86-7951-4D36-A49E-1327AF6F9F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913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DA5D-3E16-4E24-923F-CD5A1768C0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819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Rettango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Oval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7" name="Oval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00B3F9-0032-473B-ACB5-55261338A6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705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B481-B162-45AD-8B5A-B31931DACDB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155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B20963-27BD-417A-A7EE-83C825B1B9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45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A9E8-EA78-4375-9B1A-B8D7C7E2CA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384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3" name="Rettango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C86DB4-F891-44EB-9B9C-4E8092230B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214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A68F14-68C3-4A0D-83EF-FDCE168337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954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 sz="3200">
              <a:latin typeface="+mn-lt"/>
              <a:cs typeface="+mn-cs"/>
            </a:endParaRPr>
          </a:p>
        </p:txBody>
      </p:sp>
      <p:sp>
        <p:nvSpPr>
          <p:cNvPr id="6" name="Elaborazione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7" name="Elaborazione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76484-0E92-476A-8C78-721F0494E1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895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339F0C0-70F4-41F1-A0D5-9E32D4359E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4" r:id="rId2"/>
    <p:sldLayoutId id="2147483890" r:id="rId3"/>
    <p:sldLayoutId id="2147483885" r:id="rId4"/>
    <p:sldLayoutId id="2147483891" r:id="rId5"/>
    <p:sldLayoutId id="2147483886" r:id="rId6"/>
    <p:sldLayoutId id="2147483892" r:id="rId7"/>
    <p:sldLayoutId id="2147483893" r:id="rId8"/>
    <p:sldLayoutId id="2147483894" r:id="rId9"/>
    <p:sldLayoutId id="2147483887" r:id="rId10"/>
    <p:sldLayoutId id="2147483888" r:id="rId11"/>
    <p:sldLayoutId id="2147483895" r:id="rId12"/>
    <p:sldLayoutId id="214748389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0303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C956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08DA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it-it/professionale/disturbi-del-tessuto-muscoloscheletrico-e-connettivo/patologie-articolari/artrite-reumatoid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692150"/>
            <a:ext cx="8027987" cy="2449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>
                <a:solidFill>
                  <a:srgbClr val="000000"/>
                </a:solidFill>
              </a:rPr>
              <a:t>RIABILITAZIONE DELLE SINDROMI NEUROLOGICHE DI INTERESSE REUMATICO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077071"/>
            <a:ext cx="7272807" cy="2233241"/>
          </a:xfrm>
        </p:spPr>
        <p:txBody>
          <a:bodyPr/>
          <a:lstStyle/>
          <a:p>
            <a:pPr marL="26988" eaLnBrk="1" hangingPunct="1">
              <a:buFont typeface="Wingdings" pitchFamily="2" charset="2"/>
              <a:buChar char="Ø"/>
            </a:pPr>
            <a:r>
              <a:rPr lang="it-IT" altLang="it-IT" sz="3600" b="1" dirty="0" smtClean="0">
                <a:solidFill>
                  <a:schemeClr val="tx2"/>
                </a:solidFill>
              </a:rPr>
              <a:t>SDR CANALICOLARI</a:t>
            </a:r>
          </a:p>
          <a:p>
            <a:pPr marL="26988" eaLnBrk="1" hangingPunct="1">
              <a:buFont typeface="Wingdings" pitchFamily="2" charset="2"/>
              <a:buNone/>
            </a:pPr>
            <a:r>
              <a:rPr lang="it-IT" altLang="it-IT" sz="3600" dirty="0" smtClean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FF11C-A947-4B72-8347-47200B129BAF}" type="slidenum">
              <a:rPr lang="it-IT" altLang="it-IT"/>
              <a:pPr>
                <a:defRPr/>
              </a:pPr>
              <a:t>1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48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>
                <a:solidFill>
                  <a:srgbClr val="000000"/>
                </a:solidFill>
              </a:rPr>
              <a:t>Valutazione riabilitativa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892300"/>
            <a:ext cx="7848600" cy="49212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it-IT" altLang="it-IT" sz="2800" smtClean="0">
                <a:solidFill>
                  <a:schemeClr val="tx2"/>
                </a:solidFill>
              </a:rPr>
              <a:t>Anamnesi</a:t>
            </a:r>
          </a:p>
          <a:p>
            <a:pPr marL="609600" indent="-609600" eaLnBrk="1" hangingPunct="1">
              <a:buFontTx/>
              <a:buNone/>
            </a:pPr>
            <a:endParaRPr lang="it-IT" altLang="it-IT" sz="2800" smtClean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AutoNum type="arabicPeriod" startAt="2"/>
            </a:pPr>
            <a:r>
              <a:rPr lang="it-IT" altLang="it-IT" sz="2800" smtClean="0">
                <a:solidFill>
                  <a:schemeClr val="tx2"/>
                </a:solidFill>
              </a:rPr>
              <a:t>Esame soggettivo dei sintomi:</a:t>
            </a:r>
          </a:p>
          <a:p>
            <a:pPr marL="990600" lvl="1" indent="-533400" eaLnBrk="1" hangingPunct="1">
              <a:buFont typeface="Wingdings" pitchFamily="2" charset="2"/>
              <a:buChar char="ü"/>
            </a:pPr>
            <a:r>
              <a:rPr lang="it-IT" altLang="it-IT" sz="2400" u="sng" smtClean="0">
                <a:solidFill>
                  <a:srgbClr val="0000CC"/>
                </a:solidFill>
              </a:rPr>
              <a:t>Dolore e parestesie</a:t>
            </a:r>
            <a:r>
              <a:rPr lang="it-IT" altLang="it-IT" sz="2400" smtClean="0">
                <a:solidFill>
                  <a:srgbClr val="0000CC"/>
                </a:solidFill>
              </a:rPr>
              <a:t> alle prime tre dita e al bordo radiale del 4° dito; si </a:t>
            </a:r>
            <a:r>
              <a:rPr lang="it-IT" altLang="it-IT" sz="2400" u="sng" smtClean="0">
                <a:solidFill>
                  <a:srgbClr val="0000CC"/>
                </a:solidFill>
              </a:rPr>
              <a:t>acutizza nelle ore notturne</a:t>
            </a:r>
            <a:r>
              <a:rPr lang="it-IT" altLang="it-IT" sz="2400" smtClean="0">
                <a:solidFill>
                  <a:srgbClr val="0000CC"/>
                </a:solidFill>
              </a:rPr>
              <a:t>;</a:t>
            </a:r>
          </a:p>
          <a:p>
            <a:pPr marL="990600" lvl="1" indent="-533400" eaLnBrk="1" hangingPunct="1">
              <a:buFont typeface="Wingdings" pitchFamily="2" charset="2"/>
              <a:buChar char="ü"/>
            </a:pPr>
            <a:r>
              <a:rPr lang="it-IT" altLang="it-IT" sz="2400" u="sng" smtClean="0">
                <a:solidFill>
                  <a:srgbClr val="0000CC"/>
                </a:solidFill>
              </a:rPr>
              <a:t>nelle prese fini</a:t>
            </a:r>
            <a:r>
              <a:rPr lang="it-IT" altLang="it-IT" sz="2400" smtClean="0">
                <a:solidFill>
                  <a:srgbClr val="0000CC"/>
                </a:solidFill>
              </a:rPr>
              <a:t>, soprattutto se mantenute (cucire, scrivere, ricamare …);</a:t>
            </a:r>
          </a:p>
          <a:p>
            <a:pPr marL="990600" lvl="1" indent="-533400" eaLnBrk="1" hangingPunct="1">
              <a:buFont typeface="Wingdings" pitchFamily="2" charset="2"/>
              <a:buChar char="ü"/>
            </a:pPr>
            <a:r>
              <a:rPr lang="it-IT" altLang="it-IT" sz="2400" smtClean="0">
                <a:solidFill>
                  <a:srgbClr val="0000CC"/>
                </a:solidFill>
              </a:rPr>
              <a:t>Successivamente anche </a:t>
            </a:r>
            <a:r>
              <a:rPr lang="it-IT" altLang="it-IT" sz="2400" u="sng" smtClean="0">
                <a:solidFill>
                  <a:srgbClr val="0000CC"/>
                </a:solidFill>
              </a:rPr>
              <a:t>nelle prese di forza</a:t>
            </a:r>
            <a:r>
              <a:rPr lang="it-IT" altLang="it-IT" sz="2400" smtClean="0">
                <a:solidFill>
                  <a:srgbClr val="0000CC"/>
                </a:solidFill>
              </a:rPr>
              <a:t>: non riesce ad aprire barattoli, macchina del caffè, possono cadere degli oggetti …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61E0E-F27C-430A-AAF5-A7A72586644C}" type="slidenum">
              <a:rPr lang="it-IT" altLang="it-IT"/>
              <a:pPr>
                <a:defRPr/>
              </a:pPr>
              <a:t>10</a:t>
            </a:fld>
            <a:endParaRPr lang="it-IT" altLang="it-IT"/>
          </a:p>
        </p:txBody>
      </p:sp>
      <p:pic>
        <p:nvPicPr>
          <p:cNvPr id="20485" name="Picture 4" descr="mano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8272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7235825" y="333375"/>
            <a:ext cx="1728788" cy="2374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C956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88913"/>
            <a:ext cx="4319588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u="sng">
                <a:solidFill>
                  <a:srgbClr val="0000CC"/>
                </a:solidFill>
              </a:rPr>
              <a:t>Esame obiettivo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484313"/>
            <a:ext cx="475297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u="sng" smtClean="0">
                <a:solidFill>
                  <a:srgbClr val="000000"/>
                </a:solidFill>
              </a:rPr>
              <a:t>Ispezione e palpazione</a:t>
            </a:r>
            <a:r>
              <a:rPr lang="it-IT" altLang="it-IT" sz="2400" smtClean="0">
                <a:solidFill>
                  <a:srgbClr val="000000"/>
                </a:solidFill>
              </a:rPr>
              <a:t>: a volte visibile l’ipotrofia dell’eminenza thenar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smtClean="0">
                <a:solidFill>
                  <a:srgbClr val="000000"/>
                </a:solidFill>
              </a:rPr>
              <a:t>Valutazione della forza</a:t>
            </a:r>
            <a:r>
              <a:rPr lang="it-IT" altLang="it-IT" sz="2400" smtClean="0">
                <a:solidFill>
                  <a:srgbClr val="000000"/>
                </a:solidFill>
              </a:rPr>
              <a:t>: deficit funzionale nelle prese (aprire un barattolo, tenere una bottiglia …)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smtClean="0">
                <a:solidFill>
                  <a:srgbClr val="000000"/>
                </a:solidFill>
              </a:rPr>
              <a:t>Eminenza tenar</a:t>
            </a:r>
            <a:r>
              <a:rPr lang="it-IT" altLang="it-IT" sz="2400" smtClean="0">
                <a:solidFill>
                  <a:srgbClr val="000000"/>
                </a:solidFill>
              </a:rPr>
              <a:t>: abduttore breve del pollice, opponente del pollice, il flessore breve capo superf., ma </a:t>
            </a:r>
            <a:r>
              <a:rPr lang="it-IT" altLang="it-IT" sz="2400" u="sng" smtClean="0">
                <a:solidFill>
                  <a:srgbClr val="000000"/>
                </a:solidFill>
              </a:rPr>
              <a:t>non l’adduttore del pollice </a:t>
            </a:r>
            <a:r>
              <a:rPr lang="it-IT" altLang="it-IT" sz="2400" u="sng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it-IT" altLang="it-IT" sz="2400" u="sng" smtClean="0">
                <a:solidFill>
                  <a:srgbClr val="000000"/>
                </a:solidFill>
              </a:rPr>
              <a:t>n. ulnare e non gli interossei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smtClean="0">
                <a:solidFill>
                  <a:srgbClr val="000000"/>
                </a:solidFill>
              </a:rPr>
              <a:t>I </a:t>
            </a:r>
            <a:r>
              <a:rPr lang="it-IT" altLang="it-IT" sz="2400" smtClean="0">
                <a:solidFill>
                  <a:srgbClr val="000000"/>
                </a:solidFill>
              </a:rPr>
              <a:t>lombricali solo i primi due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700E9-3FD3-4F92-B7EC-0340C15D29D0}" type="slidenum">
              <a:rPr lang="it-IT" altLang="it-IT"/>
              <a:pPr>
                <a:defRPr/>
              </a:pPr>
              <a:t>11</a:t>
            </a:fld>
            <a:endParaRPr lang="it-IT" altLang="it-IT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700213"/>
            <a:ext cx="388778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>
                <a:solidFill>
                  <a:schemeClr val="tx2">
                    <a:satMod val="130000"/>
                  </a:schemeClr>
                </a:solidFill>
              </a:rPr>
              <a:t>Valutazione della sensibilità</a:t>
            </a:r>
          </a:p>
        </p:txBody>
      </p:sp>
      <p:sp>
        <p:nvSpPr>
          <p:cNvPr id="22531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1258888" y="1676400"/>
            <a:ext cx="403383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u="sng" smtClean="0">
                <a:solidFill>
                  <a:srgbClr val="000000"/>
                </a:solidFill>
              </a:rPr>
              <a:t>Fasi iniziali</a:t>
            </a:r>
            <a:r>
              <a:rPr lang="it-IT" altLang="it-IT" smtClean="0">
                <a:solidFill>
                  <a:srgbClr val="000000"/>
                </a:solidFill>
              </a:rPr>
              <a:t>: formicolii, sensazione di intorpidimento o gonfiore della mano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>
                <a:solidFill>
                  <a:srgbClr val="000000"/>
                </a:solidFill>
              </a:rPr>
              <a:t>Successivamente dolore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>
                <a:solidFill>
                  <a:srgbClr val="000000"/>
                </a:solidFill>
              </a:rPr>
              <a:t>Se si aggrava verso la </a:t>
            </a:r>
            <a:r>
              <a:rPr lang="it-IT" altLang="it-IT" u="sng" smtClean="0">
                <a:solidFill>
                  <a:srgbClr val="000000"/>
                </a:solidFill>
              </a:rPr>
              <a:t>sdr compressiva</a:t>
            </a:r>
            <a:r>
              <a:rPr lang="it-IT" altLang="it-IT" smtClean="0">
                <a:solidFill>
                  <a:srgbClr val="000000"/>
                </a:solidFill>
              </a:rPr>
              <a:t>: ipo-anestesia (e altri sintomi di deficit: ipo/atrofia, ipo/astenia)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1905000"/>
            <a:ext cx="3657600" cy="3902075"/>
          </a:xfrm>
          <a:noFill/>
        </p:spPr>
      </p:pic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7D312-9519-43CF-9CB0-7C4F3DD806A2}" type="slidenum">
              <a:rPr lang="it-IT" altLang="it-IT"/>
              <a:pPr>
                <a:defRPr/>
              </a:pPr>
              <a:t>12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1900" y="247650"/>
            <a:ext cx="3994150" cy="949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>
                <a:solidFill>
                  <a:schemeClr val="tx2">
                    <a:satMod val="130000"/>
                  </a:schemeClr>
                </a:solidFill>
              </a:rPr>
              <a:t>Test provocativi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61C87-09C2-457A-B565-61D1A3842A6F}" type="slidenum">
              <a:rPr lang="it-IT" altLang="it-IT"/>
              <a:pPr>
                <a:defRPr/>
              </a:pPr>
              <a:t>13</a:t>
            </a:fld>
            <a:endParaRPr lang="it-IT" altLang="it-IT"/>
          </a:p>
        </p:txBody>
      </p:sp>
      <p:pic>
        <p:nvPicPr>
          <p:cNvPr id="23556" name="Picture 4" descr="ti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pha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276475"/>
            <a:ext cx="3981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116013" y="3213100"/>
            <a:ext cx="2376487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C956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Times New Roman" pitchFamily="18" charset="0"/>
              </a:rPr>
              <a:t>Test di Tinel: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itchFamily="18" charset="0"/>
              </a:rPr>
              <a:t>Percussione sopra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itchFamily="18" charset="0"/>
              </a:rPr>
              <a:t>Il tunnel carpale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547813" y="5065713"/>
            <a:ext cx="37211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C956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Times New Roman" pitchFamily="18" charset="0"/>
              </a:rPr>
              <a:t>Phalen e controPhalen: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itchFamily="18" charset="0"/>
              </a:rPr>
              <a:t>Flessione ed estensione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itchFamily="18" charset="0"/>
              </a:rPr>
              <a:t>Per 1 minuto o fino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Times New Roman" pitchFamily="18" charset="0"/>
              </a:rPr>
              <a:t>All’insorgenza dei sintomi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contenuto 2"/>
          <p:cNvSpPr>
            <a:spLocks noGrp="1"/>
          </p:cNvSpPr>
          <p:nvPr>
            <p:ph sz="half" idx="1"/>
          </p:nvPr>
        </p:nvSpPr>
        <p:spPr>
          <a:xfrm>
            <a:off x="1692275" y="115888"/>
            <a:ext cx="5327650" cy="1441450"/>
          </a:xfrm>
        </p:spPr>
        <p:txBody>
          <a:bodyPr/>
          <a:lstStyle/>
          <a:p>
            <a:r>
              <a:rPr lang="it-IT" altLang="it-IT" b="1" smtClean="0"/>
              <a:t>Flick sign</a:t>
            </a:r>
            <a:r>
              <a:rPr lang="it-IT" altLang="it-IT" smtClean="0"/>
              <a:t>: svegliarsi con le dita intorpidite e provare sollievo nello scuotere la mano</a:t>
            </a:r>
          </a:p>
        </p:txBody>
      </p:sp>
      <p:sp>
        <p:nvSpPr>
          <p:cNvPr id="24579" name="Segnaposto contenuto 3"/>
          <p:cNvSpPr>
            <a:spLocks noGrp="1"/>
          </p:cNvSpPr>
          <p:nvPr>
            <p:ph sz="half" idx="2"/>
          </p:nvPr>
        </p:nvSpPr>
        <p:spPr>
          <a:xfrm>
            <a:off x="5511800" y="5876925"/>
            <a:ext cx="3657600" cy="874713"/>
          </a:xfrm>
        </p:spPr>
        <p:txBody>
          <a:bodyPr/>
          <a:lstStyle/>
          <a:p>
            <a:r>
              <a:rPr lang="it-IT" altLang="it-IT" b="1" smtClean="0"/>
              <a:t>Ipotrofia tenare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1F153-5FA0-4F9D-A1D2-B246F42934AC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4287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57563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39875"/>
            <a:ext cx="2641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735263" y="2008188"/>
            <a:ext cx="2565400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latin typeface="+mj-lt"/>
              </a:rPr>
              <a:t>forza </a:t>
            </a:r>
          </a:p>
          <a:p>
            <a:pPr>
              <a:defRPr/>
            </a:pPr>
            <a:r>
              <a:rPr lang="it-IT" sz="2800" b="1" dirty="0">
                <a:latin typeface="+mj-lt"/>
              </a:rPr>
              <a:t>dell’abduttore</a:t>
            </a:r>
          </a:p>
        </p:txBody>
      </p:sp>
      <p:pic>
        <p:nvPicPr>
          <p:cNvPr id="2458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983038"/>
            <a:ext cx="34972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979613" y="6308725"/>
            <a:ext cx="31543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 err="1">
                <a:latin typeface="+mj-lt"/>
              </a:rPr>
              <a:t>Compression</a:t>
            </a:r>
            <a:r>
              <a:rPr lang="it-IT" sz="2800" b="1" dirty="0">
                <a:latin typeface="+mj-lt"/>
              </a:rPr>
              <a:t> test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23F3D-B3DB-4887-A0E4-64C7EC6464EB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2875"/>
            <a:ext cx="603632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asellaDiTesto 3"/>
          <p:cNvSpPr txBox="1">
            <a:spLocks noChangeArrowheads="1"/>
          </p:cNvSpPr>
          <p:nvPr/>
        </p:nvSpPr>
        <p:spPr bwMode="auto">
          <a:xfrm>
            <a:off x="6948488" y="2708275"/>
            <a:ext cx="1944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C956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latin typeface="Times New Roman" pitchFamily="18" charset="0"/>
              </a:rPr>
              <a:t>American Family Physician,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Diagnosi differenziale</a:t>
            </a:r>
            <a:endParaRPr lang="it-IT" dirty="0"/>
          </a:p>
        </p:txBody>
      </p:sp>
      <p:sp>
        <p:nvSpPr>
          <p:cNvPr id="26627" name="Segnaposto contenuto 3"/>
          <p:cNvSpPr>
            <a:spLocks noGrp="1"/>
          </p:cNvSpPr>
          <p:nvPr>
            <p:ph idx="1"/>
          </p:nvPr>
        </p:nvSpPr>
        <p:spPr>
          <a:xfrm>
            <a:off x="900113" y="1700213"/>
            <a:ext cx="8034337" cy="4681537"/>
          </a:xfrm>
        </p:spPr>
        <p:txBody>
          <a:bodyPr/>
          <a:lstStyle/>
          <a:p>
            <a:r>
              <a:rPr lang="it-IT" altLang="it-IT" sz="2800" smtClean="0"/>
              <a:t>Valutare il rachide cervicale </a:t>
            </a:r>
            <a:r>
              <a:rPr lang="it-IT" altLang="it-IT" sz="2800" smtClean="0">
                <a:sym typeface="Wingdings" pitchFamily="2" charset="2"/>
              </a:rPr>
              <a:t> eventuale radicolopatia di C6</a:t>
            </a:r>
          </a:p>
          <a:p>
            <a:endParaRPr lang="it-IT" altLang="it-IT" sz="2800" smtClean="0">
              <a:sym typeface="Wingdings" pitchFamily="2" charset="2"/>
            </a:endParaRPr>
          </a:p>
          <a:p>
            <a:r>
              <a:rPr lang="it-IT" altLang="it-IT" sz="2800" smtClean="0">
                <a:sym typeface="Wingdings" pitchFamily="2" charset="2"/>
              </a:rPr>
              <a:t>Valutare eventuale coinvolgimento del pollice  rizoartrosi o tendinite di De Quervain</a:t>
            </a:r>
          </a:p>
          <a:p>
            <a:endParaRPr lang="it-IT" altLang="it-IT" sz="2800" smtClean="0">
              <a:sym typeface="Wingdings" pitchFamily="2" charset="2"/>
            </a:endParaRPr>
          </a:p>
          <a:p>
            <a:r>
              <a:rPr lang="it-IT" altLang="it-IT" sz="2800" smtClean="0">
                <a:sym typeface="Wingdings" pitchFamily="2" charset="2"/>
              </a:rPr>
              <a:t>In generale valutare tutto l’arto superiore per escludere altri coinvolgimenti neuropatici o articolari</a:t>
            </a:r>
          </a:p>
          <a:p>
            <a:endParaRPr lang="it-IT" altLang="it-IT" smtClean="0">
              <a:sym typeface="Wingdings" pitchFamily="2" charset="2"/>
            </a:endParaRPr>
          </a:p>
          <a:p>
            <a:endParaRPr lang="it-IT" altLang="it-IT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89A4B-F473-4CB7-861A-DD31CFF6790B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>
                <a:solidFill>
                  <a:schemeClr val="tx2">
                    <a:satMod val="130000"/>
                  </a:schemeClr>
                </a:solidFill>
              </a:rPr>
              <a:t>Indagini strumentali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676400"/>
            <a:ext cx="8026400" cy="4632325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L’</a:t>
            </a:r>
            <a:r>
              <a:rPr lang="it-IT" altLang="it-IT" u="sng" smtClean="0">
                <a:solidFill>
                  <a:srgbClr val="000000"/>
                </a:solidFill>
              </a:rPr>
              <a:t>elettromiografia</a:t>
            </a:r>
            <a:r>
              <a:rPr lang="it-IT" altLang="it-IT" smtClean="0">
                <a:solidFill>
                  <a:srgbClr val="000000"/>
                </a:solidFill>
              </a:rPr>
              <a:t> evidenzia un ritardo della conduzione sensitiva; nei casi più gravi anche il rallentamento della conduzione motoria del nervo mediano</a:t>
            </a:r>
          </a:p>
          <a:p>
            <a:pPr eaLnBrk="1" hangingPunct="1">
              <a:buFontTx/>
              <a:buNone/>
            </a:pPr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Per il chirurgo ortopedico è l’indagine di conferma diagnostica e di sostegno per l’indicazione chirurgica/conservativa</a:t>
            </a:r>
            <a:endParaRPr lang="it-IT" altLang="it-IT" smtClean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D3DE-D4A2-472D-A47F-134CAA9DA77D}" type="slidenum">
              <a:rPr lang="it-IT" altLang="it-IT"/>
              <a:pPr>
                <a:defRPr/>
              </a:pPr>
              <a:t>17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6038"/>
            <a:ext cx="7777162" cy="1150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4000" dirty="0">
                <a:solidFill>
                  <a:srgbClr val="000000"/>
                </a:solidFill>
              </a:rPr>
              <a:t>Classificazione  neurofisiologica: </a:t>
            </a:r>
            <a:r>
              <a:rPr lang="it-IT" altLang="it-IT" sz="4000" dirty="0" smtClean="0">
                <a:solidFill>
                  <a:srgbClr val="000000"/>
                </a:solidFill>
              </a:rPr>
              <a:t/>
            </a:r>
            <a:br>
              <a:rPr lang="it-IT" altLang="it-IT" sz="4000" dirty="0" smtClean="0">
                <a:solidFill>
                  <a:srgbClr val="000000"/>
                </a:solidFill>
              </a:rPr>
            </a:br>
            <a:r>
              <a:rPr lang="it-IT" altLang="it-IT" sz="4000" dirty="0" smtClean="0">
                <a:solidFill>
                  <a:srgbClr val="000000"/>
                </a:solidFill>
              </a:rPr>
              <a:t>6 </a:t>
            </a:r>
            <a:r>
              <a:rPr lang="it-IT" altLang="it-IT" sz="4000" dirty="0">
                <a:solidFill>
                  <a:srgbClr val="000000"/>
                </a:solidFill>
              </a:rPr>
              <a:t>livelli di gravità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747125" cy="554513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it-IT" altLang="it-IT" sz="3600" smtClean="0">
                <a:solidFill>
                  <a:srgbClr val="0000CC"/>
                </a:solidFill>
              </a:rPr>
              <a:t>Negativo, </a:t>
            </a:r>
            <a:r>
              <a:rPr lang="it-IT" altLang="it-IT" sz="2400" smtClean="0">
                <a:solidFill>
                  <a:srgbClr val="0000CC"/>
                </a:solidFill>
              </a:rPr>
              <a:t>solo segni clinici con EMG negativa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3600" smtClean="0">
                <a:solidFill>
                  <a:srgbClr val="0000CC"/>
                </a:solidFill>
              </a:rPr>
              <a:t>Minimo, </a:t>
            </a:r>
            <a:r>
              <a:rPr lang="it-IT" altLang="it-IT" sz="2400" smtClean="0">
                <a:solidFill>
                  <a:srgbClr val="0000CC"/>
                </a:solidFill>
              </a:rPr>
              <a:t>reperti anormali solo ai test elettrodiagnostici più sensibili (comparativi o segmentari)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3600" smtClean="0">
                <a:solidFill>
                  <a:srgbClr val="0000CC"/>
                </a:solidFill>
              </a:rPr>
              <a:t>Lieve: </a:t>
            </a:r>
            <a:r>
              <a:rPr lang="it-IT" altLang="it-IT" sz="2400" smtClean="0">
                <a:solidFill>
                  <a:srgbClr val="0000CC"/>
                </a:solidFill>
              </a:rPr>
              <a:t>rallentamento della Velocità di Conduzione Nervosa Sensitiva tratto dito polso, Latenza Media Distale nella norma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3600" smtClean="0">
                <a:solidFill>
                  <a:srgbClr val="FF9900"/>
                </a:solidFill>
              </a:rPr>
              <a:t>Medio: </a:t>
            </a:r>
            <a:r>
              <a:rPr lang="it-IT" altLang="it-IT" sz="2400" smtClean="0">
                <a:solidFill>
                  <a:srgbClr val="FF9900"/>
                </a:solidFill>
              </a:rPr>
              <a:t>rallentamento SNCV tratto dito-polso, aumento DML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3600" smtClean="0">
                <a:solidFill>
                  <a:srgbClr val="FF0000"/>
                </a:solidFill>
              </a:rPr>
              <a:t>Grave: </a:t>
            </a:r>
            <a:r>
              <a:rPr lang="it-IT" altLang="it-IT" sz="2400" smtClean="0">
                <a:solidFill>
                  <a:srgbClr val="FF0000"/>
                </a:solidFill>
              </a:rPr>
              <a:t>assenza della risposta sensitiva nel segmento dito-polso con DML aumentata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3600" smtClean="0">
                <a:solidFill>
                  <a:srgbClr val="FF0000"/>
                </a:solidFill>
              </a:rPr>
              <a:t>Estremo: </a:t>
            </a:r>
            <a:r>
              <a:rPr lang="it-IT" altLang="it-IT" sz="2400" smtClean="0">
                <a:solidFill>
                  <a:srgbClr val="FF0000"/>
                </a:solidFill>
              </a:rPr>
              <a:t>atrofia dell’eminenza thenar, assenza della risposta motoria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876AA-95F5-4858-BAB9-E673099EF011}" type="slidenum">
              <a:rPr lang="it-IT" altLang="it-IT"/>
              <a:pPr>
                <a:defRPr/>
              </a:pPr>
              <a:t>18</a:t>
            </a:fld>
            <a:endParaRPr lang="it-IT" alt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529513" cy="1282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Trattamento</a:t>
            </a:r>
            <a:br>
              <a:rPr lang="it-IT" dirty="0" smtClean="0"/>
            </a:br>
            <a:r>
              <a:rPr lang="it-IT" dirty="0" smtClean="0"/>
              <a:t>a seconda della severità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115616" y="2132856"/>
          <a:ext cx="79928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39A09-72CE-4356-BEE7-62DE211362AA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488" y="188913"/>
            <a:ext cx="7858125" cy="14398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4000" b="1" dirty="0">
                <a:solidFill>
                  <a:srgbClr val="000000"/>
                </a:solidFill>
                <a:effectLst/>
              </a:rPr>
              <a:t>sindrome canalicolare o </a:t>
            </a:r>
            <a:br>
              <a:rPr lang="it-IT" altLang="it-IT" sz="4000" b="1" dirty="0">
                <a:solidFill>
                  <a:srgbClr val="000000"/>
                </a:solidFill>
                <a:effectLst/>
              </a:rPr>
            </a:br>
            <a:r>
              <a:rPr lang="it-IT" altLang="it-IT" sz="4000" b="1" dirty="0">
                <a:solidFill>
                  <a:srgbClr val="000000"/>
                </a:solidFill>
                <a:effectLst/>
              </a:rPr>
              <a:t>neuropatia da intrappolamento</a:t>
            </a:r>
            <a:endParaRPr lang="it-IT" altLang="it-IT" sz="4000" dirty="0">
              <a:solidFill>
                <a:srgbClr val="000000"/>
              </a:solidFill>
              <a:effectLst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42988" y="2060575"/>
            <a:ext cx="4105275" cy="4664075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CC"/>
                </a:solidFill>
              </a:rPr>
              <a:t>Una sofferenza nervosa localizzata, di un nervo periferico per compressione meccanica</a:t>
            </a:r>
          </a:p>
          <a:p>
            <a:pPr eaLnBrk="1" hangingPunct="1"/>
            <a:endParaRPr lang="it-IT" altLang="it-IT" smtClean="0">
              <a:solidFill>
                <a:srgbClr val="0000CC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CC"/>
                </a:solidFill>
              </a:rPr>
              <a:t>E’ una forma di neuropatia meccanica</a:t>
            </a:r>
          </a:p>
          <a:p>
            <a:pPr eaLnBrk="1" hangingPunct="1">
              <a:buFontTx/>
              <a:buNone/>
            </a:pPr>
            <a:r>
              <a:rPr lang="it-IT" altLang="it-IT" smtClean="0">
                <a:solidFill>
                  <a:srgbClr val="0000CC"/>
                </a:solidFill>
              </a:rPr>
              <a:t>	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C78A-4041-44D8-8AE0-0CE1CC2C81A5}" type="slidenum">
              <a:rPr lang="it-IT" altLang="it-IT"/>
              <a:pPr>
                <a:defRPr/>
              </a:pPr>
              <a:t>2</a:t>
            </a:fld>
            <a:endParaRPr lang="it-IT" altLang="it-IT"/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120900"/>
            <a:ext cx="3224213" cy="4337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FB881-298A-4159-90FF-1195B3F3032A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04788"/>
            <a:ext cx="7272338" cy="66294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804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>
                <a:solidFill>
                  <a:schemeClr val="tx2">
                    <a:satMod val="130000"/>
                  </a:schemeClr>
                </a:solidFill>
              </a:rPr>
              <a:t>Trattamento conservativo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196975"/>
            <a:ext cx="7416800" cy="2808288"/>
          </a:xfrm>
        </p:spPr>
        <p:txBody>
          <a:bodyPr/>
          <a:lstStyle/>
          <a:p>
            <a:pPr marL="8255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it-IT" altLang="it-IT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 dirty="0" smtClean="0">
                <a:solidFill>
                  <a:srgbClr val="000000"/>
                </a:solidFill>
              </a:rPr>
              <a:t>Terapia infiltrativa con cortisonici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it-IT" altLang="it-IT" sz="2800" u="sng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 dirty="0" smtClean="0">
                <a:solidFill>
                  <a:srgbClr val="000000"/>
                </a:solidFill>
              </a:rPr>
              <a:t>Trattamento riabilitativo</a:t>
            </a:r>
            <a:endParaRPr lang="it-IT" altLang="it-IT" sz="2400" dirty="0" smtClean="0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37718-252C-4A5B-BE4C-68020228E345}" type="slidenum">
              <a:rPr lang="it-IT" altLang="it-IT"/>
              <a:pPr>
                <a:defRPr/>
              </a:pPr>
              <a:t>21</a:t>
            </a:fld>
            <a:endParaRPr lang="it-IT" altLang="it-IT"/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565400"/>
            <a:ext cx="324008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9350" cy="8509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Iniezioni locali di corticosteroidi</a:t>
            </a:r>
            <a:endParaRPr lang="it-IT" dirty="0"/>
          </a:p>
        </p:txBody>
      </p:sp>
      <p:sp>
        <p:nvSpPr>
          <p:cNvPr id="32771" name="Segnaposto contenuto 2"/>
          <p:cNvSpPr>
            <a:spLocks noGrp="1"/>
          </p:cNvSpPr>
          <p:nvPr>
            <p:ph idx="1"/>
          </p:nvPr>
        </p:nvSpPr>
        <p:spPr>
          <a:xfrm>
            <a:off x="755650" y="1196975"/>
            <a:ext cx="8388350" cy="5256213"/>
          </a:xfrm>
        </p:spPr>
        <p:txBody>
          <a:bodyPr/>
          <a:lstStyle/>
          <a:p>
            <a:r>
              <a:rPr lang="it-IT" altLang="it-IT" sz="2800" smtClean="0"/>
              <a:t>Rw Cochrane, 2007:  beneficio nei sintomi per 1mese;  altre evidenze, da 10 settimane fino ad 1 anno di sollievo e procrastinamento della chirurgia</a:t>
            </a:r>
          </a:p>
          <a:p>
            <a:endParaRPr lang="it-IT" altLang="it-IT" sz="1200" smtClean="0"/>
          </a:p>
          <a:p>
            <a:r>
              <a:rPr lang="it-IT" altLang="it-IT" sz="2800" smtClean="0"/>
              <a:t>Meglio se la procedura iniettiva è guidata per un accurato posizionamento dell’ago: rischio di lesione nervosa o rottura tendinea.</a:t>
            </a:r>
          </a:p>
          <a:p>
            <a:endParaRPr lang="it-IT" altLang="it-IT" sz="1200" smtClean="0"/>
          </a:p>
          <a:p>
            <a:r>
              <a:rPr lang="it-IT" altLang="it-IT" sz="2800" smtClean="0"/>
              <a:t>Può essere ripetuta dopo 6 mesi</a:t>
            </a:r>
          </a:p>
          <a:p>
            <a:endParaRPr lang="it-IT" altLang="it-IT" sz="1200" smtClean="0"/>
          </a:p>
          <a:p>
            <a:r>
              <a:rPr lang="it-IT" altLang="it-IT" sz="2800" smtClean="0"/>
              <a:t>Se i sintomi recidivano dopo due tentativi, andrebbero valutati altri trattamenti.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4C1B8-DC07-490A-9AA7-5C1D7D5D5DCB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Farmaci per via orale</a:t>
            </a:r>
            <a:endParaRPr lang="it-IT" dirty="0"/>
          </a:p>
        </p:txBody>
      </p:sp>
      <p:sp>
        <p:nvSpPr>
          <p:cNvPr id="33795" name="Segnaposto contenuto 2"/>
          <p:cNvSpPr>
            <a:spLocks noGrp="1"/>
          </p:cNvSpPr>
          <p:nvPr>
            <p:ph idx="1"/>
          </p:nvPr>
        </p:nvSpPr>
        <p:spPr>
          <a:xfrm>
            <a:off x="1042988" y="1628775"/>
            <a:ext cx="7891462" cy="4619625"/>
          </a:xfrm>
        </p:spPr>
        <p:txBody>
          <a:bodyPr/>
          <a:lstStyle/>
          <a:p>
            <a:r>
              <a:rPr lang="it-IT" altLang="it-IT" smtClean="0"/>
              <a:t>Prednisone può essere consigliato (dal medico) per 10-14 giorni con miglioramento dei sintomi e della funzione, anche se meno efficace della infiltrazione</a:t>
            </a:r>
          </a:p>
          <a:p>
            <a:endParaRPr lang="it-IT" altLang="it-IT" smtClean="0"/>
          </a:p>
          <a:p>
            <a:r>
              <a:rPr lang="it-IT" altLang="it-IT" smtClean="0"/>
              <a:t>FANS, diuretici, vitamina B6 sono considerate terapie inefficaci.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9BEBB-C591-4F8A-9579-4E46D494A4D4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Trattamento fisioterapico</a:t>
            </a:r>
            <a:endParaRPr lang="it-IT" dirty="0"/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>
          <a:xfrm>
            <a:off x="1187450" y="1700213"/>
            <a:ext cx="7747000" cy="4968875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/>
              <a:t>Vi sono evidenze limitate di efficacia con:</a:t>
            </a:r>
          </a:p>
          <a:p>
            <a:pPr marL="917575" lvl="1" indent="-514350">
              <a:lnSpc>
                <a:spcPct val="150000"/>
              </a:lnSpc>
              <a:defRPr/>
            </a:pPr>
            <a:r>
              <a:rPr lang="it-IT" altLang="it-IT" dirty="0" smtClean="0"/>
              <a:t>Mobilizzazione del carpo</a:t>
            </a:r>
          </a:p>
          <a:p>
            <a:pPr marL="917575" lvl="1" indent="-514350">
              <a:lnSpc>
                <a:spcPct val="150000"/>
              </a:lnSpc>
              <a:defRPr/>
            </a:pPr>
            <a:r>
              <a:rPr lang="it-IT" altLang="it-IT" dirty="0" smtClean="0"/>
              <a:t>Ultrasuono terapia</a:t>
            </a:r>
          </a:p>
          <a:p>
            <a:pPr marL="917575" lvl="1" indent="-514350">
              <a:lnSpc>
                <a:spcPct val="150000"/>
              </a:lnSpc>
              <a:defRPr/>
            </a:pPr>
            <a:r>
              <a:rPr lang="it-IT" altLang="it-IT" dirty="0" smtClean="0"/>
              <a:t>Esercizi di </a:t>
            </a:r>
            <a:r>
              <a:rPr lang="it-IT" altLang="it-IT" dirty="0" err="1" smtClean="0"/>
              <a:t>neurodinamica</a:t>
            </a:r>
            <a:endParaRPr lang="it-IT" altLang="it-IT" dirty="0" smtClean="0"/>
          </a:p>
          <a:p>
            <a:pPr marL="403225" lvl="1" indent="0">
              <a:lnSpc>
                <a:spcPct val="150000"/>
              </a:lnSpc>
              <a:buFont typeface="Verdana" pitchFamily="34" charset="0"/>
              <a:buNone/>
              <a:defRPr/>
            </a:pPr>
            <a:endParaRPr lang="it-IT" altLang="it-IT" dirty="0" smtClean="0"/>
          </a:p>
          <a:p>
            <a:pPr marL="642937" indent="-514350">
              <a:lnSpc>
                <a:spcPct val="150000"/>
              </a:lnSpc>
              <a:defRPr/>
            </a:pPr>
            <a:r>
              <a:rPr lang="it-IT" altLang="it-IT" dirty="0" smtClean="0"/>
              <a:t>Vi sono evidenze di efficacia con:</a:t>
            </a:r>
          </a:p>
          <a:p>
            <a:pPr marL="917575" lvl="1" indent="-514350">
              <a:lnSpc>
                <a:spcPct val="150000"/>
              </a:lnSpc>
              <a:defRPr/>
            </a:pPr>
            <a:r>
              <a:rPr lang="it-IT" altLang="it-IT" dirty="0" smtClean="0"/>
              <a:t>Le ortesi di polso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1C90B-3B5C-4A7E-B101-FAC3C08F848A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772400" cy="2160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>
                    <a:satMod val="130000"/>
                  </a:schemeClr>
                </a:solidFill>
              </a:rPr>
              <a:t>Obiettivi trattamento </a:t>
            </a:r>
            <a:r>
              <a:rPr lang="it-IT" altLang="it-IT" dirty="0" smtClean="0">
                <a:solidFill>
                  <a:schemeClr val="tx2">
                    <a:satMod val="130000"/>
                  </a:schemeClr>
                </a:solidFill>
              </a:rPr>
              <a:t>riabilitativo</a:t>
            </a:r>
            <a:br>
              <a:rPr lang="it-IT" altLang="it-IT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altLang="it-IT" dirty="0" smtClean="0">
                <a:solidFill>
                  <a:schemeClr val="tx2">
                    <a:satMod val="130000"/>
                  </a:schemeClr>
                </a:solidFill>
              </a:rPr>
              <a:t>in fase lieve o moderata di coinvolgimento sono</a:t>
            </a:r>
            <a:endParaRPr lang="it-IT" alt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3357563"/>
            <a:ext cx="7272338" cy="18002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altLang="it-IT" sz="3600" dirty="0" smtClean="0">
                <a:solidFill>
                  <a:srgbClr val="000000"/>
                </a:solidFill>
              </a:rPr>
              <a:t>Ridurre il dolore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it-IT" altLang="it-IT" sz="36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altLang="it-IT" sz="3600" dirty="0" smtClean="0">
                <a:solidFill>
                  <a:srgbClr val="000000"/>
                </a:solidFill>
              </a:rPr>
              <a:t>Mantenere il trofismo e la forza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88344-E7AF-43B8-9E85-60CD68E2DF54}" type="slidenum">
              <a:rPr lang="it-IT" altLang="it-IT"/>
              <a:pPr>
                <a:defRPr/>
              </a:pPr>
              <a:t>25</a:t>
            </a:fld>
            <a:endParaRPr lang="it-IT" alt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63AC4-842E-4968-9594-5B1913FEB965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225"/>
            <a:ext cx="7499350" cy="332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3362325"/>
            <a:ext cx="74453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8101012" cy="1152525"/>
          </a:xfrm>
        </p:spPr>
        <p:txBody>
          <a:bodyPr/>
          <a:lstStyle/>
          <a:p>
            <a:pPr>
              <a:defRPr/>
            </a:pPr>
            <a:r>
              <a:rPr lang="it-IT" sz="3700" b="1" dirty="0" smtClean="0"/>
              <a:t>Mobilizzazione del nervo mediano</a:t>
            </a:r>
            <a:endParaRPr lang="it-IT" sz="37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87450" y="1447800"/>
            <a:ext cx="7747000" cy="4800600"/>
          </a:xfrm>
        </p:spPr>
        <p:txBody>
          <a:bodyPr/>
          <a:lstStyle/>
          <a:p>
            <a:pPr>
              <a:defRPr/>
            </a:pPr>
            <a:r>
              <a:rPr lang="it-IT" sz="3600" b="1" dirty="0" err="1" smtClean="0"/>
              <a:t>Distal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nerve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tensioning</a:t>
            </a:r>
            <a:r>
              <a:rPr lang="it-IT" sz="3600" b="1" dirty="0" smtClean="0"/>
              <a:t>: </a:t>
            </a:r>
          </a:p>
          <a:p>
            <a:pPr marL="82550" indent="0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it-IT" dirty="0" smtClean="0"/>
              <a:t>il polso sintomatico viene portato in 6 differenti posizioni, per 5-10 ripetizioni, mantenendo la posizione per 5-7 secondi, ripetendo la sessione per 3-5 volte al giorno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CBB1D-0E4F-4291-8223-3A58EF25DEB2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contenuto 5"/>
          <p:cNvSpPr>
            <a:spLocks noGrp="1"/>
          </p:cNvSpPr>
          <p:nvPr>
            <p:ph sz="half" idx="1"/>
          </p:nvPr>
        </p:nvSpPr>
        <p:spPr>
          <a:xfrm>
            <a:off x="611188" y="260350"/>
            <a:ext cx="4481512" cy="6337300"/>
          </a:xfrm>
        </p:spPr>
        <p:txBody>
          <a:bodyPr/>
          <a:lstStyle/>
          <a:p>
            <a:pPr marL="596900" indent="-514350">
              <a:buFont typeface="Gill Sans MT" pitchFamily="34" charset="0"/>
              <a:buAutoNum type="arabicPeriod"/>
            </a:pPr>
            <a:r>
              <a:rPr lang="it-IT" altLang="it-IT" smtClean="0"/>
              <a:t>Polso in posizione neutra con dita e pollice in flessione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it-IT" altLang="it-IT" smtClean="0"/>
              <a:t>Estensione di dita e pollice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it-IT" altLang="it-IT" smtClean="0"/>
              <a:t>Aggiungi estensione di polso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it-IT" altLang="it-IT" smtClean="0"/>
              <a:t>Aggiungi estensione di pollice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it-IT" altLang="it-IT" smtClean="0"/>
              <a:t>Supinazione dell’avambraccio</a:t>
            </a:r>
          </a:p>
          <a:p>
            <a:pPr marL="596900" indent="-514350">
              <a:buFont typeface="Gill Sans MT" pitchFamily="34" charset="0"/>
              <a:buAutoNum type="arabicPeriod"/>
            </a:pPr>
            <a:r>
              <a:rPr lang="it-IT" altLang="it-IT" smtClean="0"/>
              <a:t>Aggiunti una leggera tensione al pollice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CF412-B8F8-4404-9EA4-9FCBA6D9B09F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363" y="1484313"/>
            <a:ext cx="4348162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499350" cy="706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4400" b="1" dirty="0" err="1" smtClean="0"/>
              <a:t>Distal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nerve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tensioning</a:t>
            </a:r>
            <a:endParaRPr lang="it-IT" dirty="0"/>
          </a:p>
        </p:txBody>
      </p:sp>
      <p:sp>
        <p:nvSpPr>
          <p:cNvPr id="39939" name="Segnaposto contenuto 6"/>
          <p:cNvSpPr>
            <a:spLocks noGrp="1"/>
          </p:cNvSpPr>
          <p:nvPr>
            <p:ph idx="1"/>
          </p:nvPr>
        </p:nvSpPr>
        <p:spPr>
          <a:xfrm>
            <a:off x="755650" y="1341438"/>
            <a:ext cx="8280400" cy="5327650"/>
          </a:xfrm>
        </p:spPr>
        <p:txBody>
          <a:bodyPr/>
          <a:lstStyle/>
          <a:p>
            <a:r>
              <a:rPr lang="en-US" altLang="it-IT" sz="2600" smtClean="0"/>
              <a:t>3 studi riportano no differenze nei test elettrodiagnostici e nel dolore tra i gruppi dopo il trattamento. </a:t>
            </a:r>
          </a:p>
          <a:p>
            <a:endParaRPr lang="en-US" altLang="it-IT" sz="2600" smtClean="0"/>
          </a:p>
          <a:p>
            <a:r>
              <a:rPr lang="en-US" altLang="it-IT" sz="2600" smtClean="0"/>
              <a:t>4 studi riportano che no differenze negli outcome funzionali tra i pazienti che fanno questo tipo di esercizi e indossano un tutore, rispetto a quelli che indossano solo il tutore</a:t>
            </a:r>
          </a:p>
          <a:p>
            <a:endParaRPr lang="en-US" altLang="it-IT" sz="2600" smtClean="0"/>
          </a:p>
          <a:p>
            <a:r>
              <a:rPr lang="it-IT" altLang="it-IT" sz="2600" smtClean="0"/>
              <a:t>tuttavia, i partecipanti che indossavano solo l’ortesi da polso hanno riportato risultati delle prestazioni funzionali migliorati rispetto ai partecipanti che eseguivano solo gli esercizi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426F8-8EE0-462C-8D27-763A430956D9}" type="slidenum">
              <a:rPr lang="it-IT" altLang="it-IT" smtClean="0"/>
              <a:pPr>
                <a:defRPr/>
              </a:pPr>
              <a:t>29</a:t>
            </a:fld>
            <a:endParaRPr lang="it-IT" alt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5"/>
          <p:cNvSpPr>
            <a:spLocks noGrp="1"/>
          </p:cNvSpPr>
          <p:nvPr>
            <p:ph sz="half" idx="1"/>
          </p:nvPr>
        </p:nvSpPr>
        <p:spPr>
          <a:xfrm>
            <a:off x="1116013" y="549275"/>
            <a:ext cx="4032250" cy="575945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CC"/>
                </a:solidFill>
              </a:rPr>
              <a:t>L’intrappolamento accade più frequentemente nella zona anatomica in cui il tronco nervoso può essere compresso </a:t>
            </a:r>
            <a:r>
              <a:rPr lang="it-IT" altLang="it-IT" u="sng" smtClean="0">
                <a:solidFill>
                  <a:srgbClr val="0000CC"/>
                </a:solidFill>
              </a:rPr>
              <a:t>o a livello di un tunnel osteofibroso oppure per un cambiamento di direzione</a:t>
            </a:r>
            <a:r>
              <a:rPr lang="it-IT" altLang="it-IT" smtClean="0">
                <a:solidFill>
                  <a:srgbClr val="0000CC"/>
                </a:solidFill>
              </a:rPr>
              <a:t>, in corrispondenza di una struttura fibroso-tendinea o muscolare.</a:t>
            </a:r>
          </a:p>
          <a:p>
            <a:pPr eaLnBrk="1" hangingPunct="1"/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B8B94-E07C-405B-88CA-F69ED960EFAD}" type="slidenum">
              <a:rPr lang="it-IT" altLang="it-IT"/>
              <a:pPr>
                <a:defRPr/>
              </a:pPr>
              <a:t>3</a:t>
            </a:fld>
            <a:endParaRPr lang="it-IT" altLang="it-IT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08013"/>
            <a:ext cx="318452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97250"/>
            <a:ext cx="31845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contenuto 2"/>
          <p:cNvSpPr>
            <a:spLocks noGrp="1"/>
          </p:cNvSpPr>
          <p:nvPr>
            <p:ph sz="half" idx="1"/>
          </p:nvPr>
        </p:nvSpPr>
        <p:spPr>
          <a:xfrm>
            <a:off x="971550" y="620713"/>
            <a:ext cx="8081963" cy="1976437"/>
          </a:xfrm>
        </p:spPr>
        <p:txBody>
          <a:bodyPr/>
          <a:lstStyle/>
          <a:p>
            <a:r>
              <a:rPr lang="it-IT" altLang="it-IT" smtClean="0"/>
              <a:t>2 studi hanno riportato un aumento della  </a:t>
            </a:r>
            <a:r>
              <a:rPr lang="en-US" altLang="it-IT" b="1" smtClean="0"/>
              <a:t>”pinch strength” </a:t>
            </a:r>
            <a:r>
              <a:rPr lang="it-IT" altLang="it-IT" smtClean="0"/>
              <a:t>nei partecipanti assegnati al </a:t>
            </a:r>
            <a:r>
              <a:rPr lang="en-US" altLang="it-IT" smtClean="0"/>
              <a:t>distal nerve tensioning con ortesi di polso se comparati ai partecipanti assegnati alla solo ortesi di polso. </a:t>
            </a:r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1E64C-586F-4942-946A-5CA7C1953A7E}" type="slidenum">
              <a:rPr lang="it-IT" altLang="it-IT" smtClean="0"/>
              <a:pPr>
                <a:defRPr/>
              </a:pPr>
              <a:t>30</a:t>
            </a:fld>
            <a:endParaRPr lang="it-IT" altLang="it-IT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78138"/>
            <a:ext cx="56324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900113" y="115888"/>
            <a:ext cx="81661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 smtClean="0"/>
              <a:t>Mobilizzazione del nervo mediano</a:t>
            </a:r>
            <a:endParaRPr lang="it-IT" b="1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971550" y="1460500"/>
            <a:ext cx="4030663" cy="5137150"/>
          </a:xfrm>
        </p:spPr>
        <p:txBody>
          <a:bodyPr/>
          <a:lstStyle/>
          <a:p>
            <a:pPr>
              <a:defRPr/>
            </a:pPr>
            <a:r>
              <a:rPr lang="it-IT" b="1" dirty="0" err="1" smtClean="0"/>
              <a:t>Upper</a:t>
            </a:r>
            <a:r>
              <a:rPr lang="it-IT" b="1" dirty="0" smtClean="0"/>
              <a:t> </a:t>
            </a:r>
            <a:r>
              <a:rPr lang="it-IT" b="1" dirty="0" err="1" smtClean="0"/>
              <a:t>quarter</a:t>
            </a:r>
            <a:r>
              <a:rPr lang="it-IT" b="1" dirty="0" smtClean="0"/>
              <a:t> </a:t>
            </a:r>
            <a:r>
              <a:rPr lang="it-IT" b="1" dirty="0" err="1" smtClean="0"/>
              <a:t>nerve</a:t>
            </a:r>
            <a:r>
              <a:rPr lang="it-IT" b="1" dirty="0" smtClean="0"/>
              <a:t> </a:t>
            </a:r>
            <a:r>
              <a:rPr lang="it-IT" b="1" dirty="0" err="1" smtClean="0"/>
              <a:t>tensioning</a:t>
            </a:r>
            <a:endParaRPr lang="it-IT" b="1" dirty="0" smtClean="0"/>
          </a:p>
          <a:p>
            <a:pPr marL="82550" indent="0">
              <a:buFont typeface="Wingdings 2" pitchFamily="18" charset="2"/>
              <a:buNone/>
              <a:defRPr/>
            </a:pPr>
            <a:endParaRPr lang="it-IT" b="1" dirty="0" smtClean="0"/>
          </a:p>
          <a:p>
            <a:pPr>
              <a:defRPr/>
            </a:pPr>
            <a:r>
              <a:rPr lang="it-IT" dirty="0" smtClean="0"/>
              <a:t>1 studio non trova differenze nel dolore tra l’utilizzo di ortesi o l’utilizzo di ortesi combinato con questa tecnica di mobilizzazione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C5F53-58F4-46F4-B066-487689865C36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1268413"/>
            <a:ext cx="40640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4000">
                <a:solidFill>
                  <a:srgbClr val="000000"/>
                </a:solidFill>
              </a:rPr>
              <a:t>Upper Limb Tension Test – </a:t>
            </a:r>
            <a:r>
              <a:rPr lang="it-IT" altLang="it-IT" sz="4000" b="1">
                <a:solidFill>
                  <a:srgbClr val="000000"/>
                </a:solidFill>
              </a:rPr>
              <a:t>ULTT 1</a:t>
            </a:r>
          </a:p>
        </p:txBody>
      </p:sp>
      <p:pic>
        <p:nvPicPr>
          <p:cNvPr id="54275" name="Picture 4" descr="ULT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3935413" cy="5949950"/>
          </a:xfrm>
          <a:noFill/>
        </p:spPr>
      </p:pic>
      <p:sp>
        <p:nvSpPr>
          <p:cNvPr id="5427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892300"/>
            <a:ext cx="4354512" cy="4921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solidFill>
                  <a:srgbClr val="0000CC"/>
                </a:solidFill>
              </a:rPr>
              <a:t>Il “Lasegue” dell’arto superiore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solidFill>
                  <a:srgbClr val="0000CC"/>
                </a:solidFill>
              </a:rPr>
              <a:t>NB: è più facile aggravare i sintomi dell’arto superiore che quelli degli arti inferiori.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solidFill>
                  <a:srgbClr val="0000CC"/>
                </a:solidFill>
              </a:rPr>
              <a:t>Meglio valutato il n. mediano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solidFill>
                  <a:srgbClr val="0000CC"/>
                </a:solidFill>
              </a:rPr>
              <a:t>Vedi “Mobilizzazione del sistema nervoso” Butler Ed. Masson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9C6AC-B018-48D3-AE3B-1A8C25743338}" type="slidenum">
              <a:rPr lang="it-IT" altLang="it-IT"/>
              <a:pPr>
                <a:defRPr/>
              </a:pPr>
              <a:t>32</a:t>
            </a:fld>
            <a:endParaRPr lang="it-IT" altLang="it-IT"/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5508625" y="1038225"/>
            <a:ext cx="301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C956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>
                <a:solidFill>
                  <a:srgbClr val="000000"/>
                </a:solidFill>
                <a:latin typeface="Times New Roman" pitchFamily="18" charset="0"/>
              </a:rPr>
              <a:t>Test neurodinamico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8075612" cy="850900"/>
          </a:xfrm>
        </p:spPr>
        <p:txBody>
          <a:bodyPr/>
          <a:lstStyle/>
          <a:p>
            <a:pPr>
              <a:defRPr/>
            </a:pPr>
            <a:r>
              <a:rPr lang="it-IT" sz="3600" b="1" dirty="0" smtClean="0"/>
              <a:t>Mobilizzazione del nervo mediano</a:t>
            </a:r>
            <a:endParaRPr lang="it-IT" sz="3600" b="1" dirty="0"/>
          </a:p>
        </p:txBody>
      </p:sp>
      <p:sp>
        <p:nvSpPr>
          <p:cNvPr id="43011" name="Segnaposto contenuto 2"/>
          <p:cNvSpPr>
            <a:spLocks noGrp="1"/>
          </p:cNvSpPr>
          <p:nvPr>
            <p:ph sz="half" idx="1"/>
          </p:nvPr>
        </p:nvSpPr>
        <p:spPr>
          <a:xfrm>
            <a:off x="755650" y="1524000"/>
            <a:ext cx="4537075" cy="5334000"/>
          </a:xfrm>
        </p:spPr>
        <p:txBody>
          <a:bodyPr/>
          <a:lstStyle/>
          <a:p>
            <a:r>
              <a:rPr lang="it-IT" altLang="it-IT" b="1" smtClean="0"/>
              <a:t>Nerve sliding</a:t>
            </a:r>
          </a:p>
          <a:p>
            <a:r>
              <a:rPr lang="it-IT" altLang="it-IT" smtClean="0"/>
              <a:t>Polso in estensione e flessione delle dita, alternare con polso in flessione e dita in estensione</a:t>
            </a:r>
          </a:p>
          <a:p>
            <a:r>
              <a:rPr lang="it-IT" altLang="it-IT" smtClean="0"/>
              <a:t>Flessione del gomito seguita dall’estensione del polso, alternata a estensione del gomito con flessione del polso</a:t>
            </a:r>
          </a:p>
          <a:p>
            <a:endParaRPr lang="it-IT" altLang="it-IT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F17FE-8ED8-41F2-9420-C2696B1057EF}" type="slidenum">
              <a:rPr lang="it-IT" altLang="it-IT" smtClean="0"/>
              <a:pPr>
                <a:defRPr/>
              </a:pPr>
              <a:t>33</a:t>
            </a:fld>
            <a:endParaRPr lang="it-IT" altLang="it-IT"/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412875"/>
            <a:ext cx="36655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860800"/>
            <a:ext cx="3514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03350" y="58738"/>
            <a:ext cx="7499350" cy="777875"/>
          </a:xfrm>
        </p:spPr>
        <p:txBody>
          <a:bodyPr/>
          <a:lstStyle/>
          <a:p>
            <a:pPr>
              <a:defRPr/>
            </a:pPr>
            <a:r>
              <a:rPr lang="it-IT" b="1" dirty="0" err="1" smtClean="0"/>
              <a:t>Nerve</a:t>
            </a:r>
            <a:r>
              <a:rPr lang="it-IT" b="1" dirty="0" smtClean="0"/>
              <a:t> </a:t>
            </a:r>
            <a:r>
              <a:rPr lang="it-IT" b="1" dirty="0" err="1" smtClean="0"/>
              <a:t>sliding</a:t>
            </a:r>
            <a:endParaRPr lang="it-IT" b="1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27088" y="1341438"/>
            <a:ext cx="8178800" cy="5111750"/>
          </a:xfrm>
        </p:spPr>
        <p:txBody>
          <a:bodyPr/>
          <a:lstStyle/>
          <a:p>
            <a:pPr>
              <a:defRPr/>
            </a:pPr>
            <a:r>
              <a:rPr lang="it-IT" sz="2800" dirty="0" smtClean="0"/>
              <a:t>Frequenza: 10 ripetizioni per 10 volte al giorno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it-IT" sz="2800" dirty="0" smtClean="0"/>
          </a:p>
          <a:p>
            <a:pPr>
              <a:defRPr/>
            </a:pPr>
            <a:r>
              <a:rPr lang="en-US" sz="2800" dirty="0" smtClean="0"/>
              <a:t>Uno studio di </a:t>
            </a:r>
            <a:r>
              <a:rPr lang="en-US" sz="2800" dirty="0" err="1" smtClean="0"/>
              <a:t>alta</a:t>
            </a:r>
            <a:r>
              <a:rPr lang="en-US" sz="2800" dirty="0" smtClean="0"/>
              <a:t> </a:t>
            </a:r>
            <a:r>
              <a:rPr lang="en-US" sz="2800" dirty="0" err="1" smtClean="0"/>
              <a:t>qualità</a:t>
            </a:r>
            <a:r>
              <a:rPr lang="en-US" sz="2800" dirty="0" smtClean="0"/>
              <a:t> </a:t>
            </a:r>
            <a:r>
              <a:rPr lang="en-US" sz="2800" dirty="0" err="1" smtClean="0"/>
              <a:t>metodologica</a:t>
            </a:r>
            <a:r>
              <a:rPr lang="en-US" sz="2800" dirty="0" smtClean="0"/>
              <a:t> ne ha </a:t>
            </a:r>
            <a:r>
              <a:rPr lang="en-US" sz="2800" dirty="0" err="1" smtClean="0"/>
              <a:t>studiato</a:t>
            </a:r>
            <a:r>
              <a:rPr lang="en-US" sz="2800" dirty="0" smtClean="0"/>
              <a:t> </a:t>
            </a:r>
            <a:r>
              <a:rPr lang="en-US" sz="2800" dirty="0" err="1" smtClean="0"/>
              <a:t>gli</a:t>
            </a:r>
            <a:r>
              <a:rPr lang="en-US" sz="2800" dirty="0" smtClean="0"/>
              <a:t> </a:t>
            </a:r>
            <a:r>
              <a:rPr lang="en-US" sz="2800" dirty="0" err="1" smtClean="0"/>
              <a:t>effetti</a:t>
            </a:r>
            <a:r>
              <a:rPr lang="en-US" sz="2800" dirty="0" smtClean="0"/>
              <a:t> </a:t>
            </a:r>
            <a:r>
              <a:rPr lang="en-US" sz="2800" dirty="0" err="1" smtClean="0"/>
              <a:t>sul</a:t>
            </a:r>
            <a:r>
              <a:rPr lang="en-US" sz="2800" dirty="0" smtClean="0"/>
              <a:t> CTS, </a:t>
            </a:r>
            <a:r>
              <a:rPr lang="en-US" sz="2800" dirty="0" err="1" smtClean="0"/>
              <a:t>riportando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b="1" dirty="0" smtClean="0"/>
              <a:t>non vi </a:t>
            </a:r>
            <a:r>
              <a:rPr lang="en-US" sz="2800" b="1" dirty="0" err="1" smtClean="0"/>
              <a:t>sono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differenze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significative</a:t>
            </a:r>
            <a:r>
              <a:rPr lang="en-US" sz="2800" b="1" dirty="0"/>
              <a:t> </a:t>
            </a:r>
            <a:r>
              <a:rPr lang="en-US" sz="2800" b="1" dirty="0" err="1" smtClean="0"/>
              <a:t>tra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pazienti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assegnati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agli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esercizi</a:t>
            </a:r>
            <a:r>
              <a:rPr lang="en-US" sz="2800" b="1" dirty="0" smtClean="0"/>
              <a:t> di </a:t>
            </a:r>
            <a:r>
              <a:rPr lang="en-US" sz="2800" b="1" dirty="0" err="1" smtClean="0"/>
              <a:t>scorrimento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neurotendineo</a:t>
            </a:r>
            <a:r>
              <a:rPr lang="en-US" sz="2800" b="1" dirty="0" smtClean="0"/>
              <a:t> vs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pazienti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assegnati</a:t>
            </a:r>
            <a:r>
              <a:rPr lang="en-US" sz="2800" b="1" dirty="0" smtClean="0"/>
              <a:t> solo </a:t>
            </a:r>
            <a:r>
              <a:rPr lang="en-US" sz="2800" b="1" dirty="0" err="1" smtClean="0"/>
              <a:t>alle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ortesi</a:t>
            </a:r>
            <a:r>
              <a:rPr lang="en-US" sz="2800" dirty="0" smtClean="0"/>
              <a:t>, </a:t>
            </a:r>
            <a:r>
              <a:rPr lang="en-US" sz="2800" dirty="0" err="1" smtClean="0"/>
              <a:t>negli</a:t>
            </a:r>
            <a:r>
              <a:rPr lang="en-US" sz="2800" dirty="0" smtClean="0"/>
              <a:t> outcome </a:t>
            </a:r>
            <a:r>
              <a:rPr lang="en-US" sz="2800" dirty="0" err="1" smtClean="0"/>
              <a:t>relativi</a:t>
            </a:r>
            <a:r>
              <a:rPr lang="en-US" sz="2800" dirty="0" smtClean="0"/>
              <a:t> a:</a:t>
            </a:r>
          </a:p>
          <a:p>
            <a:pPr lvl="1">
              <a:defRPr/>
            </a:pPr>
            <a:r>
              <a:rPr lang="en-US" sz="2400" dirty="0" smtClean="0"/>
              <a:t>Test </a:t>
            </a:r>
            <a:r>
              <a:rPr lang="en-US" sz="2400" dirty="0" err="1" smtClean="0"/>
              <a:t>elettrodiagnostici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Performance </a:t>
            </a:r>
            <a:r>
              <a:rPr lang="en-US" sz="2400" dirty="0" err="1" smtClean="0"/>
              <a:t>funzionali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Dolori</a:t>
            </a:r>
            <a:r>
              <a:rPr lang="en-US" sz="2400" dirty="0" smtClean="0"/>
              <a:t> o </a:t>
            </a:r>
            <a:r>
              <a:rPr lang="en-US" sz="2400" dirty="0" err="1" smtClean="0"/>
              <a:t>alterazioni</a:t>
            </a:r>
            <a:r>
              <a:rPr lang="en-US" sz="2400" dirty="0" smtClean="0"/>
              <a:t> sensitive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A0CAB-4292-4366-968A-6F669899EE14}" type="slidenum">
              <a:rPr lang="it-IT" altLang="it-IT" smtClean="0"/>
              <a:pPr>
                <a:defRPr/>
              </a:pPr>
              <a:t>34</a:t>
            </a:fld>
            <a:endParaRPr lang="it-IT" alt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Sintesi esercizi </a:t>
            </a:r>
            <a:r>
              <a:rPr lang="it-IT" dirty="0" err="1" smtClean="0"/>
              <a:t>neurodinamica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088" y="1844675"/>
            <a:ext cx="8107362" cy="4824413"/>
          </a:xfrm>
        </p:spPr>
        <p:txBody>
          <a:bodyPr/>
          <a:lstStyle/>
          <a:p>
            <a:pPr>
              <a:defRPr/>
            </a:pPr>
            <a:r>
              <a:rPr lang="it-IT" sz="2800" dirty="0" smtClean="0"/>
              <a:t>Non vi sono evidenze sufficienti per consigliare una tecnica piuttosto che un’altra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it-IT" sz="2800" dirty="0" smtClean="0"/>
          </a:p>
          <a:p>
            <a:pPr>
              <a:defRPr/>
            </a:pPr>
            <a:r>
              <a:rPr lang="it-IT" sz="2800" dirty="0" smtClean="0"/>
              <a:t>Vi sono evidenze sufficienti per consigliarle insieme all’utilizzo di un’ortesi di polso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it-IT" sz="2800" dirty="0" smtClean="0"/>
          </a:p>
          <a:p>
            <a:pPr>
              <a:defRPr/>
            </a:pPr>
            <a:r>
              <a:rPr lang="it-IT" sz="2800" dirty="0" smtClean="0"/>
              <a:t>Può essere prudente valutare la «</a:t>
            </a:r>
            <a:r>
              <a:rPr lang="it-IT" sz="2800" dirty="0" err="1" smtClean="0"/>
              <a:t>caricabilità</a:t>
            </a:r>
            <a:r>
              <a:rPr lang="it-IT" sz="2800" dirty="0" smtClean="0"/>
              <a:t>» del sistema paziente per valutare il tipo di progressione </a:t>
            </a:r>
            <a:r>
              <a:rPr lang="it-IT" sz="2800" dirty="0" err="1" smtClean="0"/>
              <a:t>neurodinamica</a:t>
            </a:r>
            <a:r>
              <a:rPr lang="it-IT" sz="2800" dirty="0" smtClean="0"/>
              <a:t> da proporre (dal locale al globale? Dal distale al prossimale?)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E5F5-76FE-4EFF-AA92-0EDFF7183B11}" type="slidenum">
              <a:rPr lang="it-IT" altLang="it-IT" smtClean="0"/>
              <a:pPr>
                <a:defRPr/>
              </a:pPr>
              <a:t>35</a:t>
            </a:fld>
            <a:endParaRPr lang="it-IT" alt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115888"/>
            <a:ext cx="7816850" cy="779462"/>
          </a:xfrm>
        </p:spPr>
        <p:txBody>
          <a:bodyPr/>
          <a:lstStyle/>
          <a:p>
            <a:pPr>
              <a:defRPr/>
            </a:pPr>
            <a:r>
              <a:rPr lang="it-IT" sz="3600" dirty="0" smtClean="0"/>
              <a:t>Esercizi per lo scorrimento tendineo</a:t>
            </a:r>
            <a:endParaRPr lang="it-IT" sz="3600" dirty="0"/>
          </a:p>
        </p:txBody>
      </p:sp>
      <p:sp>
        <p:nvSpPr>
          <p:cNvPr id="46083" name="Segnaposto contenuto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8208962" cy="5400675"/>
          </a:xfrm>
        </p:spPr>
        <p:txBody>
          <a:bodyPr/>
          <a:lstStyle/>
          <a:p>
            <a:r>
              <a:rPr lang="it-IT" altLang="it-IT" sz="2500" smtClean="0"/>
              <a:t>Vi sono studi che hanno dimostrato una fibrosi non infiammatoria e un ispessimento del tessuto connettivo subsinoviale, che si trova tra il tendine flessore e la borsa tenosinoviale ulnare all'interno del tunnel carpale.</a:t>
            </a:r>
          </a:p>
          <a:p>
            <a:endParaRPr lang="it-IT" altLang="it-IT" sz="2500" smtClean="0"/>
          </a:p>
          <a:p>
            <a:r>
              <a:rPr lang="it-IT" altLang="it-IT" sz="2500" smtClean="0"/>
              <a:t>Il nervo mediano e i tendini flessori sono collegati da questo tessuto connettivo subsinoviale multistrato. </a:t>
            </a:r>
          </a:p>
          <a:p>
            <a:endParaRPr lang="it-IT" altLang="it-IT" sz="2500" smtClean="0"/>
          </a:p>
          <a:p>
            <a:r>
              <a:rPr lang="it-IT" altLang="it-IT" sz="2400" smtClean="0"/>
              <a:t>In pazienti con CTS, questo tessuto connettivo è ispessito e può limitare lo scorrimento del nervo mediano su entrambi i lati e piani longitudinali e indurre traumi continui, anche sotto al normale movimento dell'arto.</a:t>
            </a:r>
          </a:p>
          <a:p>
            <a:endParaRPr lang="it-IT" altLang="it-IT" sz="25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485B-FDA4-4004-8590-81198190B6D7}" type="slidenum">
              <a:rPr lang="it-IT" altLang="it-IT" smtClean="0"/>
              <a:pPr>
                <a:defRPr/>
              </a:pPr>
              <a:t>36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7937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B5618-FC2F-4680-85FB-7C79FD30DB5F}" type="slidenum">
              <a:rPr lang="it-IT" altLang="it-IT" smtClean="0"/>
              <a:pPr>
                <a:defRPr/>
              </a:pPr>
              <a:t>37</a:t>
            </a:fld>
            <a:endParaRPr lang="it-IT" altLang="it-IT"/>
          </a:p>
        </p:txBody>
      </p:sp>
      <p:pic>
        <p:nvPicPr>
          <p:cNvPr id="47107" name="Picture 2" descr="C:\Users\Fisiot24\Desktop\reumatologia 2020\reuma Monticco 9\1-s2.0-S1050641117302985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30175"/>
            <a:ext cx="8088312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356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747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4400" dirty="0" smtClean="0"/>
              <a:t>Esercizi per lo scorrimento tendineo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258888" y="1628775"/>
            <a:ext cx="7499350" cy="4800600"/>
          </a:xfrm>
        </p:spPr>
        <p:txBody>
          <a:bodyPr/>
          <a:lstStyle/>
          <a:p>
            <a:pPr>
              <a:defRPr/>
            </a:pPr>
            <a:r>
              <a:rPr lang="it-IT" sz="2800" dirty="0" smtClean="0"/>
              <a:t>Per ridurre le aderenze all'interno del tunnel carpale,  esercizi di scorrimento di tendine e nervo sono stati utilizzati come componente nel trattamento per CTS. 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it-IT" sz="2800" dirty="0" smtClean="0"/>
          </a:p>
          <a:p>
            <a:pPr>
              <a:defRPr/>
            </a:pPr>
            <a:r>
              <a:rPr lang="it-IT" sz="2800" dirty="0"/>
              <a:t>Q</a:t>
            </a:r>
            <a:r>
              <a:rPr lang="it-IT" sz="2800" dirty="0" smtClean="0"/>
              <a:t>uesti esercizi dovrebbero migliorare i sintomi allungando le aderenze all'interno del canale carpale, riducendo l'edema tenosinoviale, migliorando il ritorno venoso e riducendo la pressione all'interno del tunnel carpale.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1278-00CA-438B-AA53-236B0D43F0A1}" type="slidenum">
              <a:rPr lang="it-IT" altLang="it-IT" smtClean="0"/>
              <a:pPr>
                <a:defRPr/>
              </a:pPr>
              <a:t>38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3086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7865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Treatment of carpal tunnel syndrome with nerve and tendon gliding exercises. Am J Phys Med </a:t>
            </a:r>
            <a:r>
              <a:rPr lang="en-US" sz="3200" dirty="0" err="1" smtClean="0"/>
              <a:t>Rehabil</a:t>
            </a:r>
            <a:r>
              <a:rPr lang="en-US" sz="3200" dirty="0" smtClean="0"/>
              <a:t> 2002;81(2):108-113.</a:t>
            </a:r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539552" y="2276872"/>
            <a:ext cx="8604448" cy="1584176"/>
          </a:xfrm>
        </p:spPr>
        <p:txBody>
          <a:bodyPr/>
          <a:lstStyle/>
          <a:p>
            <a:r>
              <a:rPr lang="en-US" sz="2400" b="1" dirty="0"/>
              <a:t>The five positions </a:t>
            </a:r>
            <a:r>
              <a:rPr lang="en-US" sz="2400" dirty="0"/>
              <a:t>in which fingers are placed in tendon gliding exercises: 1, straight; 2, hook; 3, fist; 4, tabletop; 5, straight fist. </a:t>
            </a:r>
            <a:endParaRPr lang="en-US" sz="2400" dirty="0" smtClean="0"/>
          </a:p>
          <a:p>
            <a:r>
              <a:rPr lang="en-US" sz="2400" dirty="0" smtClean="0"/>
              <a:t>Adopted </a:t>
            </a:r>
            <a:r>
              <a:rPr lang="en-US" sz="2400" dirty="0"/>
              <a:t>from </a:t>
            </a:r>
            <a:r>
              <a:rPr lang="en-US" sz="2400" dirty="0" err="1"/>
              <a:t>Akalin</a:t>
            </a:r>
            <a:r>
              <a:rPr lang="en-US" sz="2400" dirty="0"/>
              <a:t> E, El O, </a:t>
            </a:r>
            <a:r>
              <a:rPr lang="en-US" sz="2400" dirty="0" err="1"/>
              <a:t>Peker</a:t>
            </a:r>
            <a:r>
              <a:rPr lang="en-US" sz="2400" dirty="0"/>
              <a:t> O, et 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4DA5D-3E16-4E24-923F-CD5A1768C077}" type="slidenum">
              <a:rPr lang="it-IT" altLang="it-IT" smtClean="0"/>
              <a:pPr>
                <a:defRPr/>
              </a:pPr>
              <a:t>39</a:t>
            </a:fld>
            <a:endParaRPr lang="it-IT" altLang="it-IT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27" y="3789040"/>
            <a:ext cx="6488581" cy="301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45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6250"/>
            <a:ext cx="4073525" cy="8651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b="1" smtClean="0">
                <a:solidFill>
                  <a:srgbClr val="000000"/>
                </a:solidFill>
                <a:effectLst/>
              </a:rPr>
              <a:t>Le più comuni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1700213"/>
            <a:ext cx="4319587" cy="4249737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CC"/>
                </a:solidFill>
              </a:rPr>
              <a:t>sdr del tunnel carpale</a:t>
            </a:r>
          </a:p>
          <a:p>
            <a:pPr eaLnBrk="1" hangingPunct="1"/>
            <a:r>
              <a:rPr lang="it-IT" altLang="it-IT" smtClean="0">
                <a:solidFill>
                  <a:srgbClr val="0000CC"/>
                </a:solidFill>
              </a:rPr>
              <a:t>Sdr del tunnel cubitale</a:t>
            </a:r>
          </a:p>
          <a:p>
            <a:pPr eaLnBrk="1" hangingPunct="1"/>
            <a:r>
              <a:rPr lang="it-IT" altLang="it-IT" smtClean="0">
                <a:solidFill>
                  <a:srgbClr val="0000CC"/>
                </a:solidFill>
              </a:rPr>
              <a:t>sdr del canale di Guyon</a:t>
            </a:r>
          </a:p>
          <a:p>
            <a:pPr eaLnBrk="1" hangingPunct="1"/>
            <a:r>
              <a:rPr lang="it-IT" altLang="it-IT" smtClean="0">
                <a:solidFill>
                  <a:srgbClr val="0000CC"/>
                </a:solidFill>
              </a:rPr>
              <a:t>sdr dello stretto toracico</a:t>
            </a:r>
          </a:p>
          <a:p>
            <a:pPr eaLnBrk="1" hangingPunct="1"/>
            <a:r>
              <a:rPr lang="it-IT" altLang="it-IT" smtClean="0">
                <a:solidFill>
                  <a:srgbClr val="0000CC"/>
                </a:solidFill>
              </a:rPr>
              <a:t>sdr del tunnel del tarso</a:t>
            </a:r>
          </a:p>
          <a:p>
            <a:pPr eaLnBrk="1" hangingPunct="1"/>
            <a:r>
              <a:rPr lang="it-IT" altLang="it-IT" smtClean="0">
                <a:solidFill>
                  <a:srgbClr val="0000CC"/>
                </a:solidFill>
              </a:rPr>
              <a:t>sdr “double crush” e “multiple crush”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BCA74-06C8-4A57-9075-16112A96EA20}" type="slidenum">
              <a:rPr lang="it-IT" altLang="it-IT"/>
              <a:pPr>
                <a:defRPr/>
              </a:pPr>
              <a:t>4</a:t>
            </a:fld>
            <a:endParaRPr lang="it-IT" altLang="it-IT"/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92150"/>
            <a:ext cx="32496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438525"/>
            <a:ext cx="3983038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Discussione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115616" y="1628800"/>
            <a:ext cx="7818834" cy="4896544"/>
          </a:xfrm>
        </p:spPr>
        <p:txBody>
          <a:bodyPr/>
          <a:lstStyle/>
          <a:p>
            <a:r>
              <a:rPr lang="it-IT" dirty="0" smtClean="0"/>
              <a:t>«Gli esercizi di scorrimento del tendine possono, non solo fornire il massimo differenziale scivolando entrambi i tendini flessori, ma possono anche allungare l’interconnessione delle fibre di collagene nel tessuto connettivo </a:t>
            </a:r>
            <a:r>
              <a:rPr lang="it-IT" dirty="0" err="1" smtClean="0"/>
              <a:t>subsinoviale</a:t>
            </a:r>
            <a:r>
              <a:rPr lang="it-IT" dirty="0" smtClean="0"/>
              <a:t> e migliorare la lubrificazione del liquido sinoviale nella borsa del tunnel carpale»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B481-B162-45AD-8B5A-B31931DACDBA}" type="slidenum">
              <a:rPr lang="it-IT" altLang="it-IT" smtClean="0"/>
              <a:pPr>
                <a:defRPr/>
              </a:pPr>
              <a:t>40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998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7559675" cy="1452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4000" b="1" dirty="0">
                <a:solidFill>
                  <a:srgbClr val="000000"/>
                </a:solidFill>
                <a:effectLst/>
              </a:rPr>
              <a:t>SINDROME DEL TUNNEL </a:t>
            </a:r>
            <a:r>
              <a:rPr lang="it-IT" altLang="it-IT" sz="4000" b="1" dirty="0" smtClean="0">
                <a:solidFill>
                  <a:srgbClr val="000000"/>
                </a:solidFill>
                <a:effectLst/>
              </a:rPr>
              <a:t>CARPALE - CTS</a:t>
            </a:r>
            <a:endParaRPr lang="it-IT" altLang="it-IT" sz="40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463" y="1773238"/>
            <a:ext cx="4319587" cy="49688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t-IT" altLang="it-IT" sz="2800" dirty="0">
                <a:solidFill>
                  <a:srgbClr val="0000CC"/>
                </a:solidFill>
              </a:rPr>
              <a:t>La più frequente sindrome </a:t>
            </a:r>
            <a:r>
              <a:rPr lang="it-IT" altLang="it-IT" sz="2800" dirty="0" smtClean="0">
                <a:solidFill>
                  <a:srgbClr val="0000CC"/>
                </a:solidFill>
              </a:rPr>
              <a:t>canalicolare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it-IT" altLang="it-IT" sz="2800" dirty="0">
              <a:solidFill>
                <a:srgbClr val="0000CC"/>
              </a:solidFill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t-IT" altLang="it-IT" sz="2800" dirty="0">
                <a:solidFill>
                  <a:srgbClr val="0000CC"/>
                </a:solidFill>
              </a:rPr>
              <a:t>La compressione del </a:t>
            </a:r>
            <a:r>
              <a:rPr lang="it-IT" altLang="it-IT" sz="2800" u="sng" dirty="0">
                <a:solidFill>
                  <a:srgbClr val="0000CC"/>
                </a:solidFill>
              </a:rPr>
              <a:t>n. mediano</a:t>
            </a:r>
            <a:r>
              <a:rPr lang="it-IT" altLang="it-IT" sz="2800" dirty="0">
                <a:solidFill>
                  <a:srgbClr val="0000CC"/>
                </a:solidFill>
              </a:rPr>
              <a:t> avviene a livello del canale del </a:t>
            </a:r>
            <a:r>
              <a:rPr lang="it-IT" altLang="it-IT" sz="2800" dirty="0" smtClean="0">
                <a:solidFill>
                  <a:srgbClr val="0000CC"/>
                </a:solidFill>
              </a:rPr>
              <a:t>carpo</a:t>
            </a:r>
          </a:p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it-IT" altLang="it-IT" sz="2800" dirty="0">
              <a:solidFill>
                <a:srgbClr val="0000CC"/>
              </a:solidFill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t-IT" altLang="it-IT" sz="2800" dirty="0" smtClean="0">
                <a:solidFill>
                  <a:srgbClr val="0000CC"/>
                </a:solidFill>
              </a:rPr>
              <a:t>Esordio più comune: donne tra i 30 e i 50 anni.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B0207-38BB-4F1C-B9A2-EF8BEACA3E31}" type="slidenum">
              <a:rPr lang="it-IT" altLang="it-IT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580063" y="60166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C956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179388" y="1989138"/>
            <a:ext cx="4240212" cy="4176712"/>
            <a:chOff x="432" y="1152"/>
            <a:chExt cx="2399" cy="2402"/>
          </a:xfrm>
        </p:grpSpPr>
        <p:pic>
          <p:nvPicPr>
            <p:cNvPr id="1536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152"/>
              <a:ext cx="2400" cy="2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 Box 12"/>
            <p:cNvSpPr txBox="1">
              <a:spLocks noChangeArrowheads="1"/>
            </p:cNvSpPr>
            <p:nvPr/>
          </p:nvSpPr>
          <p:spPr bwMode="auto">
            <a:xfrm>
              <a:off x="432" y="1152"/>
              <a:ext cx="2400" cy="2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C956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08DA9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8DA9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8DA9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8DA9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8DA9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itchFamily="18" charset="0"/>
              </a:endParaRPr>
            </a:p>
          </p:txBody>
        </p:sp>
      </p:grp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1908175" y="5445125"/>
            <a:ext cx="79216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C956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900113" y="333375"/>
            <a:ext cx="8135937" cy="6524625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/>
              <a:t>I </a:t>
            </a:r>
            <a:r>
              <a:rPr lang="it-IT" dirty="0"/>
              <a:t>fattori di rischio comprendono </a:t>
            </a:r>
            <a:r>
              <a:rPr lang="it-IT" dirty="0" smtClean="0"/>
              <a:t>l’artrite reumatoide o altre artropatie del polso, diabete mellito, ipotiroidismo, acromegalia, </a:t>
            </a:r>
            <a:r>
              <a:rPr lang="it-IT" dirty="0" err="1" smtClean="0"/>
              <a:t>amiloidosi</a:t>
            </a:r>
            <a:r>
              <a:rPr lang="it-IT" dirty="0" smtClean="0"/>
              <a:t> primitiva o da dialisi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si riconosce fra le sue cause un’alterazione ormonale nelle donne, nel periodo del climaterio, in gravidanza e/o durante l’allattamento o durante un trattamento ormonale contraccettivo, per la ritenzione idrica a livello della guaina sinoviale dei tendini flessori delle dita, in particolare nelle ore notturne</a:t>
            </a:r>
            <a:r>
              <a:rPr lang="it-IT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u="sng" dirty="0">
              <a:hlinkClick r:id="rId2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/>
              <a:t>Le </a:t>
            </a:r>
            <a:r>
              <a:rPr lang="it-IT" dirty="0"/>
              <a:t>attività o i lavori che richiedono flessione ed estensione ripetute del polso possono contribuire all'insorgenza, ma raramente. </a:t>
            </a:r>
            <a:endParaRPr lang="it-IT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/>
              <a:t>Talvolta secondaria a traumi maggiori: esiti di frattura del polso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b="1" dirty="0" smtClean="0"/>
              <a:t>La </a:t>
            </a:r>
            <a:r>
              <a:rPr lang="it-IT" b="1" dirty="0"/>
              <a:t>maggior parte dei casi è idiopatica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43914-E9CB-48E0-BDC6-67323A17C9C5}" type="slidenum">
              <a:rPr lang="it-IT" altLang="it-IT"/>
              <a:pPr>
                <a:defRPr/>
              </a:pPr>
              <a:t>6</a:t>
            </a:fld>
            <a:endParaRPr lang="it-IT" alt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877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>
                <a:solidFill>
                  <a:schemeClr val="tx2">
                    <a:satMod val="130000"/>
                  </a:schemeClr>
                </a:solidFill>
              </a:rPr>
              <a:t>Patogenesi occupazionale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341438"/>
            <a:ext cx="80264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solidFill>
                  <a:srgbClr val="000000"/>
                </a:solidFill>
              </a:rPr>
              <a:t>una delle più frequenti patologie muscolo-scheletriche di origine occupazionale correlate al lavoro manuale.</a:t>
            </a:r>
          </a:p>
          <a:p>
            <a:pPr eaLnBrk="1" hangingPunct="1">
              <a:lnSpc>
                <a:spcPct val="90000"/>
              </a:lnSpc>
            </a:pPr>
            <a:endParaRPr lang="it-IT" altLang="it-IT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solidFill>
                  <a:srgbClr val="000000"/>
                </a:solidFill>
              </a:rPr>
              <a:t>associazione con i lavori ripetitivi, sia in presenza (rischio più elevato) che in assenza di applicazione di forza elevata.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>
                <a:solidFill>
                  <a:srgbClr val="000000"/>
                </a:solidFill>
              </a:rPr>
              <a:t>         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solidFill>
                  <a:srgbClr val="000000"/>
                </a:solidFill>
              </a:rPr>
              <a:t>prolungati e/o ripetitivi movimenti di flesso-estensione del polso (in minor misura anche la flessione delle dita)  provocano un aumento della pressione all’interno del tunnel carpale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E3AA8-716F-43B4-B273-FB84104D98AF}" type="slidenum">
              <a:rPr lang="it-IT" altLang="it-IT"/>
              <a:pPr>
                <a:defRPr/>
              </a:pPr>
              <a:t>7</a:t>
            </a:fld>
            <a:endParaRPr lang="it-IT" alt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3600" dirty="0" smtClean="0"/>
              <a:t>Ipotesi di instabilità funzionale del polso</a:t>
            </a:r>
            <a:endParaRPr lang="it-IT" sz="3600" dirty="0"/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1331913" y="1916113"/>
            <a:ext cx="7602537" cy="4392612"/>
          </a:xfrm>
        </p:spPr>
        <p:txBody>
          <a:bodyPr/>
          <a:lstStyle/>
          <a:p>
            <a:pPr eaLnBrk="1" hangingPunct="1"/>
            <a:r>
              <a:rPr lang="it-IT" altLang="it-IT" smtClean="0"/>
              <a:t>Sebbene siano molte le persone che soffrano di questa neuropatia, non sono state ancora riconosciute delle cause ben definite. </a:t>
            </a:r>
          </a:p>
          <a:p>
            <a:pPr eaLnBrk="1" hangingPunct="1"/>
            <a:r>
              <a:rPr lang="it-IT" altLang="it-IT" b="1" smtClean="0"/>
              <a:t>Tra le ipotesi funzionali c’è anche quella riguardante la perdita di stabilità dell’articolazione</a:t>
            </a:r>
            <a:r>
              <a:rPr lang="it-IT" altLang="it-IT" smtClean="0"/>
              <a:t>, soprattutto nel movimento di estensione.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C6F9D-E79A-4757-B101-191379B78EEB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6375" y="2924175"/>
            <a:ext cx="7132638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Diagnosi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985838" y="4005263"/>
            <a:ext cx="7675562" cy="2674937"/>
          </a:xfrm>
        </p:spPr>
        <p:txBody>
          <a:bodyPr/>
          <a:lstStyle/>
          <a:p>
            <a:pPr eaLnBrk="1" hangingPunct="1"/>
            <a:r>
              <a:rPr lang="it-IT" altLang="it-IT" smtClean="0"/>
              <a:t>Storia clinica ed EMG </a:t>
            </a:r>
          </a:p>
          <a:p>
            <a:pPr eaLnBrk="1" hangingPunct="1"/>
            <a:r>
              <a:rPr lang="it-IT" altLang="it-IT" smtClean="0"/>
              <a:t>Utile anche un esame radiografico del polso se si sospettano problemi osteoarticolari a livello del polso.</a:t>
            </a:r>
          </a:p>
          <a:p>
            <a:pPr eaLnBrk="1" hangingPunct="1"/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DE59C-5E75-4091-9790-E52DE72180AF}" type="slidenum">
              <a:rPr lang="it-IT" altLang="it-IT"/>
              <a:pPr>
                <a:defRPr/>
              </a:pPr>
              <a:t>9</a:t>
            </a:fld>
            <a:endParaRPr lang="it-IT" altLang="it-IT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6633"/>
            <a:ext cx="855821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2215</TotalTime>
  <Words>1487</Words>
  <Application>Microsoft Office PowerPoint</Application>
  <PresentationFormat>Presentazione su schermo (4:3)</PresentationFormat>
  <Paragraphs>220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Solstizio</vt:lpstr>
      <vt:lpstr>RIABILITAZIONE DELLE SINDROMI NEUROLOGICHE DI INTERESSE REUMATICO</vt:lpstr>
      <vt:lpstr>sindrome canalicolare o  neuropatia da intrappolamento</vt:lpstr>
      <vt:lpstr>Presentazione standard di PowerPoint</vt:lpstr>
      <vt:lpstr>Le più comuni</vt:lpstr>
      <vt:lpstr>SINDROME DEL TUNNEL CARPALE - CTS</vt:lpstr>
      <vt:lpstr>Presentazione standard di PowerPoint</vt:lpstr>
      <vt:lpstr>Patogenesi occupazionale</vt:lpstr>
      <vt:lpstr>Ipotesi di instabilità funzionale del polso</vt:lpstr>
      <vt:lpstr>Diagnosi</vt:lpstr>
      <vt:lpstr>Valutazione riabilitativa</vt:lpstr>
      <vt:lpstr>Esame obiettivo</vt:lpstr>
      <vt:lpstr>Valutazione della sensibilità</vt:lpstr>
      <vt:lpstr>Test provocativi</vt:lpstr>
      <vt:lpstr>Presentazione standard di PowerPoint</vt:lpstr>
      <vt:lpstr>Presentazione standard di PowerPoint</vt:lpstr>
      <vt:lpstr>Diagnosi differenziale</vt:lpstr>
      <vt:lpstr>Indagini strumentali</vt:lpstr>
      <vt:lpstr>Classificazione  neurofisiologica:  6 livelli di gravità</vt:lpstr>
      <vt:lpstr>Trattamento a seconda della severità</vt:lpstr>
      <vt:lpstr>Presentazione standard di PowerPoint</vt:lpstr>
      <vt:lpstr>Trattamento conservativo</vt:lpstr>
      <vt:lpstr>Iniezioni locali di corticosteroidi</vt:lpstr>
      <vt:lpstr>Farmaci per via orale</vt:lpstr>
      <vt:lpstr>Trattamento fisioterapico</vt:lpstr>
      <vt:lpstr>Obiettivi trattamento riabilitativo in fase lieve o moderata di coinvolgimento sono</vt:lpstr>
      <vt:lpstr>Presentazione standard di PowerPoint</vt:lpstr>
      <vt:lpstr>Mobilizzazione del nervo mediano</vt:lpstr>
      <vt:lpstr>Presentazione standard di PowerPoint</vt:lpstr>
      <vt:lpstr>Distal nerve tensioning</vt:lpstr>
      <vt:lpstr>Presentazione standard di PowerPoint</vt:lpstr>
      <vt:lpstr>Mobilizzazione del nervo mediano</vt:lpstr>
      <vt:lpstr>Upper Limb Tension Test – ULTT 1</vt:lpstr>
      <vt:lpstr>Mobilizzazione del nervo mediano</vt:lpstr>
      <vt:lpstr>Nerve sliding</vt:lpstr>
      <vt:lpstr>Sintesi esercizi neurodinamica</vt:lpstr>
      <vt:lpstr>Esercizi per lo scorrimento tendineo</vt:lpstr>
      <vt:lpstr>Presentazione standard di PowerPoint</vt:lpstr>
      <vt:lpstr>Esercizi per lo scorrimento tendineo</vt:lpstr>
      <vt:lpstr>Treatment of carpal tunnel syndrome with nerve and tendon gliding exercises. Am J Phys Med Rehabil 2002;81(2):108-113.</vt:lpstr>
      <vt:lpstr>Discussione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RIABILITAZIONE DELLE SINDROMI NEUROLOGICHE DI INTERESSE REUMATICO</dc:title>
  <dc:creator>CDL FISIOTERAPIA</dc:creator>
  <cp:lastModifiedBy>Fisiot24</cp:lastModifiedBy>
  <cp:revision>104</cp:revision>
  <dcterms:created xsi:type="dcterms:W3CDTF">2004-12-28T08:32:05Z</dcterms:created>
  <dcterms:modified xsi:type="dcterms:W3CDTF">2020-04-03T19:18:28Z</dcterms:modified>
</cp:coreProperties>
</file>