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38"/>
  </p:notesMasterIdLst>
  <p:sldIdLst>
    <p:sldId id="256" r:id="rId2"/>
    <p:sldId id="369" r:id="rId3"/>
    <p:sldId id="373" r:id="rId4"/>
    <p:sldId id="374" r:id="rId5"/>
    <p:sldId id="355" r:id="rId6"/>
    <p:sldId id="339" r:id="rId7"/>
    <p:sldId id="263" r:id="rId8"/>
    <p:sldId id="319" r:id="rId9"/>
    <p:sldId id="338" r:id="rId10"/>
    <p:sldId id="316" r:id="rId11"/>
    <p:sldId id="372" r:id="rId12"/>
    <p:sldId id="388" r:id="rId13"/>
    <p:sldId id="377" r:id="rId14"/>
    <p:sldId id="378" r:id="rId15"/>
    <p:sldId id="379" r:id="rId16"/>
    <p:sldId id="380" r:id="rId17"/>
    <p:sldId id="383" r:id="rId18"/>
    <p:sldId id="266" r:id="rId19"/>
    <p:sldId id="382" r:id="rId20"/>
    <p:sldId id="375" r:id="rId21"/>
    <p:sldId id="376" r:id="rId22"/>
    <p:sldId id="384" r:id="rId23"/>
    <p:sldId id="385" r:id="rId24"/>
    <p:sldId id="267" r:id="rId25"/>
    <p:sldId id="268" r:id="rId26"/>
    <p:sldId id="389" r:id="rId27"/>
    <p:sldId id="390" r:id="rId28"/>
    <p:sldId id="391" r:id="rId29"/>
    <p:sldId id="393" r:id="rId30"/>
    <p:sldId id="394" r:id="rId31"/>
    <p:sldId id="281" r:id="rId32"/>
    <p:sldId id="282" r:id="rId33"/>
    <p:sldId id="392" r:id="rId34"/>
    <p:sldId id="295" r:id="rId35"/>
    <p:sldId id="296" r:id="rId36"/>
    <p:sldId id="387" r:id="rId37"/>
  </p:sldIdLst>
  <p:sldSz cx="9144000" cy="6858000" type="screen4x3"/>
  <p:notesSz cx="6858000" cy="9144000"/>
  <p:defaultTextStyle>
    <a:defPPr>
      <a:defRPr lang="it-IT"/>
    </a:defPPr>
    <a:lvl1pPr algn="l" rtl="0" fontAlgn="base">
      <a:spcBef>
        <a:spcPct val="0"/>
      </a:spcBef>
      <a:spcAft>
        <a:spcPct val="0"/>
      </a:spcAft>
      <a:defRPr kumimoji="1" kern="1200">
        <a:solidFill>
          <a:schemeClr val="tx1"/>
        </a:solidFill>
        <a:latin typeface="Times New Roman" pitchFamily="18" charset="0"/>
        <a:ea typeface="+mn-ea"/>
        <a:cs typeface="Arial" charset="0"/>
      </a:defRPr>
    </a:lvl1pPr>
    <a:lvl2pPr marL="457200" algn="l" rtl="0" fontAlgn="base">
      <a:spcBef>
        <a:spcPct val="0"/>
      </a:spcBef>
      <a:spcAft>
        <a:spcPct val="0"/>
      </a:spcAft>
      <a:defRPr kumimoji="1" kern="1200">
        <a:solidFill>
          <a:schemeClr val="tx1"/>
        </a:solidFill>
        <a:latin typeface="Times New Roman" pitchFamily="18" charset="0"/>
        <a:ea typeface="+mn-ea"/>
        <a:cs typeface="Arial" charset="0"/>
      </a:defRPr>
    </a:lvl2pPr>
    <a:lvl3pPr marL="914400" algn="l" rtl="0" fontAlgn="base">
      <a:spcBef>
        <a:spcPct val="0"/>
      </a:spcBef>
      <a:spcAft>
        <a:spcPct val="0"/>
      </a:spcAft>
      <a:defRPr kumimoji="1" kern="1200">
        <a:solidFill>
          <a:schemeClr val="tx1"/>
        </a:solidFill>
        <a:latin typeface="Times New Roman" pitchFamily="18" charset="0"/>
        <a:ea typeface="+mn-ea"/>
        <a:cs typeface="Arial" charset="0"/>
      </a:defRPr>
    </a:lvl3pPr>
    <a:lvl4pPr marL="1371600" algn="l" rtl="0" fontAlgn="base">
      <a:spcBef>
        <a:spcPct val="0"/>
      </a:spcBef>
      <a:spcAft>
        <a:spcPct val="0"/>
      </a:spcAft>
      <a:defRPr kumimoji="1" kern="1200">
        <a:solidFill>
          <a:schemeClr val="tx1"/>
        </a:solidFill>
        <a:latin typeface="Times New Roman" pitchFamily="18" charset="0"/>
        <a:ea typeface="+mn-ea"/>
        <a:cs typeface="Arial" charset="0"/>
      </a:defRPr>
    </a:lvl4pPr>
    <a:lvl5pPr marL="1828800" algn="l" rtl="0" fontAlgn="base">
      <a:spcBef>
        <a:spcPct val="0"/>
      </a:spcBef>
      <a:spcAft>
        <a:spcPct val="0"/>
      </a:spcAft>
      <a:defRPr kumimoji="1" kern="1200">
        <a:solidFill>
          <a:schemeClr val="tx1"/>
        </a:solidFill>
        <a:latin typeface="Times New Roman" pitchFamily="18" charset="0"/>
        <a:ea typeface="+mn-ea"/>
        <a:cs typeface="Arial" charset="0"/>
      </a:defRPr>
    </a:lvl5pPr>
    <a:lvl6pPr marL="2286000" algn="l" defTabSz="914400" rtl="0" eaLnBrk="1" latinLnBrk="0" hangingPunct="1">
      <a:defRPr kumimoji="1" kern="1200">
        <a:solidFill>
          <a:schemeClr val="tx1"/>
        </a:solidFill>
        <a:latin typeface="Times New Roman" pitchFamily="18" charset="0"/>
        <a:ea typeface="+mn-ea"/>
        <a:cs typeface="Arial" charset="0"/>
      </a:defRPr>
    </a:lvl6pPr>
    <a:lvl7pPr marL="2743200" algn="l" defTabSz="914400" rtl="0" eaLnBrk="1" latinLnBrk="0" hangingPunct="1">
      <a:defRPr kumimoji="1" kern="1200">
        <a:solidFill>
          <a:schemeClr val="tx1"/>
        </a:solidFill>
        <a:latin typeface="Times New Roman" pitchFamily="18" charset="0"/>
        <a:ea typeface="+mn-ea"/>
        <a:cs typeface="Arial" charset="0"/>
      </a:defRPr>
    </a:lvl7pPr>
    <a:lvl8pPr marL="3200400" algn="l" defTabSz="914400" rtl="0" eaLnBrk="1" latinLnBrk="0" hangingPunct="1">
      <a:defRPr kumimoji="1" kern="1200">
        <a:solidFill>
          <a:schemeClr val="tx1"/>
        </a:solidFill>
        <a:latin typeface="Times New Roman" pitchFamily="18" charset="0"/>
        <a:ea typeface="+mn-ea"/>
        <a:cs typeface="Arial" charset="0"/>
      </a:defRPr>
    </a:lvl8pPr>
    <a:lvl9pPr marL="3657600" algn="l" defTabSz="914400" rtl="0" eaLnBrk="1" latinLnBrk="0" hangingPunct="1">
      <a:defRPr kumimoji="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73" autoAdjust="0"/>
  </p:normalViewPr>
  <p:slideViewPr>
    <p:cSldViewPr>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97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kumimoji="0" sz="1200">
                <a:latin typeface="Arial" charset="0"/>
              </a:defRPr>
            </a:lvl1pPr>
          </a:lstStyle>
          <a:p>
            <a:pPr>
              <a:defRPr/>
            </a:pPr>
            <a:endParaRPr lang="it-IT" altLang="it-IT"/>
          </a:p>
        </p:txBody>
      </p:sp>
      <p:sp>
        <p:nvSpPr>
          <p:cNvPr id="13414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kumimoji="0" sz="1200">
                <a:latin typeface="Arial" charset="0"/>
              </a:defRPr>
            </a:lvl1pPr>
          </a:lstStyle>
          <a:p>
            <a:pPr>
              <a:defRPr/>
            </a:pPr>
            <a:endParaRPr lang="it-IT" altLang="it-IT"/>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kumimoji="0" sz="1200">
                <a:latin typeface="Arial" charset="0"/>
              </a:defRPr>
            </a:lvl1pPr>
          </a:lstStyle>
          <a:p>
            <a:pPr>
              <a:defRPr/>
            </a:pPr>
            <a:endParaRPr lang="it-IT" altLang="it-IT"/>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kumimoji="0" sz="1200">
                <a:latin typeface="Arial" charset="0"/>
              </a:defRPr>
            </a:lvl1pPr>
          </a:lstStyle>
          <a:p>
            <a:pPr>
              <a:defRPr/>
            </a:pPr>
            <a:fld id="{0F636F30-977E-4C07-8308-64A73A3F5EF7}" type="slidenum">
              <a:rPr lang="it-IT" altLang="it-IT"/>
              <a:pPr>
                <a:defRPr/>
              </a:pPr>
              <a:t>‹N›</a:t>
            </a:fld>
            <a:endParaRPr lang="it-IT" altLang="it-IT"/>
          </a:p>
        </p:txBody>
      </p:sp>
    </p:spTree>
    <p:extLst>
      <p:ext uri="{BB962C8B-B14F-4D97-AF65-F5344CB8AC3E}">
        <p14:creationId xmlns:p14="http://schemas.microsoft.com/office/powerpoint/2010/main" val="22330402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Oval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kumimoji="0" lang="en-US"/>
          </a:p>
        </p:txBody>
      </p:sp>
      <p:sp>
        <p:nvSpPr>
          <p:cNvPr id="5" name="Oval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kumimoji="0" lang="en-US"/>
          </a:p>
        </p:txBody>
      </p:sp>
      <p:sp>
        <p:nvSpPr>
          <p:cNvPr id="14" name="Titolo 13"/>
          <p:cNvSpPr>
            <a:spLocks noGrp="1"/>
          </p:cNvSpPr>
          <p:nvPr>
            <p:ph type="ctrTitle"/>
          </p:nvPr>
        </p:nvSpPr>
        <p:spPr>
          <a:xfrm>
            <a:off x="1432560" y="359898"/>
            <a:ext cx="7406640" cy="1472184"/>
          </a:xfrm>
        </p:spPr>
        <p:txBody>
          <a:bodyPr anchor="b"/>
          <a:lstStyle>
            <a:lvl1pPr algn="l">
              <a:defRPr/>
            </a:lvl1pPr>
            <a:extLst/>
          </a:lstStyle>
          <a:p>
            <a:r>
              <a:rPr lang="it-IT" smtClean="0"/>
              <a:t>Fare clic per modificare lo stile del titolo</a:t>
            </a:r>
            <a:endParaRPr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it-IT" smtClean="0"/>
              <a:t>Fare clic per modificare lo stile del sottotitolo dello schema</a:t>
            </a:r>
            <a:endParaRPr lang="en-US"/>
          </a:p>
        </p:txBody>
      </p:sp>
      <p:sp>
        <p:nvSpPr>
          <p:cNvPr id="6" name="Segnaposto data 6"/>
          <p:cNvSpPr>
            <a:spLocks noGrp="1"/>
          </p:cNvSpPr>
          <p:nvPr>
            <p:ph type="dt" sz="half" idx="10"/>
          </p:nvPr>
        </p:nvSpPr>
        <p:spPr/>
        <p:txBody>
          <a:bodyPr/>
          <a:lstStyle>
            <a:lvl1pPr>
              <a:defRPr/>
            </a:lvl1pPr>
            <a:extLst/>
          </a:lstStyle>
          <a:p>
            <a:pPr>
              <a:defRPr/>
            </a:pPr>
            <a:endParaRPr lang="it-IT" altLang="it-IT"/>
          </a:p>
        </p:txBody>
      </p:sp>
      <p:sp>
        <p:nvSpPr>
          <p:cNvPr id="7" name="Segnaposto piè di pagina 19"/>
          <p:cNvSpPr>
            <a:spLocks noGrp="1"/>
          </p:cNvSpPr>
          <p:nvPr>
            <p:ph type="ftr" sz="quarter" idx="11"/>
          </p:nvPr>
        </p:nvSpPr>
        <p:spPr/>
        <p:txBody>
          <a:bodyPr/>
          <a:lstStyle>
            <a:lvl1pPr>
              <a:defRPr/>
            </a:lvl1pPr>
            <a:extLst/>
          </a:lstStyle>
          <a:p>
            <a:pPr>
              <a:defRPr/>
            </a:pPr>
            <a:endParaRPr lang="it-IT" altLang="it-IT"/>
          </a:p>
        </p:txBody>
      </p:sp>
      <p:sp>
        <p:nvSpPr>
          <p:cNvPr id="8" name="Segnaposto numero diapositiva 9"/>
          <p:cNvSpPr>
            <a:spLocks noGrp="1"/>
          </p:cNvSpPr>
          <p:nvPr>
            <p:ph type="sldNum" sz="quarter" idx="12"/>
          </p:nvPr>
        </p:nvSpPr>
        <p:spPr/>
        <p:txBody>
          <a:bodyPr/>
          <a:lstStyle>
            <a:lvl1pPr>
              <a:defRPr/>
            </a:lvl1pPr>
            <a:extLst/>
          </a:lstStyle>
          <a:p>
            <a:pPr>
              <a:defRPr/>
            </a:pPr>
            <a:fld id="{F9152EAA-B1E5-47D0-B101-E1A285EEAA03}" type="slidenum">
              <a:rPr lang="it-IT" altLang="it-IT"/>
              <a:pPr>
                <a:defRPr/>
              </a:pPr>
              <a:t>‹N›</a:t>
            </a:fld>
            <a:endParaRPr lang="it-IT" altLang="it-IT"/>
          </a:p>
        </p:txBody>
      </p:sp>
    </p:spTree>
    <p:extLst>
      <p:ext uri="{BB962C8B-B14F-4D97-AF65-F5344CB8AC3E}">
        <p14:creationId xmlns:p14="http://schemas.microsoft.com/office/powerpoint/2010/main" val="30114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ltLang="it-IT"/>
          </a:p>
        </p:txBody>
      </p:sp>
      <p:sp>
        <p:nvSpPr>
          <p:cNvPr id="5" name="Segnaposto piè di pagina 9"/>
          <p:cNvSpPr>
            <a:spLocks noGrp="1"/>
          </p:cNvSpPr>
          <p:nvPr>
            <p:ph type="ftr" sz="quarter" idx="11"/>
          </p:nvPr>
        </p:nvSpPr>
        <p:spPr/>
        <p:txBody>
          <a:bodyPr/>
          <a:lstStyle>
            <a:lvl1pPr>
              <a:defRPr/>
            </a:lvl1pPr>
          </a:lstStyle>
          <a:p>
            <a:pPr>
              <a:defRPr/>
            </a:pPr>
            <a:endParaRPr lang="it-IT" altLang="it-IT"/>
          </a:p>
        </p:txBody>
      </p:sp>
      <p:sp>
        <p:nvSpPr>
          <p:cNvPr id="6" name="Segnaposto numero diapositiva 21"/>
          <p:cNvSpPr>
            <a:spLocks noGrp="1"/>
          </p:cNvSpPr>
          <p:nvPr>
            <p:ph type="sldNum" sz="quarter" idx="12"/>
          </p:nvPr>
        </p:nvSpPr>
        <p:spPr/>
        <p:txBody>
          <a:bodyPr/>
          <a:lstStyle>
            <a:lvl1pPr>
              <a:defRPr/>
            </a:lvl1pPr>
          </a:lstStyle>
          <a:p>
            <a:pPr>
              <a:defRPr/>
            </a:pPr>
            <a:fld id="{34CC1986-20FF-40BA-81C9-295968EC7CEB}" type="slidenum">
              <a:rPr lang="it-IT" altLang="it-IT"/>
              <a:pPr>
                <a:defRPr/>
              </a:pPr>
              <a:t>‹N›</a:t>
            </a:fld>
            <a:endParaRPr lang="it-IT" altLang="it-IT"/>
          </a:p>
        </p:txBody>
      </p:sp>
    </p:spTree>
    <p:extLst>
      <p:ext uri="{BB962C8B-B14F-4D97-AF65-F5344CB8AC3E}">
        <p14:creationId xmlns:p14="http://schemas.microsoft.com/office/powerpoint/2010/main" val="419922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ltLang="it-IT"/>
          </a:p>
        </p:txBody>
      </p:sp>
      <p:sp>
        <p:nvSpPr>
          <p:cNvPr id="5" name="Segnaposto piè di pagina 9"/>
          <p:cNvSpPr>
            <a:spLocks noGrp="1"/>
          </p:cNvSpPr>
          <p:nvPr>
            <p:ph type="ftr" sz="quarter" idx="11"/>
          </p:nvPr>
        </p:nvSpPr>
        <p:spPr/>
        <p:txBody>
          <a:bodyPr/>
          <a:lstStyle>
            <a:lvl1pPr>
              <a:defRPr/>
            </a:lvl1pPr>
          </a:lstStyle>
          <a:p>
            <a:pPr>
              <a:defRPr/>
            </a:pPr>
            <a:endParaRPr lang="it-IT" altLang="it-IT"/>
          </a:p>
        </p:txBody>
      </p:sp>
      <p:sp>
        <p:nvSpPr>
          <p:cNvPr id="6" name="Segnaposto numero diapositiva 21"/>
          <p:cNvSpPr>
            <a:spLocks noGrp="1"/>
          </p:cNvSpPr>
          <p:nvPr>
            <p:ph type="sldNum" sz="quarter" idx="12"/>
          </p:nvPr>
        </p:nvSpPr>
        <p:spPr/>
        <p:txBody>
          <a:bodyPr/>
          <a:lstStyle>
            <a:lvl1pPr>
              <a:defRPr/>
            </a:lvl1pPr>
          </a:lstStyle>
          <a:p>
            <a:pPr>
              <a:defRPr/>
            </a:pPr>
            <a:fld id="{58C107FF-C46C-40B3-838F-9425F63DB280}" type="slidenum">
              <a:rPr lang="it-IT" altLang="it-IT"/>
              <a:pPr>
                <a:defRPr/>
              </a:pPr>
              <a:t>‹N›</a:t>
            </a:fld>
            <a:endParaRPr lang="it-IT" altLang="it-IT"/>
          </a:p>
        </p:txBody>
      </p:sp>
    </p:spTree>
    <p:extLst>
      <p:ext uri="{BB962C8B-B14F-4D97-AF65-F5344CB8AC3E}">
        <p14:creationId xmlns:p14="http://schemas.microsoft.com/office/powerpoint/2010/main" val="364464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370013" y="24765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370013" y="16764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332413" y="16764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400800"/>
            <a:ext cx="1905000" cy="457200"/>
          </a:xfrm>
        </p:spPr>
        <p:txBody>
          <a:bodyPr/>
          <a:lstStyle>
            <a:lvl1pPr>
              <a:defRPr/>
            </a:lvl1pPr>
          </a:lstStyle>
          <a:p>
            <a:pPr>
              <a:defRPr/>
            </a:pPr>
            <a:endParaRPr lang="it-IT" altLang="it-IT"/>
          </a:p>
        </p:txBody>
      </p:sp>
      <p:sp>
        <p:nvSpPr>
          <p:cNvPr id="6" name="Segnaposto piè di pagina 5"/>
          <p:cNvSpPr>
            <a:spLocks noGrp="1"/>
          </p:cNvSpPr>
          <p:nvPr>
            <p:ph type="ftr" sz="quarter" idx="11"/>
          </p:nvPr>
        </p:nvSpPr>
        <p:spPr>
          <a:xfrm>
            <a:off x="4267200" y="6400800"/>
            <a:ext cx="2895600" cy="457200"/>
          </a:xfrm>
        </p:spPr>
        <p:txBody>
          <a:bodyPr/>
          <a:lstStyle>
            <a:lvl1pPr>
              <a:defRPr/>
            </a:lvl1pPr>
          </a:lstStyle>
          <a:p>
            <a:pPr>
              <a:defRPr/>
            </a:pPr>
            <a:endParaRPr lang="it-IT" altLang="it-IT"/>
          </a:p>
        </p:txBody>
      </p:sp>
      <p:sp>
        <p:nvSpPr>
          <p:cNvPr id="7" name="Segnaposto numero diapositiva 6"/>
          <p:cNvSpPr>
            <a:spLocks noGrp="1"/>
          </p:cNvSpPr>
          <p:nvPr>
            <p:ph type="sldNum" sz="quarter" idx="12"/>
          </p:nvPr>
        </p:nvSpPr>
        <p:spPr>
          <a:xfrm>
            <a:off x="7237413" y="6399213"/>
            <a:ext cx="1905000" cy="457200"/>
          </a:xfrm>
        </p:spPr>
        <p:txBody>
          <a:bodyPr/>
          <a:lstStyle>
            <a:lvl1pPr>
              <a:defRPr/>
            </a:lvl1pPr>
          </a:lstStyle>
          <a:p>
            <a:pPr>
              <a:defRPr/>
            </a:pPr>
            <a:fld id="{E896F164-06FE-46E5-9610-6364706EA519}" type="slidenum">
              <a:rPr lang="it-IT" altLang="it-IT"/>
              <a:pPr>
                <a:defRPr/>
              </a:pPr>
              <a:t>‹N›</a:t>
            </a:fld>
            <a:endParaRPr lang="it-IT" altLang="it-IT"/>
          </a:p>
        </p:txBody>
      </p:sp>
    </p:spTree>
    <p:extLst>
      <p:ext uri="{BB962C8B-B14F-4D97-AF65-F5344CB8AC3E}">
        <p14:creationId xmlns:p14="http://schemas.microsoft.com/office/powerpoint/2010/main" val="285879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lang="it-IT" smtClean="0"/>
              <a:t>Fare clic per modificare lo stile del titolo</a:t>
            </a:r>
            <a:endParaRPr lang="en-US"/>
          </a:p>
        </p:txBody>
      </p:sp>
      <p:sp>
        <p:nvSpPr>
          <p:cNvPr id="3" name="Segnaposto contenuto 2"/>
          <p:cNvSpPr>
            <a:spLocks noGrp="1"/>
          </p:cNvSpPr>
          <p:nvPr>
            <p:ph idx="1"/>
          </p:nvPr>
        </p:nvSpPr>
        <p:spPr/>
        <p:txBody>
          <a:bodyPr/>
          <a:lstStyle>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23"/>
          <p:cNvSpPr>
            <a:spLocks noGrp="1"/>
          </p:cNvSpPr>
          <p:nvPr>
            <p:ph type="dt" sz="half" idx="10"/>
          </p:nvPr>
        </p:nvSpPr>
        <p:spPr/>
        <p:txBody>
          <a:bodyPr/>
          <a:lstStyle>
            <a:lvl1pPr>
              <a:defRPr/>
            </a:lvl1pPr>
          </a:lstStyle>
          <a:p>
            <a:pPr>
              <a:defRPr/>
            </a:pPr>
            <a:endParaRPr lang="it-IT" altLang="it-IT"/>
          </a:p>
        </p:txBody>
      </p:sp>
      <p:sp>
        <p:nvSpPr>
          <p:cNvPr id="5" name="Segnaposto piè di pagina 9"/>
          <p:cNvSpPr>
            <a:spLocks noGrp="1"/>
          </p:cNvSpPr>
          <p:nvPr>
            <p:ph type="ftr" sz="quarter" idx="11"/>
          </p:nvPr>
        </p:nvSpPr>
        <p:spPr/>
        <p:txBody>
          <a:bodyPr/>
          <a:lstStyle>
            <a:lvl1pPr>
              <a:defRPr/>
            </a:lvl1pPr>
          </a:lstStyle>
          <a:p>
            <a:pPr>
              <a:defRPr/>
            </a:pPr>
            <a:endParaRPr lang="it-IT" altLang="it-IT"/>
          </a:p>
        </p:txBody>
      </p:sp>
      <p:sp>
        <p:nvSpPr>
          <p:cNvPr id="6" name="Segnaposto numero diapositiva 21"/>
          <p:cNvSpPr>
            <a:spLocks noGrp="1"/>
          </p:cNvSpPr>
          <p:nvPr>
            <p:ph type="sldNum" sz="quarter" idx="12"/>
          </p:nvPr>
        </p:nvSpPr>
        <p:spPr/>
        <p:txBody>
          <a:bodyPr/>
          <a:lstStyle>
            <a:lvl1pPr>
              <a:defRPr/>
            </a:lvl1pPr>
          </a:lstStyle>
          <a:p>
            <a:pPr>
              <a:defRPr/>
            </a:pPr>
            <a:fld id="{5204DA5D-3E16-4E24-923F-CD5A1768C077}" type="slidenum">
              <a:rPr lang="it-IT" altLang="it-IT"/>
              <a:pPr>
                <a:defRPr/>
              </a:pPr>
              <a:t>‹N›</a:t>
            </a:fld>
            <a:endParaRPr lang="it-IT" altLang="it-IT"/>
          </a:p>
        </p:txBody>
      </p:sp>
    </p:spTree>
    <p:extLst>
      <p:ext uri="{BB962C8B-B14F-4D97-AF65-F5344CB8AC3E}">
        <p14:creationId xmlns:p14="http://schemas.microsoft.com/office/powerpoint/2010/main" val="83819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4" name="Rettangolo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5" name="Rettangolo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6" name="Oval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kumimoji="0" lang="en-US"/>
          </a:p>
        </p:txBody>
      </p:sp>
      <p:sp>
        <p:nvSpPr>
          <p:cNvPr id="7" name="Oval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it-IT" smtClean="0"/>
              <a:t>Fare clic per modificare stili del testo dello schema</a:t>
            </a:r>
          </a:p>
        </p:txBody>
      </p:sp>
      <p:sp>
        <p:nvSpPr>
          <p:cNvPr id="8" name="Segnaposto data 3"/>
          <p:cNvSpPr>
            <a:spLocks noGrp="1"/>
          </p:cNvSpPr>
          <p:nvPr>
            <p:ph type="dt" sz="half" idx="10"/>
          </p:nvPr>
        </p:nvSpPr>
        <p:spPr/>
        <p:txBody>
          <a:bodyPr/>
          <a:lstStyle>
            <a:lvl1pPr>
              <a:defRPr/>
            </a:lvl1pPr>
            <a:extLst/>
          </a:lstStyle>
          <a:p>
            <a:pPr>
              <a:defRPr/>
            </a:pPr>
            <a:endParaRPr lang="it-IT" altLang="it-IT"/>
          </a:p>
        </p:txBody>
      </p:sp>
      <p:sp>
        <p:nvSpPr>
          <p:cNvPr id="9" name="Segnaposto piè di pagina 4"/>
          <p:cNvSpPr>
            <a:spLocks noGrp="1"/>
          </p:cNvSpPr>
          <p:nvPr>
            <p:ph type="ftr" sz="quarter" idx="11"/>
          </p:nvPr>
        </p:nvSpPr>
        <p:spPr/>
        <p:txBody>
          <a:bodyPr/>
          <a:lstStyle>
            <a:lvl1pPr>
              <a:defRPr/>
            </a:lvl1pPr>
            <a:extLst/>
          </a:lstStyle>
          <a:p>
            <a:pPr>
              <a:defRPr/>
            </a:pPr>
            <a:endParaRPr lang="it-IT" altLang="it-IT"/>
          </a:p>
        </p:txBody>
      </p:sp>
      <p:sp>
        <p:nvSpPr>
          <p:cNvPr id="10" name="Segnaposto numero diapositiva 5"/>
          <p:cNvSpPr>
            <a:spLocks noGrp="1"/>
          </p:cNvSpPr>
          <p:nvPr>
            <p:ph type="sldNum" sz="quarter" idx="12"/>
          </p:nvPr>
        </p:nvSpPr>
        <p:spPr/>
        <p:txBody>
          <a:bodyPr/>
          <a:lstStyle>
            <a:lvl1pPr>
              <a:defRPr/>
            </a:lvl1pPr>
            <a:extLst/>
          </a:lstStyle>
          <a:p>
            <a:pPr>
              <a:defRPr/>
            </a:pPr>
            <a:fld id="{0100B3F9-0032-473B-ACB5-55261338A682}" type="slidenum">
              <a:rPr lang="it-IT" altLang="it-IT"/>
              <a:pPr>
                <a:defRPr/>
              </a:pPr>
              <a:t>‹N›</a:t>
            </a:fld>
            <a:endParaRPr lang="it-IT" altLang="it-IT"/>
          </a:p>
        </p:txBody>
      </p:sp>
    </p:spTree>
    <p:extLst>
      <p:ext uri="{BB962C8B-B14F-4D97-AF65-F5344CB8AC3E}">
        <p14:creationId xmlns:p14="http://schemas.microsoft.com/office/powerpoint/2010/main" val="927051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23"/>
          <p:cNvSpPr>
            <a:spLocks noGrp="1"/>
          </p:cNvSpPr>
          <p:nvPr>
            <p:ph type="dt" sz="half" idx="10"/>
          </p:nvPr>
        </p:nvSpPr>
        <p:spPr/>
        <p:txBody>
          <a:bodyPr/>
          <a:lstStyle>
            <a:lvl1pPr>
              <a:defRPr/>
            </a:lvl1pPr>
          </a:lstStyle>
          <a:p>
            <a:pPr>
              <a:defRPr/>
            </a:pPr>
            <a:endParaRPr lang="it-IT" altLang="it-IT"/>
          </a:p>
        </p:txBody>
      </p:sp>
      <p:sp>
        <p:nvSpPr>
          <p:cNvPr id="6" name="Segnaposto piè di pagina 9"/>
          <p:cNvSpPr>
            <a:spLocks noGrp="1"/>
          </p:cNvSpPr>
          <p:nvPr>
            <p:ph type="ftr" sz="quarter" idx="11"/>
          </p:nvPr>
        </p:nvSpPr>
        <p:spPr/>
        <p:txBody>
          <a:bodyPr/>
          <a:lstStyle>
            <a:lvl1pPr>
              <a:defRPr/>
            </a:lvl1pPr>
          </a:lstStyle>
          <a:p>
            <a:pPr>
              <a:defRPr/>
            </a:pPr>
            <a:endParaRPr lang="it-IT" altLang="it-IT"/>
          </a:p>
        </p:txBody>
      </p:sp>
      <p:sp>
        <p:nvSpPr>
          <p:cNvPr id="7" name="Segnaposto numero diapositiva 21"/>
          <p:cNvSpPr>
            <a:spLocks noGrp="1"/>
          </p:cNvSpPr>
          <p:nvPr>
            <p:ph type="sldNum" sz="quarter" idx="12"/>
          </p:nvPr>
        </p:nvSpPr>
        <p:spPr/>
        <p:txBody>
          <a:bodyPr/>
          <a:lstStyle>
            <a:lvl1pPr>
              <a:defRPr/>
            </a:lvl1pPr>
          </a:lstStyle>
          <a:p>
            <a:pPr>
              <a:defRPr/>
            </a:pPr>
            <a:fld id="{0C46B481-B162-45AD-8B5A-B31931DACDBA}" type="slidenum">
              <a:rPr lang="it-IT" altLang="it-IT"/>
              <a:pPr>
                <a:defRPr/>
              </a:pPr>
              <a:t>‹N›</a:t>
            </a:fld>
            <a:endParaRPr lang="it-IT" altLang="it-IT"/>
          </a:p>
        </p:txBody>
      </p:sp>
    </p:spTree>
    <p:extLst>
      <p:ext uri="{BB962C8B-B14F-4D97-AF65-F5344CB8AC3E}">
        <p14:creationId xmlns:p14="http://schemas.microsoft.com/office/powerpoint/2010/main" val="403155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lstStyle>
            <a:lvl1pPr algn="ctr">
              <a:defRPr sz="4500" b="1" cap="none" baseline="0"/>
            </a:lvl1pPr>
            <a:extLst/>
          </a:lstStyle>
          <a:p>
            <a:r>
              <a:rPr lang="it-IT" smtClean="0"/>
              <a:t>Fare clic per modificare lo stile del titolo</a:t>
            </a:r>
            <a:endParaRPr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extLst/>
          </a:lstStyle>
          <a:p>
            <a:pPr>
              <a:defRPr/>
            </a:pPr>
            <a:endParaRPr lang="it-IT" altLang="it-IT"/>
          </a:p>
        </p:txBody>
      </p:sp>
      <p:sp>
        <p:nvSpPr>
          <p:cNvPr id="8" name="Segnaposto piè di pagina 7"/>
          <p:cNvSpPr>
            <a:spLocks noGrp="1"/>
          </p:cNvSpPr>
          <p:nvPr>
            <p:ph type="ftr" sz="quarter" idx="11"/>
          </p:nvPr>
        </p:nvSpPr>
        <p:spPr/>
        <p:txBody>
          <a:bodyPr/>
          <a:lstStyle>
            <a:lvl1pPr>
              <a:defRPr/>
            </a:lvl1pPr>
            <a:extLst/>
          </a:lstStyle>
          <a:p>
            <a:pPr>
              <a:defRPr/>
            </a:pPr>
            <a:endParaRPr lang="it-IT" altLang="it-IT"/>
          </a:p>
        </p:txBody>
      </p:sp>
      <p:sp>
        <p:nvSpPr>
          <p:cNvPr id="9" name="Segnaposto numero diapositiva 8"/>
          <p:cNvSpPr>
            <a:spLocks noGrp="1"/>
          </p:cNvSpPr>
          <p:nvPr>
            <p:ph type="sldNum" sz="quarter" idx="12"/>
          </p:nvPr>
        </p:nvSpPr>
        <p:spPr/>
        <p:txBody>
          <a:bodyPr/>
          <a:lstStyle>
            <a:lvl1pPr>
              <a:defRPr/>
            </a:lvl1pPr>
            <a:extLst/>
          </a:lstStyle>
          <a:p>
            <a:pPr>
              <a:defRPr/>
            </a:pPr>
            <a:fld id="{28B20963-27BD-417A-A7EE-83C825B1B92F}" type="slidenum">
              <a:rPr lang="it-IT" altLang="it-IT"/>
              <a:pPr>
                <a:defRPr/>
              </a:pPr>
              <a:t>‹N›</a:t>
            </a:fld>
            <a:endParaRPr lang="it-IT" altLang="it-IT"/>
          </a:p>
        </p:txBody>
      </p:sp>
    </p:spTree>
    <p:extLst>
      <p:ext uri="{BB962C8B-B14F-4D97-AF65-F5344CB8AC3E}">
        <p14:creationId xmlns:p14="http://schemas.microsoft.com/office/powerpoint/2010/main" val="85450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lang="it-IT" smtClean="0"/>
              <a:t>Fare clic per modificare lo stile del titolo</a:t>
            </a:r>
            <a:endParaRPr lang="en-US"/>
          </a:p>
        </p:txBody>
      </p:sp>
      <p:sp>
        <p:nvSpPr>
          <p:cNvPr id="3" name="Segnaposto data 23"/>
          <p:cNvSpPr>
            <a:spLocks noGrp="1"/>
          </p:cNvSpPr>
          <p:nvPr>
            <p:ph type="dt" sz="half" idx="10"/>
          </p:nvPr>
        </p:nvSpPr>
        <p:spPr/>
        <p:txBody>
          <a:bodyPr/>
          <a:lstStyle>
            <a:lvl1pPr>
              <a:defRPr/>
            </a:lvl1pPr>
          </a:lstStyle>
          <a:p>
            <a:pPr>
              <a:defRPr/>
            </a:pPr>
            <a:endParaRPr lang="it-IT" altLang="it-IT"/>
          </a:p>
        </p:txBody>
      </p:sp>
      <p:sp>
        <p:nvSpPr>
          <p:cNvPr id="4" name="Segnaposto piè di pagina 9"/>
          <p:cNvSpPr>
            <a:spLocks noGrp="1"/>
          </p:cNvSpPr>
          <p:nvPr>
            <p:ph type="ftr" sz="quarter" idx="11"/>
          </p:nvPr>
        </p:nvSpPr>
        <p:spPr/>
        <p:txBody>
          <a:bodyPr/>
          <a:lstStyle>
            <a:lvl1pPr>
              <a:defRPr/>
            </a:lvl1pPr>
          </a:lstStyle>
          <a:p>
            <a:pPr>
              <a:defRPr/>
            </a:pPr>
            <a:endParaRPr lang="it-IT" altLang="it-IT"/>
          </a:p>
        </p:txBody>
      </p:sp>
      <p:sp>
        <p:nvSpPr>
          <p:cNvPr id="5" name="Segnaposto numero diapositiva 21"/>
          <p:cNvSpPr>
            <a:spLocks noGrp="1"/>
          </p:cNvSpPr>
          <p:nvPr>
            <p:ph type="sldNum" sz="quarter" idx="12"/>
          </p:nvPr>
        </p:nvSpPr>
        <p:spPr/>
        <p:txBody>
          <a:bodyPr/>
          <a:lstStyle>
            <a:lvl1pPr>
              <a:defRPr/>
            </a:lvl1pPr>
          </a:lstStyle>
          <a:p>
            <a:pPr>
              <a:defRPr/>
            </a:pPr>
            <a:fld id="{9149A9E8-EA78-4375-9B1A-B8D7C7E2CAA6}" type="slidenum">
              <a:rPr lang="it-IT" altLang="it-IT"/>
              <a:pPr>
                <a:defRPr/>
              </a:pPr>
              <a:t>‹N›</a:t>
            </a:fld>
            <a:endParaRPr lang="it-IT" altLang="it-IT"/>
          </a:p>
        </p:txBody>
      </p:sp>
    </p:spTree>
    <p:extLst>
      <p:ext uri="{BB962C8B-B14F-4D97-AF65-F5344CB8AC3E}">
        <p14:creationId xmlns:p14="http://schemas.microsoft.com/office/powerpoint/2010/main" val="179384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ttangolo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3" name="Rettangolo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4" name="Segnaposto data 1"/>
          <p:cNvSpPr>
            <a:spLocks noGrp="1"/>
          </p:cNvSpPr>
          <p:nvPr>
            <p:ph type="dt" sz="half" idx="10"/>
          </p:nvPr>
        </p:nvSpPr>
        <p:spPr/>
        <p:txBody>
          <a:bodyPr/>
          <a:lstStyle>
            <a:lvl1pPr>
              <a:defRPr/>
            </a:lvl1pPr>
            <a:extLst/>
          </a:lstStyle>
          <a:p>
            <a:pPr>
              <a:defRPr/>
            </a:pPr>
            <a:endParaRPr lang="it-IT" altLang="it-IT"/>
          </a:p>
        </p:txBody>
      </p:sp>
      <p:sp>
        <p:nvSpPr>
          <p:cNvPr id="5" name="Segnaposto piè di pagina 2"/>
          <p:cNvSpPr>
            <a:spLocks noGrp="1"/>
          </p:cNvSpPr>
          <p:nvPr>
            <p:ph type="ftr" sz="quarter" idx="11"/>
          </p:nvPr>
        </p:nvSpPr>
        <p:spPr/>
        <p:txBody>
          <a:bodyPr/>
          <a:lstStyle>
            <a:lvl1pPr>
              <a:defRPr/>
            </a:lvl1pPr>
            <a:extLst/>
          </a:lstStyle>
          <a:p>
            <a:pPr>
              <a:defRPr/>
            </a:pPr>
            <a:endParaRPr lang="it-IT" altLang="it-IT"/>
          </a:p>
        </p:txBody>
      </p:sp>
      <p:sp>
        <p:nvSpPr>
          <p:cNvPr id="6" name="Segnaposto numero diapositiva 3"/>
          <p:cNvSpPr>
            <a:spLocks noGrp="1"/>
          </p:cNvSpPr>
          <p:nvPr>
            <p:ph type="sldNum" sz="quarter" idx="12"/>
          </p:nvPr>
        </p:nvSpPr>
        <p:spPr/>
        <p:txBody>
          <a:bodyPr/>
          <a:lstStyle>
            <a:lvl1pPr>
              <a:defRPr/>
            </a:lvl1pPr>
            <a:extLst/>
          </a:lstStyle>
          <a:p>
            <a:pPr>
              <a:defRPr/>
            </a:pPr>
            <a:fld id="{E8C86DB4-F891-44EB-9B9C-4E8092230B2B}" type="slidenum">
              <a:rPr lang="it-IT" altLang="it-IT"/>
              <a:pPr>
                <a:defRPr/>
              </a:pPr>
              <a:t>‹N›</a:t>
            </a:fld>
            <a:endParaRPr lang="it-IT" altLang="it-IT"/>
          </a:p>
        </p:txBody>
      </p:sp>
    </p:spTree>
    <p:extLst>
      <p:ext uri="{BB962C8B-B14F-4D97-AF65-F5344CB8AC3E}">
        <p14:creationId xmlns:p14="http://schemas.microsoft.com/office/powerpoint/2010/main" val="373214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it-IT" smtClean="0"/>
              <a:t>Fare clic per modificare lo stile del titolo</a:t>
            </a:r>
            <a:endParaRPr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extLst/>
          </a:lstStyle>
          <a:p>
            <a:pPr>
              <a:defRPr/>
            </a:pPr>
            <a:endParaRPr lang="it-IT" altLang="it-IT"/>
          </a:p>
        </p:txBody>
      </p:sp>
      <p:sp>
        <p:nvSpPr>
          <p:cNvPr id="6" name="Segnaposto piè di pagina 5"/>
          <p:cNvSpPr>
            <a:spLocks noGrp="1"/>
          </p:cNvSpPr>
          <p:nvPr>
            <p:ph type="ftr" sz="quarter" idx="11"/>
          </p:nvPr>
        </p:nvSpPr>
        <p:spPr/>
        <p:txBody>
          <a:bodyPr/>
          <a:lstStyle>
            <a:lvl1pPr>
              <a:defRPr/>
            </a:lvl1pPr>
            <a:extLst/>
          </a:lstStyle>
          <a:p>
            <a:pPr>
              <a:defRPr/>
            </a:pPr>
            <a:endParaRPr lang="it-IT" altLang="it-IT"/>
          </a:p>
        </p:txBody>
      </p:sp>
      <p:sp>
        <p:nvSpPr>
          <p:cNvPr id="7" name="Segnaposto numero diapositiva 6"/>
          <p:cNvSpPr>
            <a:spLocks noGrp="1"/>
          </p:cNvSpPr>
          <p:nvPr>
            <p:ph type="sldNum" sz="quarter" idx="12"/>
          </p:nvPr>
        </p:nvSpPr>
        <p:spPr/>
        <p:txBody>
          <a:bodyPr/>
          <a:lstStyle>
            <a:lvl1pPr>
              <a:defRPr/>
            </a:lvl1pPr>
            <a:extLst/>
          </a:lstStyle>
          <a:p>
            <a:pPr>
              <a:defRPr/>
            </a:pPr>
            <a:fld id="{25A68F14-68C3-4A0D-83EF-FDCE168337E1}" type="slidenum">
              <a:rPr lang="it-IT" altLang="it-IT"/>
              <a:pPr>
                <a:defRPr/>
              </a:pPr>
              <a:t>‹N›</a:t>
            </a:fld>
            <a:endParaRPr lang="it-IT" altLang="it-IT"/>
          </a:p>
        </p:txBody>
      </p:sp>
    </p:spTree>
    <p:extLst>
      <p:ext uri="{BB962C8B-B14F-4D97-AF65-F5344CB8AC3E}">
        <p14:creationId xmlns:p14="http://schemas.microsoft.com/office/powerpoint/2010/main" val="382954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ttangolo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kumimoji="0" lang="en-US" sz="3200">
              <a:latin typeface="+mn-lt"/>
              <a:cs typeface="+mn-cs"/>
            </a:endParaRPr>
          </a:p>
        </p:txBody>
      </p:sp>
      <p:sp>
        <p:nvSpPr>
          <p:cNvPr id="6" name="Elaborazione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7" name="Elaborazione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dirty="0"/>
          </a:p>
        </p:txBody>
      </p:sp>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it-IT" smtClean="0"/>
              <a:t>Fare clic per modificare lo stile del titolo</a:t>
            </a:r>
            <a:endParaRPr lang="en-US"/>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it-IT" smtClean="0"/>
              <a:t>Fare clic per modificare stili del testo dello schema</a:t>
            </a:r>
          </a:p>
        </p:txBody>
      </p:sp>
      <p:sp>
        <p:nvSpPr>
          <p:cNvPr id="8" name="Segnaposto data 4"/>
          <p:cNvSpPr>
            <a:spLocks noGrp="1"/>
          </p:cNvSpPr>
          <p:nvPr>
            <p:ph type="dt" sz="half" idx="10"/>
          </p:nvPr>
        </p:nvSpPr>
        <p:spPr/>
        <p:txBody>
          <a:bodyPr/>
          <a:lstStyle>
            <a:lvl1pPr>
              <a:defRPr/>
            </a:lvl1pPr>
            <a:extLst/>
          </a:lstStyle>
          <a:p>
            <a:pPr>
              <a:defRPr/>
            </a:pPr>
            <a:endParaRPr lang="it-IT" altLang="it-IT"/>
          </a:p>
        </p:txBody>
      </p:sp>
      <p:sp>
        <p:nvSpPr>
          <p:cNvPr id="9" name="Segnaposto piè di pagina 5"/>
          <p:cNvSpPr>
            <a:spLocks noGrp="1"/>
          </p:cNvSpPr>
          <p:nvPr>
            <p:ph type="ftr" sz="quarter" idx="11"/>
          </p:nvPr>
        </p:nvSpPr>
        <p:spPr/>
        <p:txBody>
          <a:bodyPr/>
          <a:lstStyle>
            <a:lvl1pPr>
              <a:defRPr/>
            </a:lvl1pPr>
            <a:extLst/>
          </a:lstStyle>
          <a:p>
            <a:pPr>
              <a:defRPr/>
            </a:pPr>
            <a:endParaRPr lang="it-IT" altLang="it-IT"/>
          </a:p>
        </p:txBody>
      </p:sp>
      <p:sp>
        <p:nvSpPr>
          <p:cNvPr id="10" name="Segnaposto numero diapositiva 6"/>
          <p:cNvSpPr>
            <a:spLocks noGrp="1"/>
          </p:cNvSpPr>
          <p:nvPr>
            <p:ph type="sldNum" sz="quarter" idx="12"/>
          </p:nvPr>
        </p:nvSpPr>
        <p:spPr/>
        <p:txBody>
          <a:bodyPr/>
          <a:lstStyle>
            <a:lvl1pPr>
              <a:defRPr/>
            </a:lvl1pPr>
            <a:extLst/>
          </a:lstStyle>
          <a:p>
            <a:pPr>
              <a:defRPr/>
            </a:pPr>
            <a:fld id="{8DE76484-0E92-476A-8C78-721F0494E16F}" type="slidenum">
              <a:rPr lang="it-IT" altLang="it-IT"/>
              <a:pPr>
                <a:defRPr/>
              </a:pPr>
              <a:t>‹N›</a:t>
            </a:fld>
            <a:endParaRPr lang="it-IT" altLang="it-IT"/>
          </a:p>
        </p:txBody>
      </p:sp>
    </p:spTree>
    <p:extLst>
      <p:ext uri="{BB962C8B-B14F-4D97-AF65-F5344CB8AC3E}">
        <p14:creationId xmlns:p14="http://schemas.microsoft.com/office/powerpoint/2010/main" val="344895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Torta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8" name="Oval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12" name="Rettangolo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
        <p:nvSpPr>
          <p:cNvPr id="5" name="Segnaposto titolo 4"/>
          <p:cNvSpPr>
            <a:spLocks noGrp="1"/>
          </p:cNvSpPr>
          <p:nvPr>
            <p:ph type="title"/>
          </p:nvPr>
        </p:nvSpPr>
        <p:spPr>
          <a:xfrm>
            <a:off x="1435100" y="274638"/>
            <a:ext cx="7499350" cy="1143000"/>
          </a:xfrm>
          <a:prstGeom prst="rect">
            <a:avLst/>
          </a:prstGeom>
        </p:spPr>
        <p:txBody>
          <a:bodyPr anchor="ctr">
            <a:normAutofit/>
          </a:bodyPr>
          <a:lstStyle>
            <a:extLst/>
          </a:lstStyle>
          <a:p>
            <a:r>
              <a:rPr lang="it-IT" smtClean="0"/>
              <a:t>Fare clic per modificare lo stile del titolo</a:t>
            </a:r>
            <a:endParaRPr lang="en-US"/>
          </a:p>
        </p:txBody>
      </p:sp>
      <p:sp>
        <p:nvSpPr>
          <p:cNvPr id="1033" name="Segnaposto testo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it-IT" alt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it-IT" altLang="it-IT"/>
          </a:p>
        </p:txBody>
      </p:sp>
      <p:sp>
        <p:nvSpPr>
          <p:cNvPr id="22" name="Segnaposto numero diapositiva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8339F0C0-70F4-41F1-A0D5-9E32D4359E91}" type="slidenum">
              <a:rPr lang="it-IT" altLang="it-IT"/>
              <a:pPr>
                <a:defRPr/>
              </a:pPr>
              <a:t>‹N›</a:t>
            </a:fld>
            <a:endParaRPr lang="it-IT" altLang="it-IT"/>
          </a:p>
        </p:txBody>
      </p:sp>
      <p:sp>
        <p:nvSpPr>
          <p:cNvPr id="15" name="Rettangolo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84" r:id="rId2"/>
    <p:sldLayoutId id="2147483890" r:id="rId3"/>
    <p:sldLayoutId id="2147483885" r:id="rId4"/>
    <p:sldLayoutId id="2147483891" r:id="rId5"/>
    <p:sldLayoutId id="2147483886" r:id="rId6"/>
    <p:sldLayoutId id="2147483892" r:id="rId7"/>
    <p:sldLayoutId id="2147483893" r:id="rId8"/>
    <p:sldLayoutId id="2147483894" r:id="rId9"/>
    <p:sldLayoutId id="2147483887" r:id="rId10"/>
    <p:sldLayoutId id="2147483888" r:id="rId11"/>
    <p:sldLayoutId id="2147483895" r:id="rId12"/>
  </p:sldLayoutIdLst>
  <p:hf hdr="0" ftr="0" dt="0"/>
  <p:txStyles>
    <p:titleStyle>
      <a:lvl1pPr algn="l" rtl="0" eaLnBrk="0" fontAlgn="base" hangingPunct="0">
        <a:spcBef>
          <a:spcPct val="0"/>
        </a:spcBef>
        <a:spcAft>
          <a:spcPct val="0"/>
        </a:spcAft>
        <a:defRPr sz="4300" kern="1200">
          <a:solidFill>
            <a:srgbClr val="303030"/>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03030"/>
          </a:solidFill>
          <a:latin typeface="Gill Sans MT" pitchFamily="34" charset="0"/>
        </a:defRPr>
      </a:lvl2pPr>
      <a:lvl3pPr algn="l" rtl="0" eaLnBrk="0" fontAlgn="base" hangingPunct="0">
        <a:spcBef>
          <a:spcPct val="0"/>
        </a:spcBef>
        <a:spcAft>
          <a:spcPct val="0"/>
        </a:spcAft>
        <a:defRPr sz="4300">
          <a:solidFill>
            <a:srgbClr val="303030"/>
          </a:solidFill>
          <a:latin typeface="Gill Sans MT" pitchFamily="34" charset="0"/>
        </a:defRPr>
      </a:lvl3pPr>
      <a:lvl4pPr algn="l" rtl="0" eaLnBrk="0" fontAlgn="base" hangingPunct="0">
        <a:spcBef>
          <a:spcPct val="0"/>
        </a:spcBef>
        <a:spcAft>
          <a:spcPct val="0"/>
        </a:spcAft>
        <a:defRPr sz="4300">
          <a:solidFill>
            <a:srgbClr val="303030"/>
          </a:solidFill>
          <a:latin typeface="Gill Sans MT" pitchFamily="34" charset="0"/>
        </a:defRPr>
      </a:lvl4pPr>
      <a:lvl5pPr algn="l" rtl="0" eaLnBrk="0" fontAlgn="base" hangingPunct="0">
        <a:spcBef>
          <a:spcPct val="0"/>
        </a:spcBef>
        <a:spcAft>
          <a:spcPct val="0"/>
        </a:spcAft>
        <a:defRPr sz="4300">
          <a:solidFill>
            <a:srgbClr val="303030"/>
          </a:solidFill>
          <a:latin typeface="Gill Sans MT" pitchFamily="34" charset="0"/>
        </a:defRPr>
      </a:lvl5pPr>
      <a:lvl6pPr marL="457200" algn="l" rtl="0" fontAlgn="base">
        <a:spcBef>
          <a:spcPct val="0"/>
        </a:spcBef>
        <a:spcAft>
          <a:spcPct val="0"/>
        </a:spcAft>
        <a:defRPr sz="4300">
          <a:solidFill>
            <a:srgbClr val="303030"/>
          </a:solidFill>
          <a:latin typeface="Gill Sans MT" pitchFamily="34" charset="0"/>
        </a:defRPr>
      </a:lvl6pPr>
      <a:lvl7pPr marL="914400" algn="l" rtl="0" fontAlgn="base">
        <a:spcBef>
          <a:spcPct val="0"/>
        </a:spcBef>
        <a:spcAft>
          <a:spcPct val="0"/>
        </a:spcAft>
        <a:defRPr sz="4300">
          <a:solidFill>
            <a:srgbClr val="303030"/>
          </a:solidFill>
          <a:latin typeface="Gill Sans MT" pitchFamily="34" charset="0"/>
        </a:defRPr>
      </a:lvl7pPr>
      <a:lvl8pPr marL="1371600" algn="l" rtl="0" fontAlgn="base">
        <a:spcBef>
          <a:spcPct val="0"/>
        </a:spcBef>
        <a:spcAft>
          <a:spcPct val="0"/>
        </a:spcAft>
        <a:defRPr sz="4300">
          <a:solidFill>
            <a:srgbClr val="303030"/>
          </a:solidFill>
          <a:latin typeface="Gill Sans MT" pitchFamily="34" charset="0"/>
        </a:defRPr>
      </a:lvl8pPr>
      <a:lvl9pPr marL="1828800" algn="l" rtl="0" fontAlgn="base">
        <a:spcBef>
          <a:spcPct val="0"/>
        </a:spcBef>
        <a:spcAft>
          <a:spcPct val="0"/>
        </a:spcAft>
        <a:defRPr sz="4300">
          <a:solidFill>
            <a:srgbClr val="303030"/>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AC956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08DA9"/>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term=Peters%20S%5bAuthor%5d&amp;cauthor=true&amp;cauthor_uid=26884379" TargetMode="External"/><Relationship Id="rId7" Type="http://schemas.openxmlformats.org/officeDocument/2006/relationships/hyperlink" Target="https://www.ncbi.nlm.nih.gov/pubmed/?term=Johnston%20V%5bAuthor%5d&amp;cauthor=true&amp;cauthor_uid=26884379" TargetMode="External"/><Relationship Id="rId2" Type="http://schemas.openxmlformats.org/officeDocument/2006/relationships/hyperlink" Target="https://www.ncbi.nlm.nih.gov/pubmed/26884379" TargetMode="External"/><Relationship Id="rId1" Type="http://schemas.openxmlformats.org/officeDocument/2006/relationships/slideLayout" Target="../slideLayouts/slideLayout2.xml"/><Relationship Id="rId6" Type="http://schemas.openxmlformats.org/officeDocument/2006/relationships/hyperlink" Target="https://www.ncbi.nlm.nih.gov/pubmed/?term=Ross%20M%5bAuthor%5d&amp;cauthor=true&amp;cauthor_uid=26884379" TargetMode="External"/><Relationship Id="rId5" Type="http://schemas.openxmlformats.org/officeDocument/2006/relationships/hyperlink" Target="https://www.ncbi.nlm.nih.gov/pubmed/?term=Coppieters%20MW%5bAuthor%5d&amp;cauthor=true&amp;cauthor_uid=26884379" TargetMode="External"/><Relationship Id="rId4" Type="http://schemas.openxmlformats.org/officeDocument/2006/relationships/hyperlink" Target="https://www.ncbi.nlm.nih.gov/pubmed/?term=Page%20MJ%5bAuthor%5d&amp;cauthor=true&amp;cauthor_uid=2688437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oi.org/10.1002/14651858.CD00989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Fv_EJV8q2E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16013" y="692150"/>
            <a:ext cx="8027987" cy="2449513"/>
          </a:xfrm>
        </p:spPr>
        <p:txBody>
          <a:bodyPr/>
          <a:lstStyle/>
          <a:p>
            <a:pPr eaLnBrk="1" fontAlgn="auto" hangingPunct="1">
              <a:spcAft>
                <a:spcPts val="0"/>
              </a:spcAft>
              <a:defRPr/>
            </a:pPr>
            <a:r>
              <a:rPr lang="it-IT" altLang="it-IT" b="1" dirty="0">
                <a:solidFill>
                  <a:srgbClr val="000000"/>
                </a:solidFill>
              </a:rPr>
              <a:t>RIABILITAZIONE DELLE SINDROMI NEUROLOGICHE DI INTERESSE REUMATICO</a:t>
            </a:r>
          </a:p>
        </p:txBody>
      </p:sp>
      <p:sp>
        <p:nvSpPr>
          <p:cNvPr id="11267" name="Rectangle 3"/>
          <p:cNvSpPr>
            <a:spLocks noGrp="1" noChangeArrowheads="1"/>
          </p:cNvSpPr>
          <p:nvPr>
            <p:ph type="subTitle" idx="1"/>
          </p:nvPr>
        </p:nvSpPr>
        <p:spPr>
          <a:xfrm>
            <a:off x="1331640" y="4077071"/>
            <a:ext cx="7272807" cy="2233241"/>
          </a:xfrm>
        </p:spPr>
        <p:txBody>
          <a:bodyPr/>
          <a:lstStyle/>
          <a:p>
            <a:pPr marL="26988" algn="ctr" eaLnBrk="1" hangingPunct="1"/>
            <a:r>
              <a:rPr lang="it-IT" altLang="it-IT" sz="3600" b="1" dirty="0" smtClean="0">
                <a:solidFill>
                  <a:schemeClr val="tx2"/>
                </a:solidFill>
              </a:rPr>
              <a:t>Secondo audio </a:t>
            </a:r>
          </a:p>
          <a:p>
            <a:pPr marL="26988" algn="ctr" eaLnBrk="1" hangingPunct="1"/>
            <a:r>
              <a:rPr lang="it-IT" altLang="it-IT" sz="3600" b="1" dirty="0" smtClean="0">
                <a:solidFill>
                  <a:schemeClr val="tx2"/>
                </a:solidFill>
              </a:rPr>
              <a:t>su tunnel carpale e cubitale</a:t>
            </a:r>
          </a:p>
          <a:p>
            <a:pPr marL="26988" eaLnBrk="1" hangingPunct="1">
              <a:buFont typeface="Wingdings" pitchFamily="2" charset="2"/>
              <a:buNone/>
            </a:pPr>
            <a:r>
              <a:rPr lang="it-IT" altLang="it-IT" sz="3600" dirty="0" smtClean="0">
                <a:solidFill>
                  <a:schemeClr val="tx2"/>
                </a:solidFill>
              </a:rPr>
              <a:t>	</a:t>
            </a:r>
          </a:p>
        </p:txBody>
      </p:sp>
      <p:sp>
        <p:nvSpPr>
          <p:cNvPr id="5" name="Rectangle 11"/>
          <p:cNvSpPr>
            <a:spLocks noGrp="1" noChangeArrowheads="1"/>
          </p:cNvSpPr>
          <p:nvPr>
            <p:ph type="sldNum" sz="quarter" idx="12"/>
          </p:nvPr>
        </p:nvSpPr>
        <p:spPr/>
        <p:txBody>
          <a:bodyPr/>
          <a:lstStyle/>
          <a:p>
            <a:pPr>
              <a:defRPr/>
            </a:pPr>
            <a:fld id="{D0CFF11C-A947-4B72-8347-47200B129BAF}" type="slidenum">
              <a:rPr lang="it-IT" altLang="it-IT"/>
              <a:pPr>
                <a:defRPr/>
              </a:pPr>
              <a:t>1</a:t>
            </a:fld>
            <a:endParaRPr lang="it-IT" alt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370013" y="188466"/>
            <a:ext cx="7306443" cy="864270"/>
          </a:xfrm>
        </p:spPr>
        <p:txBody>
          <a:bodyPr>
            <a:normAutofit fontScale="90000"/>
          </a:bodyPr>
          <a:lstStyle/>
          <a:p>
            <a:pPr eaLnBrk="1" fontAlgn="auto" hangingPunct="1">
              <a:spcAft>
                <a:spcPts val="0"/>
              </a:spcAft>
              <a:defRPr/>
            </a:pPr>
            <a:r>
              <a:rPr lang="it-IT" altLang="it-IT" b="1" dirty="0">
                <a:solidFill>
                  <a:schemeClr val="tx2">
                    <a:satMod val="130000"/>
                  </a:schemeClr>
                </a:solidFill>
              </a:rPr>
              <a:t>Problemi nel post-operatorio</a:t>
            </a:r>
          </a:p>
        </p:txBody>
      </p:sp>
      <p:sp>
        <p:nvSpPr>
          <p:cNvPr id="61443" name="Rectangle 3"/>
          <p:cNvSpPr>
            <a:spLocks noGrp="1" noChangeArrowheads="1"/>
          </p:cNvSpPr>
          <p:nvPr>
            <p:ph idx="1"/>
          </p:nvPr>
        </p:nvSpPr>
        <p:spPr>
          <a:xfrm>
            <a:off x="611560" y="1412776"/>
            <a:ext cx="8530853" cy="5256584"/>
          </a:xfrm>
        </p:spPr>
        <p:txBody>
          <a:bodyPr/>
          <a:lstStyle/>
          <a:p>
            <a:pPr eaLnBrk="1" hangingPunct="1">
              <a:lnSpc>
                <a:spcPct val="90000"/>
              </a:lnSpc>
            </a:pPr>
            <a:r>
              <a:rPr lang="it-IT" altLang="it-IT" sz="2800" dirty="0" smtClean="0">
                <a:solidFill>
                  <a:srgbClr val="000000"/>
                </a:solidFill>
              </a:rPr>
              <a:t>Presenza di ipostenia nelle pinze e nelle prese</a:t>
            </a:r>
          </a:p>
          <a:p>
            <a:pPr marL="82550" indent="0" eaLnBrk="1" hangingPunct="1">
              <a:lnSpc>
                <a:spcPct val="90000"/>
              </a:lnSpc>
              <a:buNone/>
            </a:pPr>
            <a:endParaRPr lang="it-IT" altLang="it-IT" sz="1000" dirty="0" smtClean="0">
              <a:solidFill>
                <a:srgbClr val="000000"/>
              </a:solidFill>
            </a:endParaRPr>
          </a:p>
          <a:p>
            <a:pPr eaLnBrk="1" hangingPunct="1">
              <a:lnSpc>
                <a:spcPct val="90000"/>
              </a:lnSpc>
            </a:pPr>
            <a:r>
              <a:rPr lang="it-IT" altLang="it-IT" sz="2800" dirty="0" smtClean="0">
                <a:solidFill>
                  <a:srgbClr val="000000"/>
                </a:solidFill>
              </a:rPr>
              <a:t>Deficit funzionale di stabilizzazione del polso</a:t>
            </a:r>
          </a:p>
          <a:p>
            <a:pPr eaLnBrk="1" hangingPunct="1">
              <a:lnSpc>
                <a:spcPct val="90000"/>
              </a:lnSpc>
            </a:pPr>
            <a:endParaRPr lang="it-IT" altLang="it-IT" sz="1000" dirty="0" smtClean="0">
              <a:solidFill>
                <a:srgbClr val="000000"/>
              </a:solidFill>
            </a:endParaRPr>
          </a:p>
          <a:p>
            <a:pPr eaLnBrk="1" hangingPunct="1">
              <a:lnSpc>
                <a:spcPct val="90000"/>
              </a:lnSpc>
            </a:pPr>
            <a:r>
              <a:rPr lang="it-IT" altLang="it-IT" sz="2800" dirty="0" smtClean="0">
                <a:solidFill>
                  <a:srgbClr val="000000"/>
                </a:solidFill>
              </a:rPr>
              <a:t>Presenza di </a:t>
            </a:r>
            <a:r>
              <a:rPr lang="it-IT" altLang="it-IT" sz="2800" dirty="0" err="1" smtClean="0">
                <a:solidFill>
                  <a:srgbClr val="000000"/>
                </a:solidFill>
              </a:rPr>
              <a:t>iperpatia</a:t>
            </a:r>
            <a:r>
              <a:rPr lang="it-IT" altLang="it-IT" sz="2800" dirty="0" smtClean="0">
                <a:solidFill>
                  <a:srgbClr val="000000"/>
                </a:solidFill>
              </a:rPr>
              <a:t> residua nel territorio del mediano e deficit/disturbi di sensibilità</a:t>
            </a:r>
          </a:p>
          <a:p>
            <a:pPr eaLnBrk="1" hangingPunct="1">
              <a:lnSpc>
                <a:spcPct val="90000"/>
              </a:lnSpc>
            </a:pPr>
            <a:endParaRPr lang="it-IT" altLang="it-IT" sz="1000" dirty="0" smtClean="0">
              <a:solidFill>
                <a:srgbClr val="000000"/>
              </a:solidFill>
            </a:endParaRPr>
          </a:p>
          <a:p>
            <a:pPr eaLnBrk="1" hangingPunct="1">
              <a:lnSpc>
                <a:spcPct val="90000"/>
              </a:lnSpc>
            </a:pPr>
            <a:r>
              <a:rPr lang="it-IT" altLang="it-IT" sz="2800" dirty="0" smtClean="0">
                <a:solidFill>
                  <a:srgbClr val="000000"/>
                </a:solidFill>
              </a:rPr>
              <a:t>Possibile deficit di scorrimento nel tessuto peri-cicatriziale, per quanto la cicatrice è di norma minima (raramente complicanza di infezione)</a:t>
            </a:r>
          </a:p>
          <a:p>
            <a:pPr marL="82550" indent="0" eaLnBrk="1" hangingPunct="1">
              <a:lnSpc>
                <a:spcPct val="90000"/>
              </a:lnSpc>
              <a:buNone/>
            </a:pPr>
            <a:endParaRPr lang="it-IT" altLang="it-IT" sz="1000" dirty="0" smtClean="0">
              <a:solidFill>
                <a:srgbClr val="000000"/>
              </a:solidFill>
            </a:endParaRPr>
          </a:p>
          <a:p>
            <a:pPr eaLnBrk="1" hangingPunct="1">
              <a:lnSpc>
                <a:spcPct val="90000"/>
              </a:lnSpc>
            </a:pPr>
            <a:r>
              <a:rPr lang="it-IT" altLang="it-IT" sz="2800" dirty="0" smtClean="0">
                <a:solidFill>
                  <a:srgbClr val="000000"/>
                </a:solidFill>
              </a:rPr>
              <a:t>Possibile permanere di alterazioni alla </a:t>
            </a:r>
            <a:r>
              <a:rPr lang="it-IT" altLang="it-IT" sz="2800" dirty="0" err="1" smtClean="0">
                <a:solidFill>
                  <a:srgbClr val="000000"/>
                </a:solidFill>
              </a:rPr>
              <a:t>neurodinamica</a:t>
            </a:r>
            <a:r>
              <a:rPr lang="it-IT" altLang="it-IT" sz="2800" dirty="0" smtClean="0">
                <a:solidFill>
                  <a:srgbClr val="000000"/>
                </a:solidFill>
              </a:rPr>
              <a:t> dell’arto superiore/rachide cervicale</a:t>
            </a:r>
          </a:p>
        </p:txBody>
      </p:sp>
      <p:sp>
        <p:nvSpPr>
          <p:cNvPr id="5" name="Segnaposto numero diapositiva 5"/>
          <p:cNvSpPr>
            <a:spLocks noGrp="1"/>
          </p:cNvSpPr>
          <p:nvPr>
            <p:ph type="sldNum" sz="quarter" idx="12"/>
          </p:nvPr>
        </p:nvSpPr>
        <p:spPr/>
        <p:txBody>
          <a:bodyPr/>
          <a:lstStyle/>
          <a:p>
            <a:pPr>
              <a:defRPr/>
            </a:pPr>
            <a:fld id="{891F771B-0085-4401-8170-898A292FF37F}" type="slidenum">
              <a:rPr lang="it-IT" altLang="it-IT"/>
              <a:pPr>
                <a:defRPr/>
              </a:pPr>
              <a:t>10</a:t>
            </a:fld>
            <a:endParaRPr lang="it-IT" alt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188640"/>
            <a:ext cx="8100392" cy="1872208"/>
          </a:xfrm>
        </p:spPr>
        <p:txBody>
          <a:bodyPr>
            <a:normAutofit/>
          </a:bodyPr>
          <a:lstStyle/>
          <a:p>
            <a:r>
              <a:rPr lang="it-IT" sz="2400" u="sng" dirty="0" err="1">
                <a:effectLst/>
                <a:hlinkClick r:id="rId2" tooltip="The Cochrane database of systematic reviews."/>
              </a:rPr>
              <a:t>Cochrane</a:t>
            </a:r>
            <a:r>
              <a:rPr lang="it-IT" sz="2400" u="sng" dirty="0">
                <a:effectLst/>
                <a:hlinkClick r:id="rId2" tooltip="The Cochrane database of systematic reviews."/>
              </a:rPr>
              <a:t> Database </a:t>
            </a:r>
            <a:r>
              <a:rPr lang="it-IT" sz="2400" u="sng" dirty="0" err="1">
                <a:effectLst/>
                <a:hlinkClick r:id="rId2" tooltip="The Cochrane database of systematic reviews."/>
              </a:rPr>
              <a:t>Syst</a:t>
            </a:r>
            <a:r>
              <a:rPr lang="it-IT" sz="2400" u="sng" dirty="0">
                <a:effectLst/>
                <a:hlinkClick r:id="rId2" tooltip="The Cochrane database of systematic reviews."/>
              </a:rPr>
              <a:t> Rev.</a:t>
            </a:r>
            <a:r>
              <a:rPr lang="it-IT" sz="2400" dirty="0">
                <a:effectLst/>
              </a:rPr>
              <a:t> 2016 </a:t>
            </a:r>
            <a:r>
              <a:rPr lang="it-IT" sz="2400" dirty="0" err="1">
                <a:effectLst/>
              </a:rPr>
              <a:t>Feb</a:t>
            </a:r>
            <a:r>
              <a:rPr lang="it-IT" sz="2400" dirty="0">
                <a:effectLst/>
              </a:rPr>
              <a:t> 17;2:CD004158. </a:t>
            </a:r>
            <a:r>
              <a:rPr lang="it-IT" sz="2400" dirty="0" err="1">
                <a:effectLst/>
              </a:rPr>
              <a:t>doi</a:t>
            </a:r>
            <a:r>
              <a:rPr lang="it-IT" sz="2400" dirty="0">
                <a:effectLst/>
              </a:rPr>
              <a:t>: 10.1002/14651858.CD004158.pub3.</a:t>
            </a:r>
            <a:br>
              <a:rPr lang="it-IT" sz="2400" dirty="0">
                <a:effectLst/>
              </a:rPr>
            </a:br>
            <a:r>
              <a:rPr lang="it-IT" sz="2400" b="1" dirty="0" err="1">
                <a:effectLst/>
              </a:rPr>
              <a:t>Rehabilitation</a:t>
            </a:r>
            <a:r>
              <a:rPr lang="it-IT" sz="2400" b="1" dirty="0">
                <a:effectLst/>
              </a:rPr>
              <a:t> </a:t>
            </a:r>
            <a:r>
              <a:rPr lang="it-IT" sz="2400" b="1" dirty="0" err="1" smtClean="0">
                <a:effectLst/>
              </a:rPr>
              <a:t>following</a:t>
            </a:r>
            <a:r>
              <a:rPr lang="it-IT" sz="2400" b="1" dirty="0">
                <a:effectLst/>
              </a:rPr>
              <a:t> </a:t>
            </a:r>
            <a:r>
              <a:rPr lang="it-IT" sz="2400" b="1" dirty="0" err="1">
                <a:effectLst/>
              </a:rPr>
              <a:t>carpal</a:t>
            </a:r>
            <a:r>
              <a:rPr lang="it-IT" sz="2400" b="1" dirty="0">
                <a:effectLst/>
              </a:rPr>
              <a:t> tunnel release.</a:t>
            </a:r>
            <a:br>
              <a:rPr lang="it-IT" sz="2400" b="1" dirty="0">
                <a:effectLst/>
              </a:rPr>
            </a:br>
            <a:r>
              <a:rPr lang="it-IT" sz="2400" u="sng" dirty="0" err="1">
                <a:effectLst/>
                <a:hlinkClick r:id="rId3"/>
              </a:rPr>
              <a:t>Peters</a:t>
            </a:r>
            <a:r>
              <a:rPr lang="it-IT" sz="2400" u="sng" dirty="0">
                <a:effectLst/>
                <a:hlinkClick r:id="rId3"/>
              </a:rPr>
              <a:t> S</a:t>
            </a:r>
            <a:r>
              <a:rPr lang="it-IT" sz="2400" baseline="30000" dirty="0">
                <a:effectLst/>
              </a:rPr>
              <a:t>1</a:t>
            </a:r>
            <a:r>
              <a:rPr lang="it-IT" sz="2400" dirty="0">
                <a:effectLst/>
              </a:rPr>
              <a:t>, </a:t>
            </a:r>
            <a:r>
              <a:rPr lang="it-IT" sz="2400" u="sng" dirty="0">
                <a:effectLst/>
                <a:hlinkClick r:id="rId4"/>
              </a:rPr>
              <a:t>Page MJ</a:t>
            </a:r>
            <a:r>
              <a:rPr lang="it-IT" sz="2400" dirty="0">
                <a:effectLst/>
              </a:rPr>
              <a:t>, </a:t>
            </a:r>
            <a:r>
              <a:rPr lang="it-IT" sz="2400" u="sng" dirty="0" err="1">
                <a:effectLst/>
                <a:hlinkClick r:id="rId5"/>
              </a:rPr>
              <a:t>Coppieters</a:t>
            </a:r>
            <a:r>
              <a:rPr lang="it-IT" sz="2400" u="sng" dirty="0">
                <a:effectLst/>
                <a:hlinkClick r:id="rId5"/>
              </a:rPr>
              <a:t> MW</a:t>
            </a:r>
            <a:r>
              <a:rPr lang="it-IT" sz="2400" dirty="0">
                <a:effectLst/>
              </a:rPr>
              <a:t>, </a:t>
            </a:r>
            <a:r>
              <a:rPr lang="it-IT" sz="2400" u="sng" dirty="0" err="1">
                <a:effectLst/>
                <a:hlinkClick r:id="rId6"/>
              </a:rPr>
              <a:t>Ross</a:t>
            </a:r>
            <a:r>
              <a:rPr lang="it-IT" sz="2400" u="sng" dirty="0">
                <a:effectLst/>
                <a:hlinkClick r:id="rId6"/>
              </a:rPr>
              <a:t> M</a:t>
            </a:r>
            <a:r>
              <a:rPr lang="it-IT" sz="2400" dirty="0">
                <a:effectLst/>
              </a:rPr>
              <a:t>, </a:t>
            </a:r>
            <a:r>
              <a:rPr lang="it-IT" sz="2400" u="sng" dirty="0">
                <a:effectLst/>
                <a:hlinkClick r:id="rId7"/>
              </a:rPr>
              <a:t>Johnston V</a:t>
            </a:r>
            <a:r>
              <a:rPr lang="it-IT" sz="2400" dirty="0" smtClean="0">
                <a:effectLst/>
              </a:rPr>
              <a:t>.</a:t>
            </a:r>
            <a:endParaRPr lang="it-IT" sz="3600" dirty="0"/>
          </a:p>
        </p:txBody>
      </p:sp>
      <p:sp>
        <p:nvSpPr>
          <p:cNvPr id="3" name="Segnaposto contenuto 2"/>
          <p:cNvSpPr>
            <a:spLocks noGrp="1"/>
          </p:cNvSpPr>
          <p:nvPr>
            <p:ph idx="1"/>
          </p:nvPr>
        </p:nvSpPr>
        <p:spPr>
          <a:xfrm>
            <a:off x="683568" y="2420888"/>
            <a:ext cx="8460432" cy="4437112"/>
          </a:xfrm>
        </p:spPr>
        <p:txBody>
          <a:bodyPr/>
          <a:lstStyle/>
          <a:p>
            <a:pPr marL="82550" indent="0">
              <a:buNone/>
            </a:pPr>
            <a:r>
              <a:rPr lang="en-US" sz="2000" b="1" cap="all" dirty="0"/>
              <a:t>AUTHORS' </a:t>
            </a:r>
            <a:r>
              <a:rPr lang="en-US" sz="2000" b="1" cap="all" dirty="0" smtClean="0"/>
              <a:t>CONCLUSIONS</a:t>
            </a:r>
            <a:endParaRPr lang="en-US" sz="2000" b="1" cap="all" dirty="0"/>
          </a:p>
          <a:p>
            <a:pPr marL="82550" indent="0">
              <a:buNone/>
            </a:pPr>
            <a:r>
              <a:rPr lang="en-US" sz="2000" b="1" dirty="0"/>
              <a:t>There is limited and, in general, low quality evidence for the benefit of the reviewed interventions</a:t>
            </a:r>
            <a:r>
              <a:rPr lang="en-US" sz="2000" dirty="0"/>
              <a:t>. </a:t>
            </a:r>
            <a:endParaRPr lang="en-US" sz="2000" dirty="0" smtClean="0"/>
          </a:p>
          <a:p>
            <a:pPr marL="82550" indent="0">
              <a:buNone/>
            </a:pPr>
            <a:r>
              <a:rPr lang="en-US" sz="2000" dirty="0" smtClean="0"/>
              <a:t>People </a:t>
            </a:r>
            <a:r>
              <a:rPr lang="en-US" sz="2000" dirty="0"/>
              <a:t>who have undergone CTS surgery should be informed about the limited evidence of effectiveness of postoperative rehabilitation interventions. Until researchers provide results of more high-quality trials that assess the effectiveness and safety of various rehabilitation treatments, the decision to provide rehabilitation following CTS surgery should be based on the clinician's expertise, the patient's preferences and the context of the rehabilitation environment. It is important for researchers to identify patients who respond to a particular treatment and those who do not, and to undertake high-quality studies that evaluate the severity of iatrogenic symptoms from surgery, measure function and return-to-work rates, and control for confounding variables.</a:t>
            </a:r>
          </a:p>
          <a:p>
            <a:pPr marL="82550" indent="0">
              <a:buNone/>
            </a:pPr>
            <a:endParaRPr lang="it-IT" sz="2000"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11</a:t>
            </a:fld>
            <a:endParaRPr lang="it-IT" altLang="it-IT"/>
          </a:p>
        </p:txBody>
      </p:sp>
    </p:spTree>
    <p:extLst>
      <p:ext uri="{BB962C8B-B14F-4D97-AF65-F5344CB8AC3E}">
        <p14:creationId xmlns:p14="http://schemas.microsoft.com/office/powerpoint/2010/main" val="114588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87450" y="274638"/>
            <a:ext cx="7747000" cy="1143000"/>
          </a:xfrm>
        </p:spPr>
        <p:txBody>
          <a:bodyPr/>
          <a:lstStyle/>
          <a:p>
            <a:pPr eaLnBrk="1" fontAlgn="auto" hangingPunct="1">
              <a:spcAft>
                <a:spcPts val="0"/>
              </a:spcAft>
              <a:defRPr/>
            </a:pPr>
            <a:r>
              <a:rPr lang="it-IT" altLang="it-IT" b="1" dirty="0" smtClean="0">
                <a:solidFill>
                  <a:schemeClr val="tx2">
                    <a:satMod val="130000"/>
                  </a:schemeClr>
                </a:solidFill>
              </a:rPr>
              <a:t>Da ricordare</a:t>
            </a:r>
          </a:p>
        </p:txBody>
      </p:sp>
      <p:sp>
        <p:nvSpPr>
          <p:cNvPr id="5120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E467BA09-798F-4CED-A13F-53F852A5BA8E}" type="slidenum">
              <a:rPr lang="it-IT" altLang="it-IT" sz="1200" smtClean="0">
                <a:latin typeface="Arial" charset="0"/>
              </a:rPr>
              <a:pPr eaLnBrk="1" hangingPunct="1">
                <a:spcBef>
                  <a:spcPct val="0"/>
                </a:spcBef>
                <a:buClrTx/>
                <a:buSzTx/>
                <a:buFontTx/>
                <a:buNone/>
              </a:pPr>
              <a:t>12</a:t>
            </a:fld>
            <a:endParaRPr lang="it-IT" altLang="it-IT" sz="1200" smtClean="0">
              <a:latin typeface="Arial" charset="0"/>
            </a:endParaRPr>
          </a:p>
        </p:txBody>
      </p:sp>
      <p:sp>
        <p:nvSpPr>
          <p:cNvPr id="51204" name="AutoShape 3"/>
          <p:cNvSpPr>
            <a:spLocks noChangeArrowheads="1"/>
          </p:cNvSpPr>
          <p:nvPr/>
        </p:nvSpPr>
        <p:spPr bwMode="auto">
          <a:xfrm>
            <a:off x="71438" y="1557338"/>
            <a:ext cx="8964612" cy="5040312"/>
          </a:xfrm>
          <a:prstGeom prst="horizontalScroll">
            <a:avLst>
              <a:gd name="adj" fmla="val 125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lvl1pPr marL="457200" indent="-4572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algn="ctr" eaLnBrk="1" hangingPunct="1">
              <a:lnSpc>
                <a:spcPct val="130000"/>
              </a:lnSpc>
              <a:spcBef>
                <a:spcPct val="0"/>
              </a:spcBef>
              <a:buClrTx/>
              <a:buSzTx/>
              <a:buFontTx/>
              <a:buAutoNum type="arabicPeriod"/>
            </a:pPr>
            <a:r>
              <a:rPr lang="it-IT" altLang="it-IT" sz="2400" b="1" dirty="0">
                <a:latin typeface="+mn-lt"/>
              </a:rPr>
              <a:t>Definizione </a:t>
            </a:r>
            <a:r>
              <a:rPr lang="it-IT" altLang="it-IT" sz="2400" b="1" dirty="0" smtClean="0">
                <a:latin typeface="+mn-lt"/>
              </a:rPr>
              <a:t>e presentazione del tunnel carpale</a:t>
            </a:r>
            <a:endParaRPr lang="it-IT" altLang="it-IT" sz="2400" b="1" dirty="0">
              <a:latin typeface="+mn-lt"/>
            </a:endParaRPr>
          </a:p>
          <a:p>
            <a:pPr algn="ctr" eaLnBrk="1" hangingPunct="1">
              <a:lnSpc>
                <a:spcPct val="130000"/>
              </a:lnSpc>
              <a:spcBef>
                <a:spcPct val="0"/>
              </a:spcBef>
              <a:buClrTx/>
              <a:buSzTx/>
              <a:buFontTx/>
              <a:buAutoNum type="arabicPeriod"/>
            </a:pPr>
            <a:r>
              <a:rPr lang="it-IT" altLang="it-IT" sz="2400" b="1" dirty="0" smtClean="0">
                <a:latin typeface="+mn-lt"/>
              </a:rPr>
              <a:t>Territorio sensitivo e motorio</a:t>
            </a:r>
            <a:endParaRPr lang="it-IT" altLang="it-IT" sz="2400" b="1" dirty="0">
              <a:latin typeface="+mn-lt"/>
            </a:endParaRPr>
          </a:p>
          <a:p>
            <a:pPr algn="ctr" eaLnBrk="1" hangingPunct="1">
              <a:lnSpc>
                <a:spcPct val="130000"/>
              </a:lnSpc>
              <a:spcBef>
                <a:spcPct val="0"/>
              </a:spcBef>
              <a:buClrTx/>
              <a:buSzTx/>
              <a:buFontTx/>
              <a:buAutoNum type="arabicPeriod"/>
            </a:pPr>
            <a:r>
              <a:rPr lang="it-IT" altLang="it-IT" sz="2400" b="1" dirty="0" smtClean="0">
                <a:latin typeface="+mn-lt"/>
              </a:rPr>
              <a:t>Valutazione e test specifici</a:t>
            </a:r>
            <a:endParaRPr lang="it-IT" altLang="it-IT" sz="2400" b="1" dirty="0">
              <a:latin typeface="+mn-lt"/>
            </a:endParaRPr>
          </a:p>
          <a:p>
            <a:pPr algn="ctr" eaLnBrk="1" hangingPunct="1">
              <a:lnSpc>
                <a:spcPct val="130000"/>
              </a:lnSpc>
              <a:spcBef>
                <a:spcPct val="0"/>
              </a:spcBef>
              <a:buClrTx/>
              <a:buSzTx/>
              <a:buFontTx/>
              <a:buAutoNum type="arabicPeriod"/>
            </a:pPr>
            <a:r>
              <a:rPr lang="it-IT" altLang="it-IT" sz="2400" b="1" dirty="0" smtClean="0">
                <a:latin typeface="+mn-lt"/>
              </a:rPr>
              <a:t>Proposte terapeutiche</a:t>
            </a:r>
          </a:p>
          <a:p>
            <a:pPr algn="ctr" eaLnBrk="1" hangingPunct="1">
              <a:lnSpc>
                <a:spcPct val="130000"/>
              </a:lnSpc>
              <a:spcBef>
                <a:spcPct val="0"/>
              </a:spcBef>
              <a:buClrTx/>
              <a:buSzTx/>
              <a:buFontTx/>
              <a:buAutoNum type="arabicPeriod"/>
            </a:pPr>
            <a:r>
              <a:rPr lang="it-IT" altLang="it-IT" sz="2400" b="1" dirty="0" smtClean="0">
                <a:latin typeface="+mn-lt"/>
              </a:rPr>
              <a:t>Esempio di mobilizzazione nervosa e tendinea</a:t>
            </a:r>
            <a:endParaRPr lang="it-IT" altLang="it-IT" sz="2400" b="1" dirty="0">
              <a:latin typeface="+mn-lt"/>
            </a:endParaRPr>
          </a:p>
          <a:p>
            <a:pPr algn="ctr" eaLnBrk="1" hangingPunct="1">
              <a:lnSpc>
                <a:spcPct val="130000"/>
              </a:lnSpc>
              <a:spcBef>
                <a:spcPct val="0"/>
              </a:spcBef>
              <a:buClrTx/>
              <a:buSzTx/>
              <a:buFontTx/>
              <a:buAutoNum type="arabicPeriod"/>
            </a:pPr>
            <a:endParaRPr lang="it-IT" altLang="it-IT" sz="2400" b="1" dirty="0">
              <a:latin typeface="Times New Roman" pitchFamily="18" charset="0"/>
            </a:endParaRPr>
          </a:p>
        </p:txBody>
      </p:sp>
    </p:spTree>
    <p:extLst>
      <p:ext uri="{BB962C8B-B14F-4D97-AF65-F5344CB8AC3E}">
        <p14:creationId xmlns:p14="http://schemas.microsoft.com/office/powerpoint/2010/main" val="2720849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850424"/>
          </a:xfrm>
        </p:spPr>
        <p:txBody>
          <a:bodyPr/>
          <a:lstStyle/>
          <a:p>
            <a:r>
              <a:rPr lang="it-IT" dirty="0" smtClean="0"/>
              <a:t>Tunnel cubitale al gomito</a:t>
            </a:r>
            <a:endParaRPr lang="it-IT" dirty="0"/>
          </a:p>
        </p:txBody>
      </p:sp>
      <p:sp>
        <p:nvSpPr>
          <p:cNvPr id="5" name="Segnaposto contenuto 4"/>
          <p:cNvSpPr>
            <a:spLocks noGrp="1"/>
          </p:cNvSpPr>
          <p:nvPr>
            <p:ph sz="half" idx="1"/>
          </p:nvPr>
        </p:nvSpPr>
        <p:spPr>
          <a:xfrm>
            <a:off x="611560" y="1340768"/>
            <a:ext cx="5112568" cy="5400600"/>
          </a:xfrm>
        </p:spPr>
        <p:txBody>
          <a:bodyPr/>
          <a:lstStyle/>
          <a:p>
            <a:r>
              <a:rPr lang="it-IT" sz="2400" dirty="0" smtClean="0"/>
              <a:t>è </a:t>
            </a:r>
            <a:r>
              <a:rPr lang="it-IT" sz="2400" dirty="0"/>
              <a:t>una patologia causata dalla compressione </a:t>
            </a:r>
            <a:r>
              <a:rPr lang="it-IT" sz="2400" dirty="0" smtClean="0"/>
              <a:t>o trazione del </a:t>
            </a:r>
            <a:r>
              <a:rPr lang="it-IT" sz="2400" dirty="0"/>
              <a:t>nervo ulnare a livello del </a:t>
            </a:r>
            <a:r>
              <a:rPr lang="it-IT" sz="2400" dirty="0" smtClean="0"/>
              <a:t>gomito, nella doccia </a:t>
            </a:r>
            <a:r>
              <a:rPr lang="it-IT" sz="2400" dirty="0" err="1" smtClean="0"/>
              <a:t>epitrocleolecranica</a:t>
            </a:r>
            <a:r>
              <a:rPr lang="it-IT" sz="2400" dirty="0" smtClean="0"/>
              <a:t> </a:t>
            </a:r>
            <a:r>
              <a:rPr lang="it-IT" altLang="it-IT" sz="2400" dirty="0" smtClean="0">
                <a:solidFill>
                  <a:srgbClr val="000000"/>
                </a:solidFill>
              </a:rPr>
              <a:t>a </a:t>
            </a:r>
            <a:r>
              <a:rPr lang="it-IT" altLang="it-IT" sz="2400" dirty="0">
                <a:solidFill>
                  <a:srgbClr val="000000"/>
                </a:solidFill>
              </a:rPr>
              <a:t>causa di eventi traumatici o affezioni reumatiche localizzate al gomito.</a:t>
            </a:r>
          </a:p>
          <a:p>
            <a:pPr marL="82550" indent="0">
              <a:buNone/>
            </a:pPr>
            <a:endParaRPr lang="it-IT" sz="1000" dirty="0" smtClean="0"/>
          </a:p>
          <a:p>
            <a:r>
              <a:rPr lang="it-IT" sz="2400" dirty="0"/>
              <a:t>il nervo ulnare viene facilmente </a:t>
            </a:r>
            <a:r>
              <a:rPr lang="it-IT" sz="2400" dirty="0" smtClean="0"/>
              <a:t>danneggiato </a:t>
            </a:r>
            <a:r>
              <a:rPr lang="it-IT" sz="2400" dirty="0"/>
              <a:t>dai frequenti appoggi sul gomito, dalla prolungata flessione del gomito o, a volte, da una crescita anomala dell’osso in questa </a:t>
            </a:r>
            <a:r>
              <a:rPr lang="it-IT" sz="2400" dirty="0" smtClean="0"/>
              <a:t>zona</a:t>
            </a:r>
            <a:r>
              <a:rPr lang="it-IT" sz="2400" dirty="0"/>
              <a:t> </a:t>
            </a:r>
            <a:r>
              <a:rPr lang="it-IT" sz="2400" dirty="0" smtClean="0"/>
              <a:t>o ancora da alcuni gesti sportivi (es. lanciatori di baseball)</a:t>
            </a:r>
            <a:endParaRPr lang="it-IT" sz="2400"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13</a:t>
            </a:fld>
            <a:endParaRPr lang="it-IT" altLang="it-IT"/>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74073" y="2539000"/>
            <a:ext cx="3226418" cy="297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639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sz="half" idx="1"/>
          </p:nvPr>
        </p:nvSpPr>
        <p:spPr>
          <a:xfrm>
            <a:off x="611560" y="260648"/>
            <a:ext cx="4824536" cy="6408712"/>
          </a:xfrm>
        </p:spPr>
        <p:txBody>
          <a:bodyPr/>
          <a:lstStyle/>
          <a:p>
            <a:r>
              <a:rPr lang="it-IT" sz="2400" dirty="0" smtClean="0"/>
              <a:t>I </a:t>
            </a:r>
            <a:r>
              <a:rPr lang="it-IT" sz="2400" dirty="0"/>
              <a:t>sintomi della sindrome del tunnel cubitale comprendono intorpidimento e parestesie lungo il decorso del nervo ulnare (al dito anulare e al mignolo e sul lato ulnare della mano) e dolore al gomito. </a:t>
            </a:r>
            <a:endParaRPr lang="it-IT" sz="2400" dirty="0" smtClean="0"/>
          </a:p>
          <a:p>
            <a:endParaRPr lang="it-IT" sz="800" dirty="0"/>
          </a:p>
          <a:p>
            <a:r>
              <a:rPr lang="it-IT" sz="2400" dirty="0" smtClean="0"/>
              <a:t>Negli </a:t>
            </a:r>
            <a:r>
              <a:rPr lang="it-IT" sz="2400" dirty="0"/>
              <a:t>stadi avanzati, può svilupparsi ipostenia dei muscoli intrinseci della mano e dei flessori di anulare e mignolo. </a:t>
            </a:r>
            <a:endParaRPr lang="it-IT" sz="2400" dirty="0" smtClean="0"/>
          </a:p>
          <a:p>
            <a:endParaRPr lang="it-IT" sz="800" dirty="0"/>
          </a:p>
          <a:p>
            <a:r>
              <a:rPr lang="it-IT" sz="2400" dirty="0" smtClean="0"/>
              <a:t>L'ipostenia </a:t>
            </a:r>
            <a:r>
              <a:rPr lang="it-IT" sz="2400" dirty="0"/>
              <a:t>impedisce presa efficace tra pollice e indice e un'adeguata forza di presa della mano</a:t>
            </a:r>
            <a:r>
              <a:rPr lang="it-IT" sz="2400" dirty="0" smtClean="0"/>
              <a:t>. </a:t>
            </a:r>
            <a:endParaRPr lang="it-IT" sz="2400" dirty="0"/>
          </a:p>
        </p:txBody>
      </p:sp>
      <p:sp>
        <p:nvSpPr>
          <p:cNvPr id="5" name="Segnaposto numero diapositiva 4"/>
          <p:cNvSpPr>
            <a:spLocks noGrp="1"/>
          </p:cNvSpPr>
          <p:nvPr>
            <p:ph type="sldNum" sz="quarter" idx="12"/>
          </p:nvPr>
        </p:nvSpPr>
        <p:spPr/>
        <p:txBody>
          <a:bodyPr/>
          <a:lstStyle/>
          <a:p>
            <a:pPr>
              <a:defRPr/>
            </a:pPr>
            <a:fld id="{0C46B481-B162-45AD-8B5A-B31931DACDBA}" type="slidenum">
              <a:rPr lang="it-IT" altLang="it-IT" smtClean="0"/>
              <a:pPr>
                <a:defRPr/>
              </a:pPr>
              <a:t>14</a:t>
            </a:fld>
            <a:endParaRPr lang="it-IT" altLang="it-IT"/>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40499" y="1916832"/>
            <a:ext cx="3768005" cy="3768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57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99592" y="332656"/>
            <a:ext cx="8136904" cy="3096344"/>
          </a:xfrm>
        </p:spPr>
        <p:txBody>
          <a:bodyPr/>
          <a:lstStyle/>
          <a:p>
            <a:r>
              <a:rPr lang="it-IT" sz="2400" dirty="0"/>
              <a:t>I pazienti con sindrome del tunnel cubitale cronica possono presentare </a:t>
            </a:r>
            <a:r>
              <a:rPr lang="it-IT" sz="2400" b="1" dirty="0"/>
              <a:t>una mano con artiglio ulnare</a:t>
            </a:r>
            <a:r>
              <a:rPr lang="it-IT" sz="2400" dirty="0"/>
              <a:t>. </a:t>
            </a:r>
            <a:endParaRPr lang="it-IT" sz="2400" dirty="0" smtClean="0"/>
          </a:p>
          <a:p>
            <a:pPr marL="82550" indent="0">
              <a:buNone/>
            </a:pPr>
            <a:endParaRPr lang="it-IT" sz="2400" dirty="0" smtClean="0"/>
          </a:p>
          <a:p>
            <a:r>
              <a:rPr lang="it-IT" sz="2400" dirty="0" smtClean="0"/>
              <a:t>Un </a:t>
            </a:r>
            <a:r>
              <a:rPr lang="it-IT" sz="2400" dirty="0"/>
              <a:t>artiglio ulnare è l'estensione dell'articolazione </a:t>
            </a:r>
            <a:r>
              <a:rPr lang="it-IT" sz="2400" dirty="0" err="1"/>
              <a:t>metacarpofalangea</a:t>
            </a:r>
            <a:r>
              <a:rPr lang="it-IT" sz="2400" dirty="0"/>
              <a:t> e flessione dell'articolazione interfalangea del mignolo e dell'anulare causati da uno squilibrio tra i muscoli intrinseci ed estrinseci della mano.</a:t>
            </a:r>
          </a:p>
        </p:txBody>
      </p:sp>
      <p:sp>
        <p:nvSpPr>
          <p:cNvPr id="5" name="Segnaposto numero diapositiva 4"/>
          <p:cNvSpPr>
            <a:spLocks noGrp="1"/>
          </p:cNvSpPr>
          <p:nvPr>
            <p:ph type="sldNum" sz="quarter" idx="12"/>
          </p:nvPr>
        </p:nvSpPr>
        <p:spPr/>
        <p:txBody>
          <a:bodyPr/>
          <a:lstStyle/>
          <a:p>
            <a:pPr>
              <a:defRPr/>
            </a:pPr>
            <a:fld id="{0C46B481-B162-45AD-8B5A-B31931DACDBA}" type="slidenum">
              <a:rPr lang="it-IT" altLang="it-IT" smtClean="0"/>
              <a:pPr>
                <a:defRPr/>
              </a:pPr>
              <a:t>15</a:t>
            </a:fld>
            <a:endParaRPr lang="it-IT" altLang="it-IT"/>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40630" y="3861048"/>
            <a:ext cx="7995866" cy="282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724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435100" y="274638"/>
            <a:ext cx="3568948" cy="994122"/>
          </a:xfrm>
        </p:spPr>
        <p:txBody>
          <a:bodyPr/>
          <a:lstStyle/>
          <a:p>
            <a:r>
              <a:rPr lang="it-IT" dirty="0" smtClean="0"/>
              <a:t>Diagnosi</a:t>
            </a:r>
            <a:endParaRPr lang="it-IT" dirty="0"/>
          </a:p>
        </p:txBody>
      </p:sp>
      <p:sp>
        <p:nvSpPr>
          <p:cNvPr id="7" name="Segnaposto contenuto 6"/>
          <p:cNvSpPr>
            <a:spLocks noGrp="1"/>
          </p:cNvSpPr>
          <p:nvPr>
            <p:ph idx="1"/>
          </p:nvPr>
        </p:nvSpPr>
        <p:spPr>
          <a:xfrm>
            <a:off x="1331640" y="1447800"/>
            <a:ext cx="7344816" cy="5005536"/>
          </a:xfrm>
        </p:spPr>
        <p:txBody>
          <a:bodyPr/>
          <a:lstStyle/>
          <a:p>
            <a:r>
              <a:rPr lang="it-IT" sz="2800" dirty="0" smtClean="0"/>
              <a:t>E’ </a:t>
            </a:r>
            <a:r>
              <a:rPr lang="it-IT" sz="2800" dirty="0"/>
              <a:t>spesso possibile clinicamente. </a:t>
            </a:r>
            <a:r>
              <a:rPr lang="it-IT" sz="2800" dirty="0" smtClean="0"/>
              <a:t> </a:t>
            </a:r>
          </a:p>
          <a:p>
            <a:endParaRPr lang="it-IT" sz="2800" dirty="0"/>
          </a:p>
          <a:p>
            <a:r>
              <a:rPr lang="it-IT" sz="2800" dirty="0" smtClean="0"/>
              <a:t>Vengono fatti studi di conduzione nervosa, soprattutto in caso si prenda in considerazione la chirurgia </a:t>
            </a:r>
            <a:r>
              <a:rPr lang="it-IT" sz="2800" dirty="0" err="1" smtClean="0"/>
              <a:t>decompressiva</a:t>
            </a:r>
            <a:r>
              <a:rPr lang="it-IT" sz="2800" dirty="0" smtClean="0"/>
              <a:t>. </a:t>
            </a:r>
          </a:p>
          <a:p>
            <a:endParaRPr lang="it-IT" sz="2800" dirty="0" smtClean="0"/>
          </a:p>
          <a:p>
            <a:endParaRPr lang="it-IT" sz="2400" dirty="0"/>
          </a:p>
        </p:txBody>
      </p:sp>
      <p:sp>
        <p:nvSpPr>
          <p:cNvPr id="5" name="Segnaposto numero diapositiva 4"/>
          <p:cNvSpPr>
            <a:spLocks noGrp="1"/>
          </p:cNvSpPr>
          <p:nvPr>
            <p:ph type="sldNum" sz="quarter" idx="12"/>
          </p:nvPr>
        </p:nvSpPr>
        <p:spPr/>
        <p:txBody>
          <a:bodyPr/>
          <a:lstStyle/>
          <a:p>
            <a:pPr>
              <a:defRPr/>
            </a:pPr>
            <a:fld id="{0C46B481-B162-45AD-8B5A-B31931DACDBA}" type="slidenum">
              <a:rPr lang="it-IT" altLang="it-IT" smtClean="0"/>
              <a:pPr>
                <a:defRPr/>
              </a:pPr>
              <a:t>16</a:t>
            </a:fld>
            <a:endParaRPr lang="it-IT" altLang="it-IT"/>
          </a:p>
        </p:txBody>
      </p:sp>
    </p:spTree>
    <p:extLst>
      <p:ext uri="{BB962C8B-B14F-4D97-AF65-F5344CB8AC3E}">
        <p14:creationId xmlns:p14="http://schemas.microsoft.com/office/powerpoint/2010/main" val="144154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sz="half" idx="1"/>
          </p:nvPr>
        </p:nvSpPr>
        <p:spPr>
          <a:xfrm>
            <a:off x="755576" y="692696"/>
            <a:ext cx="4824536" cy="5760640"/>
          </a:xfrm>
        </p:spPr>
        <p:txBody>
          <a:bodyPr/>
          <a:lstStyle/>
          <a:p>
            <a:r>
              <a:rPr lang="it-IT" sz="2400" dirty="0"/>
              <a:t>La sindrome del tunnel cubitale si distingue dall'intrappolamento del nervo ulnare al polso (nel canale di </a:t>
            </a:r>
            <a:r>
              <a:rPr lang="it-IT" sz="2400" dirty="0" err="1"/>
              <a:t>Guyon</a:t>
            </a:r>
            <a:r>
              <a:rPr lang="it-IT" sz="2400" dirty="0"/>
              <a:t>) in base alla presenza di deficit sensitivi sul versante dorsale ulnare della mano, alla presenza di deficit del nervo ulnare vicino al polso testando i muscoli o la velocità di conduzione nervosa, e alla sollecitazione delle parestesie ulnari della mano toccando il nervo ulnare nel tunnel cubitale del gomito (segno di </a:t>
            </a:r>
            <a:r>
              <a:rPr lang="it-IT" sz="2400" dirty="0" err="1"/>
              <a:t>Tinel</a:t>
            </a:r>
            <a:r>
              <a:rPr lang="it-IT" sz="2400" dirty="0"/>
              <a:t> positivo</a:t>
            </a:r>
            <a:r>
              <a:rPr lang="it-IT" sz="2400" dirty="0" smtClean="0"/>
              <a:t>)</a:t>
            </a:r>
            <a:endParaRPr lang="it-IT" sz="2400" dirty="0"/>
          </a:p>
        </p:txBody>
      </p:sp>
      <p:sp>
        <p:nvSpPr>
          <p:cNvPr id="4" name="Segnaposto numero diapositiva 3"/>
          <p:cNvSpPr>
            <a:spLocks noGrp="1"/>
          </p:cNvSpPr>
          <p:nvPr>
            <p:ph type="sldNum" sz="quarter" idx="12"/>
          </p:nvPr>
        </p:nvSpPr>
        <p:spPr/>
        <p:txBody>
          <a:bodyPr/>
          <a:lstStyle/>
          <a:p>
            <a:fld id="{5204DA5D-3E16-4E24-923F-CD5A1768C077}" type="slidenum">
              <a:rPr lang="it-IT" altLang="it-IT" smtClean="0"/>
              <a:pPr/>
              <a:t>17</a:t>
            </a:fld>
            <a:endParaRPr lang="it-IT" altLang="it-IT"/>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85640" y="404664"/>
            <a:ext cx="2591025" cy="172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780928"/>
            <a:ext cx="2682875"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0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4849117" y="116632"/>
            <a:ext cx="4187379" cy="1079847"/>
          </a:xfrm>
        </p:spPr>
        <p:txBody>
          <a:bodyPr>
            <a:normAutofit fontScale="90000"/>
          </a:bodyPr>
          <a:lstStyle/>
          <a:p>
            <a:pPr algn="ctr" eaLnBrk="1" fontAlgn="auto" hangingPunct="1">
              <a:spcAft>
                <a:spcPts val="0"/>
              </a:spcAft>
              <a:defRPr/>
            </a:pPr>
            <a:r>
              <a:rPr lang="it-IT" altLang="it-IT" sz="4000" b="1" dirty="0">
                <a:solidFill>
                  <a:schemeClr val="tx2">
                    <a:satMod val="130000"/>
                  </a:schemeClr>
                </a:solidFill>
              </a:rPr>
              <a:t>La </a:t>
            </a:r>
            <a:r>
              <a:rPr lang="it-IT" altLang="it-IT" sz="4000" b="1" dirty="0" err="1">
                <a:solidFill>
                  <a:schemeClr val="tx2">
                    <a:satMod val="130000"/>
                  </a:schemeClr>
                </a:solidFill>
              </a:rPr>
              <a:t>sdr</a:t>
            </a:r>
            <a:r>
              <a:rPr lang="it-IT" altLang="it-IT" sz="4000" b="1" dirty="0">
                <a:solidFill>
                  <a:schemeClr val="tx2">
                    <a:satMod val="130000"/>
                  </a:schemeClr>
                </a:solidFill>
              </a:rPr>
              <a:t> del canale di </a:t>
            </a:r>
            <a:r>
              <a:rPr lang="it-IT" altLang="it-IT" sz="4000" b="1" dirty="0" err="1">
                <a:solidFill>
                  <a:schemeClr val="tx2">
                    <a:satMod val="130000"/>
                  </a:schemeClr>
                </a:solidFill>
              </a:rPr>
              <a:t>Guyon</a:t>
            </a:r>
            <a:endParaRPr lang="it-IT" altLang="it-IT" sz="4000" b="1" dirty="0">
              <a:solidFill>
                <a:schemeClr val="tx2">
                  <a:satMod val="130000"/>
                </a:schemeClr>
              </a:solidFill>
            </a:endParaRPr>
          </a:p>
        </p:txBody>
      </p:sp>
      <p:sp>
        <p:nvSpPr>
          <p:cNvPr id="63491" name="Rectangle 5"/>
          <p:cNvSpPr>
            <a:spLocks noGrp="1" noChangeArrowheads="1"/>
          </p:cNvSpPr>
          <p:nvPr>
            <p:ph type="body" sz="half" idx="1"/>
          </p:nvPr>
        </p:nvSpPr>
        <p:spPr>
          <a:xfrm>
            <a:off x="4571429" y="1341263"/>
            <a:ext cx="4537075" cy="5472113"/>
          </a:xfrm>
        </p:spPr>
        <p:txBody>
          <a:bodyPr/>
          <a:lstStyle/>
          <a:p>
            <a:pPr eaLnBrk="1" hangingPunct="1"/>
            <a:r>
              <a:rPr lang="it-IT" altLang="it-IT" sz="2400" dirty="0" smtClean="0">
                <a:solidFill>
                  <a:srgbClr val="000000"/>
                </a:solidFill>
              </a:rPr>
              <a:t>è piuttosto rara e corrisponde all’intrappolamento del nervo ulnare a livello del polso, nel canale formato dall’uncino dell’uncinato e il piriforme.</a:t>
            </a:r>
          </a:p>
          <a:p>
            <a:pPr eaLnBrk="1" hangingPunct="1"/>
            <a:r>
              <a:rPr lang="it-IT" altLang="it-IT" sz="2400" dirty="0" smtClean="0">
                <a:solidFill>
                  <a:srgbClr val="000000"/>
                </a:solidFill>
              </a:rPr>
              <a:t>Clinicamente è caratterizzata da dolore e parestesie nel territorio del nervo ulnare: bordo ulnare dell’avambraccio, 4-5° dito, lato ulnare della mano.</a:t>
            </a:r>
          </a:p>
          <a:p>
            <a:pPr eaLnBrk="1" hangingPunct="1"/>
            <a:r>
              <a:rPr lang="it-IT" altLang="it-IT" sz="2400" dirty="0" smtClean="0">
                <a:solidFill>
                  <a:srgbClr val="000000"/>
                </a:solidFill>
              </a:rPr>
              <a:t>In entrambi i casi la diagnosi viene confermata con l’esame elettromiografico.</a:t>
            </a:r>
          </a:p>
        </p:txBody>
      </p:sp>
      <p:pic>
        <p:nvPicPr>
          <p:cNvPr id="63492" name="Picture 7" descr="canale guyo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07504" y="107278"/>
            <a:ext cx="3816425" cy="4058714"/>
          </a:xfrm>
          <a:noFill/>
        </p:spPr>
      </p:pic>
      <p:sp>
        <p:nvSpPr>
          <p:cNvPr id="6" name="Segnaposto numero diapositiva 6"/>
          <p:cNvSpPr>
            <a:spLocks noGrp="1"/>
          </p:cNvSpPr>
          <p:nvPr>
            <p:ph type="sldNum" sz="quarter" idx="12"/>
          </p:nvPr>
        </p:nvSpPr>
        <p:spPr/>
        <p:txBody>
          <a:bodyPr/>
          <a:lstStyle/>
          <a:p>
            <a:pPr>
              <a:defRPr/>
            </a:pPr>
            <a:fld id="{86A4F8CE-C704-4FC1-83D9-CBC25CD82FB7}" type="slidenum">
              <a:rPr lang="it-IT" altLang="it-IT"/>
              <a:pPr>
                <a:defRPr/>
              </a:pPr>
              <a:t>18</a:t>
            </a:fld>
            <a:endParaRPr lang="it-IT" altLang="it-I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4165992"/>
            <a:ext cx="3672408" cy="2693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0C46B481-B162-45AD-8B5A-B31931DACDBA}" type="slidenum">
              <a:rPr lang="it-IT" altLang="it-IT" smtClean="0"/>
              <a:pPr>
                <a:defRPr/>
              </a:pPr>
              <a:t>19</a:t>
            </a:fld>
            <a:endParaRPr lang="it-IT" altLang="it-IT"/>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410" y="1268760"/>
            <a:ext cx="891608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54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116632"/>
            <a:ext cx="7920880" cy="2520280"/>
          </a:xfrm>
        </p:spPr>
        <p:txBody>
          <a:bodyPr>
            <a:normAutofit fontScale="90000"/>
          </a:bodyPr>
          <a:lstStyle/>
          <a:p>
            <a:r>
              <a:rPr lang="it-IT" sz="3100" b="1" dirty="0" err="1">
                <a:effectLst/>
              </a:rPr>
              <a:t>Exercise</a:t>
            </a:r>
            <a:r>
              <a:rPr lang="it-IT" sz="3100" b="1" dirty="0">
                <a:effectLst/>
              </a:rPr>
              <a:t> and </a:t>
            </a:r>
            <a:r>
              <a:rPr lang="it-IT" sz="3100" b="1" dirty="0" err="1">
                <a:effectLst/>
              </a:rPr>
              <a:t>mobilisation</a:t>
            </a:r>
            <a:r>
              <a:rPr lang="it-IT" sz="3100" b="1" dirty="0">
                <a:effectLst/>
              </a:rPr>
              <a:t> </a:t>
            </a:r>
            <a:r>
              <a:rPr lang="it-IT" sz="3100" b="1" dirty="0" err="1">
                <a:effectLst/>
              </a:rPr>
              <a:t>interventions</a:t>
            </a:r>
            <a:r>
              <a:rPr lang="it-IT" sz="3100" b="1" dirty="0">
                <a:effectLst/>
              </a:rPr>
              <a:t> for </a:t>
            </a:r>
            <a:r>
              <a:rPr lang="it-IT" sz="3100" b="1" dirty="0" err="1">
                <a:effectLst/>
              </a:rPr>
              <a:t>carpal</a:t>
            </a:r>
            <a:r>
              <a:rPr lang="it-IT" sz="3100" b="1" dirty="0">
                <a:effectLst/>
              </a:rPr>
              <a:t> tunnel </a:t>
            </a:r>
            <a:r>
              <a:rPr lang="it-IT" sz="3100" b="1" dirty="0" err="1">
                <a:effectLst/>
              </a:rPr>
              <a:t>syndrome</a:t>
            </a:r>
            <a:r>
              <a:rPr lang="it-IT" sz="3100" b="1" dirty="0">
                <a:effectLst/>
              </a:rPr>
              <a:t/>
            </a:r>
            <a:br>
              <a:rPr lang="it-IT" sz="3100" b="1" dirty="0">
                <a:effectLst/>
              </a:rPr>
            </a:br>
            <a:r>
              <a:rPr lang="it-IT" sz="3100" dirty="0" err="1">
                <a:effectLst/>
              </a:rPr>
              <a:t>Cochrane</a:t>
            </a:r>
            <a:r>
              <a:rPr lang="it-IT" sz="3100" dirty="0">
                <a:effectLst/>
              </a:rPr>
              <a:t> </a:t>
            </a:r>
            <a:r>
              <a:rPr lang="it-IT" sz="3100" dirty="0" err="1">
                <a:effectLst/>
              </a:rPr>
              <a:t>Systematic</a:t>
            </a:r>
            <a:r>
              <a:rPr lang="it-IT" sz="3100" dirty="0">
                <a:effectLst/>
              </a:rPr>
              <a:t> </a:t>
            </a:r>
            <a:r>
              <a:rPr lang="it-IT" sz="3100" dirty="0" err="1">
                <a:effectLst/>
              </a:rPr>
              <a:t>Review</a:t>
            </a:r>
            <a:r>
              <a:rPr lang="it-IT" sz="3100" dirty="0">
                <a:effectLst/>
              </a:rPr>
              <a:t> - </a:t>
            </a:r>
            <a:r>
              <a:rPr lang="it-IT" sz="3100" b="1" dirty="0" err="1">
                <a:effectLst/>
              </a:rPr>
              <a:t>Intervention</a:t>
            </a:r>
            <a:r>
              <a:rPr lang="it-IT" sz="3100" dirty="0">
                <a:effectLst/>
              </a:rPr>
              <a:t> </a:t>
            </a:r>
            <a:r>
              <a:rPr lang="it-IT" sz="3100" dirty="0" smtClean="0">
                <a:effectLst/>
              </a:rPr>
              <a:t/>
            </a:r>
            <a:br>
              <a:rPr lang="it-IT" sz="3100" dirty="0" smtClean="0">
                <a:effectLst/>
              </a:rPr>
            </a:br>
            <a:r>
              <a:rPr lang="it-IT" sz="3100" dirty="0" smtClean="0">
                <a:effectLst/>
              </a:rPr>
              <a:t>Version </a:t>
            </a:r>
            <a:r>
              <a:rPr lang="it-IT" sz="3100" dirty="0" err="1">
                <a:effectLst/>
              </a:rPr>
              <a:t>published</a:t>
            </a:r>
            <a:r>
              <a:rPr lang="it-IT" sz="3100" dirty="0">
                <a:effectLst/>
              </a:rPr>
              <a:t>: 13 </a:t>
            </a:r>
            <a:r>
              <a:rPr lang="it-IT" sz="3100" dirty="0" err="1">
                <a:effectLst/>
              </a:rPr>
              <a:t>June</a:t>
            </a:r>
            <a:r>
              <a:rPr lang="it-IT" sz="3100" dirty="0">
                <a:effectLst/>
              </a:rPr>
              <a:t> 2012</a:t>
            </a:r>
            <a:br>
              <a:rPr lang="it-IT" sz="3100" dirty="0">
                <a:effectLst/>
              </a:rPr>
            </a:br>
            <a:r>
              <a:rPr lang="it-IT" sz="3100" b="1" dirty="0">
                <a:effectLst/>
                <a:hlinkClick r:id="rId2"/>
              </a:rPr>
              <a:t>https://</a:t>
            </a:r>
            <a:r>
              <a:rPr lang="it-IT" sz="3100" b="1" dirty="0" smtClean="0">
                <a:effectLst/>
                <a:hlinkClick r:id="rId2"/>
              </a:rPr>
              <a:t>doi.org/10.1002/14651858.CD009899</a:t>
            </a:r>
            <a:endParaRPr lang="it-IT" dirty="0"/>
          </a:p>
        </p:txBody>
      </p:sp>
      <p:sp>
        <p:nvSpPr>
          <p:cNvPr id="3" name="Segnaposto contenuto 2"/>
          <p:cNvSpPr>
            <a:spLocks noGrp="1"/>
          </p:cNvSpPr>
          <p:nvPr>
            <p:ph idx="1"/>
          </p:nvPr>
        </p:nvSpPr>
        <p:spPr>
          <a:xfrm>
            <a:off x="755576" y="2636912"/>
            <a:ext cx="8388424" cy="4221088"/>
          </a:xfrm>
        </p:spPr>
        <p:txBody>
          <a:bodyPr/>
          <a:lstStyle/>
          <a:p>
            <a:pPr marL="82550" indent="0">
              <a:buNone/>
            </a:pPr>
            <a:r>
              <a:rPr lang="en-US" sz="2000" b="1" dirty="0" smtClean="0"/>
              <a:t>Authors' conclusions</a:t>
            </a:r>
          </a:p>
          <a:p>
            <a:pPr marL="82550" indent="0">
              <a:buNone/>
            </a:pPr>
            <a:r>
              <a:rPr lang="en-US" sz="2000" b="1" dirty="0" smtClean="0"/>
              <a:t>There is limited and very low quality evidence of benefit for all of a diverse collection of exercise and </a:t>
            </a:r>
            <a:r>
              <a:rPr lang="en-US" sz="2000" b="1" dirty="0" err="1" smtClean="0"/>
              <a:t>mobilisation</a:t>
            </a:r>
            <a:r>
              <a:rPr lang="en-US" sz="2000" b="1" dirty="0" smtClean="0"/>
              <a:t> interventions for CTS</a:t>
            </a:r>
            <a:r>
              <a:rPr lang="en-US" sz="2000" dirty="0" smtClean="0"/>
              <a:t>. </a:t>
            </a:r>
          </a:p>
          <a:p>
            <a:pPr marL="82550" indent="0">
              <a:buNone/>
            </a:pPr>
            <a:r>
              <a:rPr lang="en-US" sz="2000" dirty="0" smtClean="0"/>
              <a:t>People with CTS who indicate a preference for exercise or </a:t>
            </a:r>
            <a:r>
              <a:rPr lang="en-US" sz="2000" dirty="0" err="1" smtClean="0"/>
              <a:t>mobilisation</a:t>
            </a:r>
            <a:r>
              <a:rPr lang="en-US" sz="2000" dirty="0" smtClean="0"/>
              <a:t> interventions should be informed of the limited evidence of effectiveness and safety of this intervention by their treatment provider. </a:t>
            </a:r>
          </a:p>
          <a:p>
            <a:pPr marL="82550" indent="0">
              <a:buNone/>
            </a:pPr>
            <a:r>
              <a:rPr lang="en-US" sz="2000" dirty="0" smtClean="0"/>
              <a:t>Until more high quality </a:t>
            </a:r>
            <a:r>
              <a:rPr lang="en-US" sz="2000" dirty="0" err="1" smtClean="0"/>
              <a:t>randomised</a:t>
            </a:r>
            <a:r>
              <a:rPr lang="en-US" sz="2000" dirty="0" smtClean="0"/>
              <a:t> controlled trials assessing the effectiveness and safety of various exercise and </a:t>
            </a:r>
            <a:r>
              <a:rPr lang="en-US" sz="2000" dirty="0" err="1" smtClean="0"/>
              <a:t>mobilisation</a:t>
            </a:r>
            <a:r>
              <a:rPr lang="en-US" sz="2000" dirty="0" smtClean="0"/>
              <a:t> interventions compared to other non‐surgical interventions are undertaken, the decision to provide this type of non‐surgical intervention to people with CTS should be based on the clinician's expertise in being able to deliver these treatments and patient's preferences.</a:t>
            </a:r>
            <a:endParaRPr lang="it-IT" sz="2000"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2</a:t>
            </a:fld>
            <a:endParaRPr lang="it-IT" altLang="it-IT"/>
          </a:p>
        </p:txBody>
      </p:sp>
    </p:spTree>
    <p:extLst>
      <p:ext uri="{BB962C8B-B14F-4D97-AF65-F5344CB8AC3E}">
        <p14:creationId xmlns:p14="http://schemas.microsoft.com/office/powerpoint/2010/main" val="1791602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contenuto 12"/>
          <p:cNvSpPr>
            <a:spLocks noGrp="1"/>
          </p:cNvSpPr>
          <p:nvPr>
            <p:ph idx="1"/>
          </p:nvPr>
        </p:nvSpPr>
        <p:spPr>
          <a:xfrm>
            <a:off x="1187624" y="5373216"/>
            <a:ext cx="7499350" cy="1163216"/>
          </a:xfrm>
        </p:spPr>
        <p:txBody>
          <a:bodyPr/>
          <a:lstStyle/>
          <a:p>
            <a:r>
              <a:rPr lang="it-IT" dirty="0" smtClean="0"/>
              <a:t>2016</a:t>
            </a:r>
            <a:endParaRPr lang="it-IT" dirty="0"/>
          </a:p>
        </p:txBody>
      </p:sp>
      <p:sp>
        <p:nvSpPr>
          <p:cNvPr id="6" name="Segnaposto numero diapositiva 5"/>
          <p:cNvSpPr>
            <a:spLocks noGrp="1"/>
          </p:cNvSpPr>
          <p:nvPr>
            <p:ph type="sldNum" sz="quarter" idx="12"/>
          </p:nvPr>
        </p:nvSpPr>
        <p:spPr/>
        <p:txBody>
          <a:bodyPr/>
          <a:lstStyle/>
          <a:p>
            <a:fld id="{64B761B3-BF82-4E41-B4D7-E6ECCFC2FB10}" type="slidenum">
              <a:rPr lang="it-IT" altLang="it-IT" smtClean="0"/>
              <a:pPr/>
              <a:t>20</a:t>
            </a:fld>
            <a:endParaRPr lang="it-IT" alt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8" y="116632"/>
            <a:ext cx="90582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0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850106"/>
          </a:xfrm>
        </p:spPr>
        <p:txBody>
          <a:bodyPr>
            <a:normAutofit/>
          </a:bodyPr>
          <a:lstStyle/>
          <a:p>
            <a:r>
              <a:rPr lang="it-IT" b="1" dirty="0" err="1"/>
              <a:t>Authors</a:t>
            </a:r>
            <a:r>
              <a:rPr lang="it-IT" b="1" dirty="0"/>
              <a:t>’ </a:t>
            </a:r>
            <a:r>
              <a:rPr lang="it-IT" b="1" dirty="0" err="1" smtClean="0"/>
              <a:t>conclusions</a:t>
            </a:r>
            <a:endParaRPr lang="it-IT" dirty="0"/>
          </a:p>
        </p:txBody>
      </p:sp>
      <p:sp>
        <p:nvSpPr>
          <p:cNvPr id="3" name="Segnaposto contenuto 2"/>
          <p:cNvSpPr>
            <a:spLocks noGrp="1"/>
          </p:cNvSpPr>
          <p:nvPr>
            <p:ph idx="1"/>
          </p:nvPr>
        </p:nvSpPr>
        <p:spPr>
          <a:xfrm>
            <a:off x="755576" y="1447800"/>
            <a:ext cx="8280920" cy="5221560"/>
          </a:xfrm>
        </p:spPr>
        <p:txBody>
          <a:bodyPr/>
          <a:lstStyle/>
          <a:p>
            <a:r>
              <a:rPr lang="en-US" sz="2000" dirty="0" smtClean="0"/>
              <a:t>We </a:t>
            </a:r>
            <a:r>
              <a:rPr lang="en-US" sz="2000" dirty="0"/>
              <a:t>found only two studies of treatment of ulnar neuropathy using conservative treatment as the comparator. </a:t>
            </a:r>
            <a:r>
              <a:rPr lang="en-US" sz="2000" b="1" dirty="0" smtClean="0"/>
              <a:t>The </a:t>
            </a:r>
            <a:r>
              <a:rPr lang="en-US" sz="2000" b="1" dirty="0"/>
              <a:t>available </a:t>
            </a:r>
            <a:r>
              <a:rPr lang="en-US" sz="2000" b="1" dirty="0" smtClean="0"/>
              <a:t>comparative treatment </a:t>
            </a:r>
            <a:r>
              <a:rPr lang="en-US" sz="2000" b="1" dirty="0"/>
              <a:t>evidence is not sufficient to support a multiple treatment meta-analysis to identify the best treatment </a:t>
            </a:r>
            <a:r>
              <a:rPr lang="en-US" sz="2000" dirty="0"/>
              <a:t>for idiopathic </a:t>
            </a:r>
            <a:r>
              <a:rPr lang="en-US" sz="2000" dirty="0" smtClean="0"/>
              <a:t>UNE on </a:t>
            </a:r>
            <a:r>
              <a:rPr lang="en-US" sz="2000" dirty="0"/>
              <a:t>the basis of clinical, neurophysiological, and imaging characteristics. </a:t>
            </a:r>
            <a:endParaRPr lang="en-US" sz="2000" dirty="0" smtClean="0"/>
          </a:p>
          <a:p>
            <a:r>
              <a:rPr lang="en-US" sz="2000" b="1" dirty="0" smtClean="0"/>
              <a:t>We </a:t>
            </a:r>
            <a:r>
              <a:rPr lang="en-US" sz="2000" b="1" dirty="0"/>
              <a:t>do not know when to treat a person with this </a:t>
            </a:r>
            <a:r>
              <a:rPr lang="en-US" sz="2000" b="1" dirty="0" smtClean="0"/>
              <a:t>condition conservatively </a:t>
            </a:r>
            <a:r>
              <a:rPr lang="en-US" sz="2000" b="1" dirty="0"/>
              <a:t>or surgically</a:t>
            </a:r>
            <a:r>
              <a:rPr lang="en-US" sz="2000" dirty="0"/>
              <a:t>. Moderate-quality evidence indicates that simple decompression and decompression with transposition </a:t>
            </a:r>
            <a:r>
              <a:rPr lang="en-US" sz="2000" dirty="0" smtClean="0"/>
              <a:t>are equally </a:t>
            </a:r>
            <a:r>
              <a:rPr lang="en-US" sz="2000" dirty="0"/>
              <a:t>effective in </a:t>
            </a:r>
            <a:r>
              <a:rPr lang="en-US" sz="2000" dirty="0" smtClean="0"/>
              <a:t>idiopathic UNE</a:t>
            </a:r>
            <a:r>
              <a:rPr lang="en-US" sz="2000" dirty="0"/>
              <a:t>, </a:t>
            </a:r>
            <a:r>
              <a:rPr lang="en-US" sz="2000" dirty="0" smtClean="0"/>
              <a:t>including when </a:t>
            </a:r>
            <a:r>
              <a:rPr lang="en-US" sz="2000" dirty="0"/>
              <a:t>the nerve impairment is severe</a:t>
            </a:r>
            <a:r>
              <a:rPr lang="en-US" sz="2000" dirty="0" smtClean="0"/>
              <a:t>. Decompression with </a:t>
            </a:r>
            <a:r>
              <a:rPr lang="en-US" sz="2000" dirty="0"/>
              <a:t>transposition is associated </a:t>
            </a:r>
            <a:r>
              <a:rPr lang="en-US" sz="2000" dirty="0" smtClean="0"/>
              <a:t>with more </a:t>
            </a:r>
            <a:r>
              <a:rPr lang="en-US" sz="2000" dirty="0"/>
              <a:t>deep and superficial wound infections than simple decompression, also based on moderate-quality evidence. People </a:t>
            </a:r>
            <a:r>
              <a:rPr lang="en-US" sz="2000" dirty="0" smtClean="0"/>
              <a:t>undergoing endoscopic </a:t>
            </a:r>
            <a:r>
              <a:rPr lang="en-US" sz="2000" dirty="0"/>
              <a:t>surgery were more likely to have a </a:t>
            </a:r>
            <a:r>
              <a:rPr lang="en-US" sz="2000" dirty="0" err="1"/>
              <a:t>haematoma</a:t>
            </a:r>
            <a:r>
              <a:rPr lang="en-US" sz="2000" dirty="0"/>
              <a:t>. Evidence from one small RCT of conservative treatment showed that </a:t>
            </a:r>
            <a:r>
              <a:rPr lang="en-US" sz="2000" dirty="0" smtClean="0"/>
              <a:t>in mild </a:t>
            </a:r>
            <a:r>
              <a:rPr lang="en-US" sz="2000" dirty="0"/>
              <a:t>cases, information on movements or positions to avoid may reduce subjective discomfort.</a:t>
            </a:r>
            <a:endParaRPr lang="it-IT" sz="2000"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21</a:t>
            </a:fld>
            <a:endParaRPr lang="it-IT" altLang="it-IT"/>
          </a:p>
        </p:txBody>
      </p:sp>
    </p:spTree>
    <p:extLst>
      <p:ext uri="{BB962C8B-B14F-4D97-AF65-F5344CB8AC3E}">
        <p14:creationId xmlns:p14="http://schemas.microsoft.com/office/powerpoint/2010/main" val="229543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smtClean="0"/>
              <a:t>Proposte fisioterapiche</a:t>
            </a:r>
            <a:endParaRPr lang="it-IT" dirty="0"/>
          </a:p>
        </p:txBody>
      </p:sp>
      <p:sp>
        <p:nvSpPr>
          <p:cNvPr id="9" name="Segnaposto contenuto 8"/>
          <p:cNvSpPr>
            <a:spLocks noGrp="1"/>
          </p:cNvSpPr>
          <p:nvPr>
            <p:ph sz="half" idx="1"/>
          </p:nvPr>
        </p:nvSpPr>
        <p:spPr>
          <a:xfrm>
            <a:off x="827584" y="1484784"/>
            <a:ext cx="4536504" cy="5184576"/>
          </a:xfrm>
        </p:spPr>
        <p:txBody>
          <a:bodyPr/>
          <a:lstStyle/>
          <a:p>
            <a:r>
              <a:rPr lang="it-IT" dirty="0" smtClean="0"/>
              <a:t>Mobilizzazioni </a:t>
            </a:r>
            <a:r>
              <a:rPr lang="it-IT" dirty="0" err="1" smtClean="0"/>
              <a:t>neurodinamiche</a:t>
            </a:r>
            <a:endParaRPr lang="it-IT" dirty="0" smtClean="0"/>
          </a:p>
          <a:p>
            <a:r>
              <a:rPr lang="it-IT" dirty="0" smtClean="0"/>
              <a:t>Mobilizzazione del rachide cervicale</a:t>
            </a:r>
          </a:p>
          <a:p>
            <a:r>
              <a:rPr lang="it-IT" dirty="0" smtClean="0"/>
              <a:t>Esercizi </a:t>
            </a:r>
            <a:r>
              <a:rPr lang="it-IT" dirty="0"/>
              <a:t>per il recupero della forza</a:t>
            </a:r>
          </a:p>
          <a:p>
            <a:r>
              <a:rPr lang="it-IT" dirty="0" smtClean="0"/>
              <a:t>Ergonomia rispetto al luogo di lavoro e ad eventuali esercizi ripetitivi</a:t>
            </a:r>
          </a:p>
          <a:p>
            <a:r>
              <a:rPr lang="it-IT" dirty="0" smtClean="0"/>
              <a:t>Tutore</a:t>
            </a:r>
          </a:p>
        </p:txBody>
      </p:sp>
      <p:sp>
        <p:nvSpPr>
          <p:cNvPr id="4" name="Segnaposto numero diapositiva 3"/>
          <p:cNvSpPr>
            <a:spLocks noGrp="1"/>
          </p:cNvSpPr>
          <p:nvPr>
            <p:ph type="sldNum" sz="quarter" idx="12"/>
          </p:nvPr>
        </p:nvSpPr>
        <p:spPr/>
        <p:txBody>
          <a:bodyPr/>
          <a:lstStyle/>
          <a:p>
            <a:fld id="{5204DA5D-3E16-4E24-923F-CD5A1768C077}" type="slidenum">
              <a:rPr lang="it-IT" altLang="it-IT" smtClean="0"/>
              <a:pPr/>
              <a:t>22</a:t>
            </a:fld>
            <a:endParaRPr lang="it-IT" altLang="it-IT"/>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5" y="2389438"/>
            <a:ext cx="3485498" cy="319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3175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321122" y="260648"/>
            <a:ext cx="7499350" cy="2880320"/>
          </a:xfrm>
        </p:spPr>
        <p:txBody>
          <a:bodyPr>
            <a:normAutofit/>
          </a:bodyPr>
          <a:lstStyle/>
          <a:p>
            <a:r>
              <a:rPr lang="it-IT" dirty="0" smtClean="0">
                <a:effectLst/>
              </a:rPr>
              <a:t>Per la valutazione </a:t>
            </a:r>
            <a:r>
              <a:rPr lang="it-IT" dirty="0" err="1" smtClean="0">
                <a:effectLst/>
              </a:rPr>
              <a:t>neurodinamica</a:t>
            </a:r>
            <a:r>
              <a:rPr lang="it-IT" dirty="0" smtClean="0">
                <a:effectLst/>
              </a:rPr>
              <a:t> dell’arto superiore sul modello di </a:t>
            </a:r>
            <a:r>
              <a:rPr lang="it-IT" b="1" dirty="0" smtClean="0">
                <a:effectLst/>
              </a:rPr>
              <a:t>David Butler</a:t>
            </a:r>
            <a:endParaRPr lang="it-IT" dirty="0"/>
          </a:p>
        </p:txBody>
      </p:sp>
      <p:sp>
        <p:nvSpPr>
          <p:cNvPr id="7" name="Segnaposto contenuto 6"/>
          <p:cNvSpPr>
            <a:spLocks noGrp="1"/>
          </p:cNvSpPr>
          <p:nvPr>
            <p:ph idx="1"/>
          </p:nvPr>
        </p:nvSpPr>
        <p:spPr>
          <a:xfrm>
            <a:off x="1259632" y="4077072"/>
            <a:ext cx="7499350" cy="2315344"/>
          </a:xfrm>
        </p:spPr>
        <p:txBody>
          <a:bodyPr/>
          <a:lstStyle/>
          <a:p>
            <a:r>
              <a:rPr lang="it-IT" b="1" dirty="0">
                <a:hlinkClick r:id="rId2"/>
              </a:rPr>
              <a:t>https://</a:t>
            </a:r>
            <a:r>
              <a:rPr lang="it-IT" b="1" dirty="0" smtClean="0">
                <a:hlinkClick r:id="rId2"/>
              </a:rPr>
              <a:t>youtu.be/Fv_EJV8q2E0</a:t>
            </a:r>
            <a:endParaRPr lang="it-IT" b="1" dirty="0" smtClean="0"/>
          </a:p>
          <a:p>
            <a:endParaRPr lang="it-IT" b="1" dirty="0"/>
          </a:p>
        </p:txBody>
      </p:sp>
      <p:sp>
        <p:nvSpPr>
          <p:cNvPr id="5" name="Segnaposto numero diapositiva 4"/>
          <p:cNvSpPr>
            <a:spLocks noGrp="1"/>
          </p:cNvSpPr>
          <p:nvPr>
            <p:ph type="sldNum" sz="quarter" idx="12"/>
          </p:nvPr>
        </p:nvSpPr>
        <p:spPr/>
        <p:txBody>
          <a:bodyPr/>
          <a:lstStyle/>
          <a:p>
            <a:pPr>
              <a:defRPr/>
            </a:pPr>
            <a:fld id="{0C46B481-B162-45AD-8B5A-B31931DACDBA}" type="slidenum">
              <a:rPr lang="it-IT" altLang="it-IT" smtClean="0"/>
              <a:pPr>
                <a:defRPr/>
              </a:pPr>
              <a:t>23</a:t>
            </a:fld>
            <a:endParaRPr lang="it-IT" altLang="it-IT"/>
          </a:p>
        </p:txBody>
      </p:sp>
    </p:spTree>
    <p:extLst>
      <p:ext uri="{BB962C8B-B14F-4D97-AF65-F5344CB8AC3E}">
        <p14:creationId xmlns:p14="http://schemas.microsoft.com/office/powerpoint/2010/main" val="84064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90550" y="115888"/>
            <a:ext cx="8229600" cy="601662"/>
          </a:xfrm>
        </p:spPr>
        <p:txBody>
          <a:bodyPr>
            <a:normAutofit fontScale="90000"/>
          </a:bodyPr>
          <a:lstStyle/>
          <a:p>
            <a:pPr eaLnBrk="1" fontAlgn="auto" hangingPunct="1">
              <a:spcAft>
                <a:spcPts val="0"/>
              </a:spcAft>
              <a:defRPr/>
            </a:pPr>
            <a:r>
              <a:rPr lang="it-IT" altLang="it-IT" sz="3600" b="1" u="sng">
                <a:solidFill>
                  <a:schemeClr val="tx2">
                    <a:satMod val="130000"/>
                  </a:schemeClr>
                </a:solidFill>
              </a:rPr>
              <a:t>SINDROME DEL TUNNEL TARSALE</a:t>
            </a:r>
          </a:p>
        </p:txBody>
      </p:sp>
      <p:sp>
        <p:nvSpPr>
          <p:cNvPr id="64515" name="Rectangle 3"/>
          <p:cNvSpPr>
            <a:spLocks noGrp="1" noChangeArrowheads="1"/>
          </p:cNvSpPr>
          <p:nvPr>
            <p:ph type="body" sz="half" idx="1"/>
          </p:nvPr>
        </p:nvSpPr>
        <p:spPr>
          <a:xfrm>
            <a:off x="360363" y="1052513"/>
            <a:ext cx="8748712" cy="3313112"/>
          </a:xfrm>
        </p:spPr>
        <p:txBody>
          <a:bodyPr/>
          <a:lstStyle/>
          <a:p>
            <a:pPr eaLnBrk="1" hangingPunct="1">
              <a:lnSpc>
                <a:spcPct val="90000"/>
              </a:lnSpc>
            </a:pPr>
            <a:r>
              <a:rPr lang="it-IT" altLang="it-IT" sz="2400" smtClean="0">
                <a:solidFill>
                  <a:srgbClr val="000000"/>
                </a:solidFill>
              </a:rPr>
              <a:t>Coinvolge il retinacolo dei flessori, che attraversa </a:t>
            </a:r>
            <a:r>
              <a:rPr lang="it-IT" altLang="it-IT" sz="2400" u="sng" smtClean="0">
                <a:solidFill>
                  <a:srgbClr val="000000"/>
                </a:solidFill>
              </a:rPr>
              <a:t>lo spazio tra il malleolo mediale e il calcagno</a:t>
            </a:r>
            <a:r>
              <a:rPr lang="it-IT" altLang="it-IT" sz="2400" smtClean="0">
                <a:solidFill>
                  <a:srgbClr val="000000"/>
                </a:solidFill>
              </a:rPr>
              <a:t>. Come il tunnel carpale contiene tendini e vasi sanguigni, oltre al nervo tibiale.</a:t>
            </a:r>
          </a:p>
          <a:p>
            <a:pPr eaLnBrk="1" hangingPunct="1">
              <a:lnSpc>
                <a:spcPct val="90000"/>
              </a:lnSpc>
            </a:pPr>
            <a:r>
              <a:rPr lang="it-IT" altLang="it-IT" sz="2400" smtClean="0">
                <a:solidFill>
                  <a:srgbClr val="000000"/>
                </a:solidFill>
              </a:rPr>
              <a:t>Qui il nervo tibiale si biforca nei nervi plantari mediale e laterale e di solito in una branca calcaneare.</a:t>
            </a:r>
          </a:p>
          <a:p>
            <a:pPr eaLnBrk="1" hangingPunct="1">
              <a:lnSpc>
                <a:spcPct val="90000"/>
              </a:lnSpc>
            </a:pPr>
            <a:r>
              <a:rPr lang="it-IT" altLang="it-IT" sz="2400" smtClean="0">
                <a:solidFill>
                  <a:srgbClr val="000000"/>
                </a:solidFill>
              </a:rPr>
              <a:t> “Un’ulteriore analogia consiste nella crescente consapevolezza che questa regione, come il tunnel carpale, </a:t>
            </a:r>
            <a:r>
              <a:rPr lang="it-IT" altLang="it-IT" sz="2400" u="sng" smtClean="0">
                <a:solidFill>
                  <a:srgbClr val="000000"/>
                </a:solidFill>
              </a:rPr>
              <a:t>può provocare sintomi come quelli della fascite plantare o della metatarsalgia</a:t>
            </a:r>
            <a:r>
              <a:rPr lang="it-IT" altLang="it-IT" sz="2400" smtClean="0">
                <a:solidFill>
                  <a:srgbClr val="000000"/>
                </a:solidFill>
              </a:rPr>
              <a:t> (Mackinnon e Dellon 1988)”. </a:t>
            </a:r>
          </a:p>
        </p:txBody>
      </p:sp>
      <p:pic>
        <p:nvPicPr>
          <p:cNvPr id="64516" name="Picture 5" descr="tunnel tarsa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987675" y="4337050"/>
            <a:ext cx="3924300" cy="2520950"/>
          </a:xfrm>
          <a:noFill/>
        </p:spPr>
      </p:pic>
      <p:sp>
        <p:nvSpPr>
          <p:cNvPr id="6" name="Segnaposto numero diapositiva 6"/>
          <p:cNvSpPr>
            <a:spLocks noGrp="1"/>
          </p:cNvSpPr>
          <p:nvPr>
            <p:ph type="sldNum" sz="quarter" idx="12"/>
          </p:nvPr>
        </p:nvSpPr>
        <p:spPr/>
        <p:txBody>
          <a:bodyPr/>
          <a:lstStyle/>
          <a:p>
            <a:pPr>
              <a:defRPr/>
            </a:pPr>
            <a:fld id="{D11D46FA-515F-4A4F-B2A8-BE8E7784109A}" type="slidenum">
              <a:rPr lang="it-IT" altLang="it-IT"/>
              <a:pPr>
                <a:defRPr/>
              </a:pPr>
              <a:t>24</a:t>
            </a:fld>
            <a:endParaRPr lang="it-IT" alt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1370013" y="247650"/>
            <a:ext cx="7772400" cy="860425"/>
          </a:xfrm>
        </p:spPr>
        <p:txBody>
          <a:bodyPr/>
          <a:lstStyle/>
          <a:p>
            <a:pPr eaLnBrk="1" fontAlgn="auto" hangingPunct="1">
              <a:spcAft>
                <a:spcPts val="0"/>
              </a:spcAft>
              <a:defRPr/>
            </a:pPr>
            <a:r>
              <a:rPr lang="it-IT" altLang="it-IT" b="1" u="sng">
                <a:solidFill>
                  <a:schemeClr val="tx2">
                    <a:satMod val="130000"/>
                  </a:schemeClr>
                </a:solidFill>
              </a:rPr>
              <a:t>NEUROMA DI MORTON</a:t>
            </a:r>
          </a:p>
        </p:txBody>
      </p:sp>
      <p:sp>
        <p:nvSpPr>
          <p:cNvPr id="65539" name="Rectangle 5"/>
          <p:cNvSpPr>
            <a:spLocks noGrp="1" noChangeArrowheads="1"/>
          </p:cNvSpPr>
          <p:nvPr>
            <p:ph type="body" sz="half" idx="1"/>
          </p:nvPr>
        </p:nvSpPr>
        <p:spPr>
          <a:xfrm>
            <a:off x="1042988" y="1341438"/>
            <a:ext cx="4259262" cy="5183187"/>
          </a:xfrm>
        </p:spPr>
        <p:txBody>
          <a:bodyPr/>
          <a:lstStyle/>
          <a:p>
            <a:pPr eaLnBrk="1" hangingPunct="1"/>
            <a:r>
              <a:rPr lang="it-IT" altLang="it-IT" sz="2400" u="sng" smtClean="0">
                <a:solidFill>
                  <a:srgbClr val="000000"/>
                </a:solidFill>
              </a:rPr>
              <a:t>E’ l’intrappolamento di un nervo interdigitale, di solito tra il 3° e il 4° metatarso.</a:t>
            </a:r>
            <a:r>
              <a:rPr lang="it-IT" altLang="it-IT" sz="2400" smtClean="0">
                <a:solidFill>
                  <a:srgbClr val="000000"/>
                </a:solidFill>
              </a:rPr>
              <a:t> </a:t>
            </a:r>
          </a:p>
          <a:p>
            <a:pPr eaLnBrk="1" hangingPunct="1"/>
            <a:r>
              <a:rPr lang="it-IT" altLang="it-IT" sz="2400" smtClean="0">
                <a:solidFill>
                  <a:srgbClr val="000000"/>
                </a:solidFill>
              </a:rPr>
              <a:t>E’ caratterizzato da un dolore al carico, soprattutto con scarpe con tacchi alti e all’estensione dei diti.</a:t>
            </a:r>
          </a:p>
          <a:p>
            <a:pPr eaLnBrk="1" hangingPunct="1"/>
            <a:r>
              <a:rPr lang="it-IT" altLang="it-IT" sz="2400" smtClean="0">
                <a:solidFill>
                  <a:srgbClr val="000000"/>
                </a:solidFill>
              </a:rPr>
              <a:t>Si consiglia plantare di scarico </a:t>
            </a:r>
          </a:p>
          <a:p>
            <a:pPr eaLnBrk="1" hangingPunct="1"/>
            <a:r>
              <a:rPr lang="it-IT" altLang="it-IT" sz="2400" smtClean="0">
                <a:solidFill>
                  <a:srgbClr val="000000"/>
                </a:solidFill>
              </a:rPr>
              <a:t>Di solito è risolutivo il trattamento chirurgico, con la recisione del segmento compromesso del nervo.</a:t>
            </a:r>
          </a:p>
        </p:txBody>
      </p:sp>
      <p:pic>
        <p:nvPicPr>
          <p:cNvPr id="65540" name="Picture 7" descr="mort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56288" y="2262188"/>
            <a:ext cx="2762250" cy="2943225"/>
          </a:xfrm>
          <a:noFill/>
        </p:spPr>
      </p:pic>
      <p:sp>
        <p:nvSpPr>
          <p:cNvPr id="6" name="Segnaposto numero diapositiva 6"/>
          <p:cNvSpPr>
            <a:spLocks noGrp="1"/>
          </p:cNvSpPr>
          <p:nvPr>
            <p:ph type="sldNum" sz="quarter" idx="12"/>
          </p:nvPr>
        </p:nvSpPr>
        <p:spPr/>
        <p:txBody>
          <a:bodyPr/>
          <a:lstStyle/>
          <a:p>
            <a:pPr>
              <a:defRPr/>
            </a:pPr>
            <a:fld id="{FB92BFC3-59CB-4F65-92C7-5BB4F0C41742}" type="slidenum">
              <a:rPr lang="it-IT" altLang="it-IT"/>
              <a:pPr>
                <a:defRPr/>
              </a:pPr>
              <a:t>25</a:t>
            </a:fld>
            <a:endParaRPr lang="it-IT" alt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79512" y="188640"/>
            <a:ext cx="4680520" cy="994440"/>
          </a:xfrm>
        </p:spPr>
        <p:txBody>
          <a:bodyPr/>
          <a:lstStyle/>
          <a:p>
            <a:r>
              <a:rPr lang="it-IT" dirty="0" err="1" smtClean="0"/>
              <a:t>Meralgia</a:t>
            </a:r>
            <a:r>
              <a:rPr lang="it-IT" dirty="0" smtClean="0"/>
              <a:t> parestetica</a:t>
            </a:r>
            <a:endParaRPr lang="it-IT"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75894" y="1700808"/>
            <a:ext cx="4220211" cy="458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egnaposto contenuto 7"/>
          <p:cNvSpPr>
            <a:spLocks noGrp="1"/>
          </p:cNvSpPr>
          <p:nvPr>
            <p:ph sz="half" idx="2"/>
          </p:nvPr>
        </p:nvSpPr>
        <p:spPr>
          <a:xfrm>
            <a:off x="4211960" y="1196752"/>
            <a:ext cx="4932040" cy="1512168"/>
          </a:xfrm>
        </p:spPr>
        <p:txBody>
          <a:bodyPr/>
          <a:lstStyle/>
          <a:p>
            <a:r>
              <a:rPr lang="it-IT" dirty="0" err="1"/>
              <a:t>Mononeuropatia</a:t>
            </a:r>
            <a:r>
              <a:rPr lang="it-IT" dirty="0"/>
              <a:t> dolorosa del nervo cutaneo laterale della coscia.</a:t>
            </a:r>
          </a:p>
        </p:txBody>
      </p:sp>
      <p:sp>
        <p:nvSpPr>
          <p:cNvPr id="5" name="Segnaposto numero diapositiva 4"/>
          <p:cNvSpPr>
            <a:spLocks noGrp="1"/>
          </p:cNvSpPr>
          <p:nvPr>
            <p:ph type="sldNum" sz="quarter" idx="12"/>
          </p:nvPr>
        </p:nvSpPr>
        <p:spPr/>
        <p:txBody>
          <a:bodyPr/>
          <a:lstStyle/>
          <a:p>
            <a:pPr>
              <a:defRPr/>
            </a:pPr>
            <a:fld id="{E896F164-06FE-46E5-9610-6364706EA519}" type="slidenum">
              <a:rPr lang="it-IT" altLang="it-IT" smtClean="0"/>
              <a:pPr>
                <a:defRPr/>
              </a:pPr>
              <a:t>26</a:t>
            </a:fld>
            <a:endParaRPr lang="it-IT" altLang="it-IT"/>
          </a:p>
        </p:txBody>
      </p:sp>
      <p:sp>
        <p:nvSpPr>
          <p:cNvPr id="9" name="Rettangolo 8"/>
          <p:cNvSpPr/>
          <p:nvPr/>
        </p:nvSpPr>
        <p:spPr>
          <a:xfrm>
            <a:off x="4572000" y="2996952"/>
            <a:ext cx="4572000" cy="3416320"/>
          </a:xfrm>
          <a:prstGeom prst="rect">
            <a:avLst/>
          </a:prstGeom>
        </p:spPr>
        <p:txBody>
          <a:bodyPr>
            <a:spAutoFit/>
          </a:bodyPr>
          <a:lstStyle/>
          <a:p>
            <a:r>
              <a:rPr lang="it-IT" sz="2400" b="1" dirty="0" smtClean="0">
                <a:latin typeface="+mj-lt"/>
              </a:rPr>
              <a:t>Sintomi tipici</a:t>
            </a:r>
          </a:p>
          <a:p>
            <a:r>
              <a:rPr lang="it-IT" sz="2400" b="1" dirty="0" smtClean="0">
                <a:latin typeface="+mj-lt"/>
              </a:rPr>
              <a:t>Formicolio</a:t>
            </a:r>
            <a:endParaRPr lang="it-IT" sz="2400" dirty="0">
              <a:latin typeface="+mj-lt"/>
            </a:endParaRPr>
          </a:p>
          <a:p>
            <a:r>
              <a:rPr lang="it-IT" sz="2400" b="1" dirty="0">
                <a:latin typeface="+mj-lt"/>
              </a:rPr>
              <a:t>Intorpidimento</a:t>
            </a:r>
            <a:endParaRPr lang="it-IT" sz="2400" dirty="0">
              <a:latin typeface="+mj-lt"/>
            </a:endParaRPr>
          </a:p>
          <a:p>
            <a:r>
              <a:rPr lang="it-IT" sz="2400" b="1" dirty="0">
                <a:latin typeface="+mj-lt"/>
              </a:rPr>
              <a:t>Dolore bruciante</a:t>
            </a:r>
            <a:r>
              <a:rPr lang="it-IT" sz="2400" dirty="0">
                <a:latin typeface="+mj-lt"/>
              </a:rPr>
              <a:t>.</a:t>
            </a:r>
          </a:p>
          <a:p>
            <a:r>
              <a:rPr lang="it-IT" sz="2400" dirty="0" smtClean="0">
                <a:latin typeface="+mj-lt"/>
              </a:rPr>
              <a:t>nella </a:t>
            </a:r>
            <a:r>
              <a:rPr lang="it-IT" sz="2400" dirty="0">
                <a:latin typeface="+mj-lt"/>
              </a:rPr>
              <a:t>parte esterna della coscia, fino quasi al ginocchio, e tendono ad aggravarsi, quando si cammina molto o si sta in piedi per lungo tempo.</a:t>
            </a:r>
          </a:p>
        </p:txBody>
      </p:sp>
    </p:spTree>
    <p:extLst>
      <p:ext uri="{BB962C8B-B14F-4D97-AF65-F5344CB8AC3E}">
        <p14:creationId xmlns:p14="http://schemas.microsoft.com/office/powerpoint/2010/main" val="116517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Possibili cause</a:t>
            </a:r>
            <a:endParaRPr lang="it-IT" dirty="0"/>
          </a:p>
        </p:txBody>
      </p:sp>
      <p:sp>
        <p:nvSpPr>
          <p:cNvPr id="3" name="Segnaposto contenuto 2"/>
          <p:cNvSpPr>
            <a:spLocks noGrp="1"/>
          </p:cNvSpPr>
          <p:nvPr>
            <p:ph idx="1"/>
          </p:nvPr>
        </p:nvSpPr>
        <p:spPr>
          <a:xfrm>
            <a:off x="1115616" y="1447800"/>
            <a:ext cx="7818834" cy="5149552"/>
          </a:xfrm>
        </p:spPr>
        <p:txBody>
          <a:bodyPr/>
          <a:lstStyle/>
          <a:p>
            <a:r>
              <a:rPr lang="it-IT" dirty="0" smtClean="0"/>
              <a:t>Obesità</a:t>
            </a:r>
            <a:endParaRPr lang="it-IT" dirty="0"/>
          </a:p>
          <a:p>
            <a:r>
              <a:rPr lang="it-IT" dirty="0"/>
              <a:t>Diabete</a:t>
            </a:r>
          </a:p>
          <a:p>
            <a:r>
              <a:rPr lang="it-IT" dirty="0"/>
              <a:t>Traumi </a:t>
            </a:r>
            <a:r>
              <a:rPr lang="it-IT" dirty="0" smtClean="0"/>
              <a:t>locali con possibile formazione di ematoma sull’emergenza del nervo o cadute con la gamba in estensione ed adduzione</a:t>
            </a:r>
            <a:endParaRPr lang="it-IT" dirty="0"/>
          </a:p>
          <a:p>
            <a:r>
              <a:rPr lang="it-IT" dirty="0"/>
              <a:t>Utilizzo di abbigliamento molto </a:t>
            </a:r>
            <a:r>
              <a:rPr lang="it-IT" dirty="0" smtClean="0"/>
              <a:t>aderente (busti, pancere, calze)</a:t>
            </a:r>
            <a:endParaRPr lang="it-IT" dirty="0"/>
          </a:p>
          <a:p>
            <a:r>
              <a:rPr lang="it-IT" dirty="0"/>
              <a:t>Sport con movimenti ripetitivi come ad </a:t>
            </a:r>
            <a:r>
              <a:rPr lang="it-IT" dirty="0" smtClean="0"/>
              <a:t>esempio </a:t>
            </a:r>
            <a:r>
              <a:rPr lang="it-IT" dirty="0" err="1"/>
              <a:t>running</a:t>
            </a:r>
            <a:r>
              <a:rPr lang="it-IT" dirty="0"/>
              <a:t>, ciclismo.</a:t>
            </a:r>
          </a:p>
          <a:p>
            <a:endParaRPr lang="it-IT"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27</a:t>
            </a:fld>
            <a:endParaRPr lang="it-IT" altLang="it-IT"/>
          </a:p>
        </p:txBody>
      </p:sp>
    </p:spTree>
    <p:extLst>
      <p:ext uri="{BB962C8B-B14F-4D97-AF65-F5344CB8AC3E}">
        <p14:creationId xmlns:p14="http://schemas.microsoft.com/office/powerpoint/2010/main" val="2427354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sz="half" idx="2"/>
          </p:nvPr>
        </p:nvSpPr>
        <p:spPr>
          <a:xfrm>
            <a:off x="5460428" y="1916832"/>
            <a:ext cx="3657600" cy="4663440"/>
          </a:xfrm>
        </p:spPr>
        <p:txBody>
          <a:bodyPr/>
          <a:lstStyle/>
          <a:p>
            <a:r>
              <a:rPr lang="it-IT" b="1" dirty="0" smtClean="0"/>
              <a:t>Trattamento sintomatico</a:t>
            </a:r>
          </a:p>
          <a:p>
            <a:pPr lvl="1"/>
            <a:r>
              <a:rPr lang="it-IT" dirty="0" smtClean="0"/>
              <a:t>Farmacologico</a:t>
            </a:r>
          </a:p>
          <a:p>
            <a:pPr lvl="1"/>
            <a:r>
              <a:rPr lang="it-IT" dirty="0" smtClean="0"/>
              <a:t>Infiltrativo</a:t>
            </a:r>
          </a:p>
          <a:p>
            <a:pPr lvl="1"/>
            <a:r>
              <a:rPr lang="it-IT" dirty="0" smtClean="0"/>
              <a:t>Modifica dell’abbigliamento</a:t>
            </a:r>
          </a:p>
          <a:p>
            <a:pPr lvl="1"/>
            <a:r>
              <a:rPr lang="it-IT" dirty="0" smtClean="0"/>
              <a:t>Rieducazione posturale</a:t>
            </a:r>
            <a:endParaRPr lang="it-IT"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28</a:t>
            </a:fld>
            <a:endParaRPr lang="it-IT" altLang="it-IT"/>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3796" y="2276872"/>
            <a:ext cx="4142293" cy="246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p:cNvSpPr txBox="1"/>
          <p:nvPr/>
        </p:nvSpPr>
        <p:spPr>
          <a:xfrm>
            <a:off x="539552" y="692696"/>
            <a:ext cx="4730782" cy="830997"/>
          </a:xfrm>
          <a:prstGeom prst="rect">
            <a:avLst/>
          </a:prstGeom>
          <a:noFill/>
        </p:spPr>
        <p:txBody>
          <a:bodyPr wrap="none" rtlCol="0">
            <a:spAutoFit/>
          </a:bodyPr>
          <a:lstStyle/>
          <a:p>
            <a:r>
              <a:rPr lang="it-IT" sz="2400" b="1" dirty="0" smtClean="0">
                <a:latin typeface="+mj-lt"/>
              </a:rPr>
              <a:t>Segno di </a:t>
            </a:r>
            <a:r>
              <a:rPr lang="it-IT" sz="2400" b="1" dirty="0" err="1" smtClean="0">
                <a:latin typeface="+mj-lt"/>
              </a:rPr>
              <a:t>Tinell</a:t>
            </a:r>
            <a:r>
              <a:rPr lang="it-IT" sz="2400" b="1" dirty="0" smtClean="0">
                <a:latin typeface="+mj-lt"/>
              </a:rPr>
              <a:t> positivo</a:t>
            </a:r>
          </a:p>
          <a:p>
            <a:r>
              <a:rPr lang="it-IT" sz="2400" dirty="0" smtClean="0">
                <a:latin typeface="+mj-lt"/>
              </a:rPr>
              <a:t>Eseguito sotto il legamento inguinale</a:t>
            </a:r>
            <a:endParaRPr lang="it-IT" sz="2400" dirty="0">
              <a:latin typeface="+mj-lt"/>
            </a:endParaRPr>
          </a:p>
        </p:txBody>
      </p:sp>
    </p:spTree>
    <p:extLst>
      <p:ext uri="{BB962C8B-B14F-4D97-AF65-F5344CB8AC3E}">
        <p14:creationId xmlns:p14="http://schemas.microsoft.com/office/powerpoint/2010/main" val="3966073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a:xfrm>
            <a:off x="1115616" y="116632"/>
            <a:ext cx="7818072" cy="1300688"/>
          </a:xfrm>
        </p:spPr>
        <p:txBody>
          <a:bodyPr>
            <a:normAutofit fontScale="90000"/>
          </a:bodyPr>
          <a:lstStyle/>
          <a:p>
            <a:r>
              <a:rPr lang="it-IT" altLang="it-IT" sz="4400" dirty="0">
                <a:solidFill>
                  <a:schemeClr val="tx2">
                    <a:satMod val="130000"/>
                  </a:schemeClr>
                </a:solidFill>
              </a:rPr>
              <a:t>La </a:t>
            </a:r>
            <a:r>
              <a:rPr lang="it-IT" altLang="it-IT" sz="4400" dirty="0" smtClean="0">
                <a:solidFill>
                  <a:schemeClr val="tx2">
                    <a:satMod val="130000"/>
                  </a:schemeClr>
                </a:solidFill>
              </a:rPr>
              <a:t>sindrome del </a:t>
            </a:r>
            <a:r>
              <a:rPr lang="it-IT" altLang="it-IT" sz="4400" dirty="0">
                <a:solidFill>
                  <a:schemeClr val="tx2">
                    <a:satMod val="130000"/>
                  </a:schemeClr>
                </a:solidFill>
              </a:rPr>
              <a:t>doppio </a:t>
            </a:r>
            <a:r>
              <a:rPr lang="it-IT" altLang="it-IT" sz="4400" dirty="0" smtClean="0">
                <a:solidFill>
                  <a:schemeClr val="tx2">
                    <a:satMod val="130000"/>
                  </a:schemeClr>
                </a:solidFill>
              </a:rPr>
              <a:t>schiacciamento - </a:t>
            </a:r>
            <a:r>
              <a:rPr lang="it-IT" altLang="it-IT" sz="4400" b="1" u="sng" dirty="0" smtClean="0">
                <a:solidFill>
                  <a:schemeClr val="tx2">
                    <a:satMod val="130000"/>
                  </a:schemeClr>
                </a:solidFill>
              </a:rPr>
              <a:t>“</a:t>
            </a:r>
            <a:r>
              <a:rPr lang="it-IT" altLang="it-IT" sz="4400" b="1" u="sng" dirty="0">
                <a:solidFill>
                  <a:schemeClr val="tx2">
                    <a:satMod val="130000"/>
                  </a:schemeClr>
                </a:solidFill>
              </a:rPr>
              <a:t>double </a:t>
            </a:r>
            <a:r>
              <a:rPr lang="it-IT" altLang="it-IT" sz="4400" b="1" u="sng" dirty="0" err="1">
                <a:solidFill>
                  <a:schemeClr val="tx2">
                    <a:satMod val="130000"/>
                  </a:schemeClr>
                </a:solidFill>
              </a:rPr>
              <a:t>crush</a:t>
            </a:r>
            <a:r>
              <a:rPr lang="it-IT" altLang="it-IT" sz="4400" b="1" u="sng" dirty="0">
                <a:solidFill>
                  <a:schemeClr val="tx2">
                    <a:satMod val="130000"/>
                  </a:schemeClr>
                </a:solidFill>
              </a:rPr>
              <a:t>”</a:t>
            </a:r>
            <a:endParaRPr lang="it-IT" dirty="0"/>
          </a:p>
        </p:txBody>
      </p:sp>
      <p:sp>
        <p:nvSpPr>
          <p:cNvPr id="10" name="Segnaposto contenuto 9"/>
          <p:cNvSpPr>
            <a:spLocks noGrp="1"/>
          </p:cNvSpPr>
          <p:nvPr>
            <p:ph sz="half" idx="2"/>
          </p:nvPr>
        </p:nvSpPr>
        <p:spPr>
          <a:xfrm>
            <a:off x="1115616" y="2132856"/>
            <a:ext cx="7848872" cy="4447416"/>
          </a:xfrm>
        </p:spPr>
        <p:txBody>
          <a:bodyPr/>
          <a:lstStyle/>
          <a:p>
            <a:pPr marL="82550" indent="0">
              <a:buNone/>
            </a:pPr>
            <a:r>
              <a:rPr lang="it-IT" sz="2600" dirty="0"/>
              <a:t>È stata descritta per la prima volta nel 1973 da  </a:t>
            </a:r>
            <a:r>
              <a:rPr lang="it-IT" sz="2600" dirty="0" err="1"/>
              <a:t>Upton</a:t>
            </a:r>
            <a:r>
              <a:rPr lang="it-IT" sz="2600" dirty="0"/>
              <a:t> e </a:t>
            </a:r>
            <a:r>
              <a:rPr lang="it-IT" sz="2600" dirty="0" err="1" smtClean="0"/>
              <a:t>McComas</a:t>
            </a:r>
            <a:r>
              <a:rPr lang="it-IT" sz="2600" dirty="0" smtClean="0"/>
              <a:t>: </a:t>
            </a:r>
            <a:r>
              <a:rPr lang="it-IT" altLang="it-IT" sz="2600" dirty="0">
                <a:solidFill>
                  <a:srgbClr val="000000"/>
                </a:solidFill>
              </a:rPr>
              <a:t>esaminando 115 pazienti con la </a:t>
            </a:r>
            <a:r>
              <a:rPr lang="it-IT" altLang="it-IT" sz="2600" dirty="0" err="1">
                <a:solidFill>
                  <a:srgbClr val="000000"/>
                </a:solidFill>
              </a:rPr>
              <a:t>sdr</a:t>
            </a:r>
            <a:r>
              <a:rPr lang="it-IT" altLang="it-IT" sz="2600" dirty="0">
                <a:solidFill>
                  <a:srgbClr val="000000"/>
                </a:solidFill>
              </a:rPr>
              <a:t> del tunnel carpale oppure con lesioni del nervo ulnare a livello del gomito, essi scoprirono che 81 avevano evidenze elettrofisiologiche e cliniche di lesioni nervose del collo</a:t>
            </a:r>
            <a:r>
              <a:rPr lang="it-IT" altLang="it-IT" sz="2600" dirty="0" smtClean="0">
                <a:solidFill>
                  <a:srgbClr val="000000"/>
                </a:solidFill>
              </a:rPr>
              <a:t>.</a:t>
            </a:r>
          </a:p>
          <a:p>
            <a:pPr marL="82550" indent="0">
              <a:buNone/>
            </a:pPr>
            <a:endParaRPr lang="it-IT" altLang="it-IT" sz="800" dirty="0" smtClean="0">
              <a:solidFill>
                <a:srgbClr val="000000"/>
              </a:solidFill>
            </a:endParaRPr>
          </a:p>
          <a:p>
            <a:pPr marL="82550" indent="0">
              <a:buNone/>
            </a:pPr>
            <a:r>
              <a:rPr lang="it-IT" altLang="it-IT" sz="2600" dirty="0" smtClean="0">
                <a:solidFill>
                  <a:srgbClr val="000000"/>
                </a:solidFill>
              </a:rPr>
              <a:t>Gli autori hanno teorizzato che una compressione anche asintomatica in un sito, predispone il nervo periferico ad una maggior suscettibilità a menomazioni in altro sito anatomico.</a:t>
            </a:r>
          </a:p>
        </p:txBody>
      </p:sp>
      <p:sp>
        <p:nvSpPr>
          <p:cNvPr id="5" name="Segnaposto numero diapositiva 4"/>
          <p:cNvSpPr>
            <a:spLocks noGrp="1"/>
          </p:cNvSpPr>
          <p:nvPr>
            <p:ph type="sldNum" sz="quarter" idx="12"/>
          </p:nvPr>
        </p:nvSpPr>
        <p:spPr/>
        <p:txBody>
          <a:bodyPr/>
          <a:lstStyle/>
          <a:p>
            <a:pPr>
              <a:defRPr/>
            </a:pPr>
            <a:fld id="{0C46B481-B162-45AD-8B5A-B31931DACDBA}" type="slidenum">
              <a:rPr lang="it-IT" altLang="it-IT" smtClean="0"/>
              <a:pPr>
                <a:defRPr/>
              </a:pPr>
              <a:t>29</a:t>
            </a:fld>
            <a:endParaRPr lang="it-IT" altLang="it-IT"/>
          </a:p>
        </p:txBody>
      </p:sp>
    </p:spTree>
    <p:extLst>
      <p:ext uri="{BB962C8B-B14F-4D97-AF65-F5344CB8AC3E}">
        <p14:creationId xmlns:p14="http://schemas.microsoft.com/office/powerpoint/2010/main" val="281852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99592" y="3489920"/>
            <a:ext cx="8100392" cy="3107432"/>
          </a:xfrm>
        </p:spPr>
        <p:txBody>
          <a:bodyPr/>
          <a:lstStyle/>
          <a:p>
            <a:r>
              <a:rPr lang="it-IT" sz="2800" dirty="0" smtClean="0"/>
              <a:t>Uno </a:t>
            </a:r>
            <a:r>
              <a:rPr lang="it-IT" sz="2800" dirty="0"/>
              <a:t>studio </a:t>
            </a:r>
            <a:r>
              <a:rPr lang="it-IT" sz="2800" dirty="0" smtClean="0"/>
              <a:t>condotto </a:t>
            </a:r>
            <a:r>
              <a:rPr lang="it-IT" sz="2800" dirty="0"/>
              <a:t>dal </a:t>
            </a:r>
            <a:r>
              <a:rPr lang="it-IT" sz="2800" dirty="0" smtClean="0"/>
              <a:t>01/2006 al 12/2013.</a:t>
            </a:r>
          </a:p>
          <a:p>
            <a:pPr marL="82550" indent="0">
              <a:buNone/>
            </a:pPr>
            <a:endParaRPr lang="it-IT" sz="2800" dirty="0" smtClean="0"/>
          </a:p>
          <a:p>
            <a:r>
              <a:rPr lang="it-IT" sz="2800" dirty="0" smtClean="0"/>
              <a:t>La </a:t>
            </a:r>
            <a:r>
              <a:rPr lang="it-IT" sz="2800" dirty="0"/>
              <a:t>popolazione </a:t>
            </a:r>
            <a:r>
              <a:rPr lang="it-IT" sz="2800" dirty="0" smtClean="0"/>
              <a:t>studiata era </a:t>
            </a:r>
            <a:r>
              <a:rPr lang="it-IT" sz="2800" dirty="0"/>
              <a:t>composto da dipendenti attivi</a:t>
            </a:r>
            <a:r>
              <a:rPr lang="it-IT" sz="2800" dirty="0" smtClean="0"/>
              <a:t>, identificati </a:t>
            </a:r>
            <a:r>
              <a:rPr lang="it-IT" sz="2800" dirty="0"/>
              <a:t>dalla </a:t>
            </a:r>
            <a:r>
              <a:rPr lang="it-IT" sz="2800" dirty="0" smtClean="0"/>
              <a:t>consultazione </a:t>
            </a:r>
            <a:r>
              <a:rPr lang="it-IT" sz="2800" dirty="0"/>
              <a:t>con il </a:t>
            </a:r>
            <a:r>
              <a:rPr lang="it-IT" sz="2800" dirty="0" smtClean="0"/>
              <a:t>professionista del servizio sanitario, </a:t>
            </a:r>
            <a:r>
              <a:rPr lang="it-IT" sz="2800" dirty="0"/>
              <a:t>per i quali </a:t>
            </a:r>
            <a:r>
              <a:rPr lang="it-IT" sz="2800" dirty="0" smtClean="0"/>
              <a:t>è </a:t>
            </a:r>
            <a:r>
              <a:rPr lang="it-IT" sz="2800" dirty="0"/>
              <a:t>stata accertata l'origine professionale della </a:t>
            </a:r>
            <a:r>
              <a:rPr lang="it-IT" sz="2800" dirty="0" smtClean="0"/>
              <a:t>CTS</a:t>
            </a:r>
            <a:endParaRPr lang="it-IT" sz="2800"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3</a:t>
            </a:fld>
            <a:endParaRPr lang="it-IT" alt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87" y="0"/>
            <a:ext cx="8276817"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024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7504" y="188640"/>
            <a:ext cx="5317868" cy="34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egnaposto contenuto 3"/>
          <p:cNvSpPr>
            <a:spLocks noGrp="1"/>
          </p:cNvSpPr>
          <p:nvPr>
            <p:ph sz="half" idx="2"/>
          </p:nvPr>
        </p:nvSpPr>
        <p:spPr>
          <a:xfrm>
            <a:off x="5486400" y="476672"/>
            <a:ext cx="3657600" cy="2985120"/>
          </a:xfrm>
        </p:spPr>
        <p:txBody>
          <a:bodyPr/>
          <a:lstStyle/>
          <a:p>
            <a:pPr marL="82550" indent="0">
              <a:buNone/>
            </a:pPr>
            <a:r>
              <a:rPr lang="it-IT" dirty="0"/>
              <a:t>La classica definizione della sindrome descrive  un'entità clinica di più siti di compressione lungo un singolo nervo periferico</a:t>
            </a:r>
            <a:r>
              <a:rPr lang="it-IT" dirty="0" smtClean="0"/>
              <a:t>.</a:t>
            </a:r>
            <a:endParaRPr lang="it-IT" dirty="0"/>
          </a:p>
        </p:txBody>
      </p:sp>
      <p:sp>
        <p:nvSpPr>
          <p:cNvPr id="5" name="Segnaposto numero diapositiva 4"/>
          <p:cNvSpPr>
            <a:spLocks noGrp="1"/>
          </p:cNvSpPr>
          <p:nvPr>
            <p:ph type="sldNum" sz="quarter" idx="12"/>
          </p:nvPr>
        </p:nvSpPr>
        <p:spPr/>
        <p:txBody>
          <a:bodyPr/>
          <a:lstStyle/>
          <a:p>
            <a:pPr>
              <a:defRPr/>
            </a:pPr>
            <a:fld id="{0C46B481-B162-45AD-8B5A-B31931DACDBA}" type="slidenum">
              <a:rPr lang="it-IT" altLang="it-IT" smtClean="0"/>
              <a:pPr>
                <a:defRPr/>
              </a:pPr>
              <a:t>30</a:t>
            </a:fld>
            <a:endParaRPr lang="it-IT" altLang="it-IT"/>
          </a:p>
        </p:txBody>
      </p:sp>
      <p:sp>
        <p:nvSpPr>
          <p:cNvPr id="7" name="Rettangolo 6"/>
          <p:cNvSpPr/>
          <p:nvPr/>
        </p:nvSpPr>
        <p:spPr>
          <a:xfrm>
            <a:off x="1763688" y="4107704"/>
            <a:ext cx="6192688" cy="2246769"/>
          </a:xfrm>
          <a:prstGeom prst="rect">
            <a:avLst/>
          </a:prstGeom>
        </p:spPr>
        <p:txBody>
          <a:bodyPr wrap="square">
            <a:spAutoFit/>
          </a:bodyPr>
          <a:lstStyle/>
          <a:p>
            <a:pPr eaLnBrk="1" hangingPunct="1"/>
            <a:r>
              <a:rPr lang="it-IT" altLang="it-IT" sz="2800" dirty="0">
                <a:solidFill>
                  <a:srgbClr val="000000"/>
                </a:solidFill>
                <a:latin typeface="+mn-lt"/>
              </a:rPr>
              <a:t>La </a:t>
            </a:r>
            <a:r>
              <a:rPr lang="it-IT" altLang="it-IT" sz="2800" dirty="0" err="1">
                <a:solidFill>
                  <a:srgbClr val="000000"/>
                </a:solidFill>
                <a:latin typeface="+mn-lt"/>
              </a:rPr>
              <a:t>sdr</a:t>
            </a:r>
            <a:r>
              <a:rPr lang="it-IT" altLang="it-IT" sz="2800" dirty="0">
                <a:solidFill>
                  <a:srgbClr val="000000"/>
                </a:solidFill>
                <a:latin typeface="+mn-lt"/>
              </a:rPr>
              <a:t> da doppio schiacciamento più comunemente studiata è </a:t>
            </a:r>
            <a:r>
              <a:rPr lang="it-IT" altLang="it-IT" sz="2800" u="sng" dirty="0">
                <a:solidFill>
                  <a:srgbClr val="000000"/>
                </a:solidFill>
                <a:latin typeface="+mn-lt"/>
              </a:rPr>
              <a:t>la </a:t>
            </a:r>
            <a:r>
              <a:rPr lang="it-IT" altLang="it-IT" sz="2800" u="sng" dirty="0" err="1">
                <a:solidFill>
                  <a:srgbClr val="000000"/>
                </a:solidFill>
                <a:latin typeface="+mn-lt"/>
              </a:rPr>
              <a:t>sdr</a:t>
            </a:r>
            <a:r>
              <a:rPr lang="it-IT" altLang="it-IT" sz="2800" u="sng" dirty="0">
                <a:solidFill>
                  <a:srgbClr val="000000"/>
                </a:solidFill>
                <a:latin typeface="+mn-lt"/>
              </a:rPr>
              <a:t> del tunnel carpale con lesione del tratto cervicale</a:t>
            </a:r>
            <a:r>
              <a:rPr lang="it-IT" altLang="it-IT" sz="2800" dirty="0">
                <a:solidFill>
                  <a:srgbClr val="000000"/>
                </a:solidFill>
                <a:latin typeface="+mn-lt"/>
              </a:rPr>
              <a:t>: spesso si presenta una combinazione di questi due disturbi.</a:t>
            </a:r>
          </a:p>
        </p:txBody>
      </p:sp>
    </p:spTree>
    <p:extLst>
      <p:ext uri="{BB962C8B-B14F-4D97-AF65-F5344CB8AC3E}">
        <p14:creationId xmlns:p14="http://schemas.microsoft.com/office/powerpoint/2010/main" val="1498427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395288" y="549275"/>
            <a:ext cx="8424862" cy="6048375"/>
          </a:xfrm>
        </p:spPr>
        <p:txBody>
          <a:bodyPr/>
          <a:lstStyle/>
          <a:p>
            <a:pPr eaLnBrk="1" hangingPunct="1">
              <a:lnSpc>
                <a:spcPct val="80000"/>
              </a:lnSpc>
            </a:pPr>
            <a:r>
              <a:rPr lang="it-IT" altLang="it-IT" sz="2800" smtClean="0">
                <a:solidFill>
                  <a:srgbClr val="000000"/>
                </a:solidFill>
              </a:rPr>
              <a:t>Ci sono casi riportati da </a:t>
            </a:r>
            <a:r>
              <a:rPr lang="it-IT" altLang="it-IT" sz="2800" u="sng" smtClean="0">
                <a:solidFill>
                  <a:srgbClr val="000000"/>
                </a:solidFill>
              </a:rPr>
              <a:t>“triplo schiacciamento” e</a:t>
            </a:r>
            <a:r>
              <a:rPr lang="it-IT" altLang="it-IT" sz="2800" smtClean="0">
                <a:solidFill>
                  <a:srgbClr val="000000"/>
                </a:solidFill>
              </a:rPr>
              <a:t> da </a:t>
            </a:r>
            <a:r>
              <a:rPr lang="it-IT" altLang="it-IT" sz="2800" u="sng" smtClean="0">
                <a:solidFill>
                  <a:srgbClr val="000000"/>
                </a:solidFill>
              </a:rPr>
              <a:t>“schiacciamento multiplo”</a:t>
            </a:r>
            <a:r>
              <a:rPr lang="it-IT" altLang="it-IT" sz="2800" smtClean="0">
                <a:solidFill>
                  <a:srgbClr val="000000"/>
                </a:solidFill>
              </a:rPr>
              <a:t> (Mackinnon e Dellon, 1988). Per Upton e McComas i meccanismi sottostanti sono fondati </a:t>
            </a:r>
            <a:r>
              <a:rPr lang="it-IT" altLang="it-IT" sz="2800" u="sng" smtClean="0">
                <a:solidFill>
                  <a:srgbClr val="000000"/>
                </a:solidFill>
              </a:rPr>
              <a:t>sull’alterazione del flusso assoplasmatico</a:t>
            </a:r>
            <a:r>
              <a:rPr lang="it-IT" altLang="it-IT" sz="2800" smtClean="0">
                <a:solidFill>
                  <a:srgbClr val="000000"/>
                </a:solidFill>
              </a:rPr>
              <a:t> in una sede, che rende il resto dell’assone suscettibile a intrappolamento.</a:t>
            </a:r>
          </a:p>
          <a:p>
            <a:pPr eaLnBrk="1" hangingPunct="1">
              <a:lnSpc>
                <a:spcPct val="80000"/>
              </a:lnSpc>
              <a:buFontTx/>
              <a:buNone/>
            </a:pPr>
            <a:r>
              <a:rPr lang="it-IT" altLang="it-IT" sz="2800" smtClean="0">
                <a:solidFill>
                  <a:srgbClr val="000000"/>
                </a:solidFill>
              </a:rPr>
              <a:t> </a:t>
            </a:r>
          </a:p>
          <a:p>
            <a:pPr eaLnBrk="1" hangingPunct="1">
              <a:lnSpc>
                <a:spcPct val="80000"/>
              </a:lnSpc>
            </a:pPr>
            <a:r>
              <a:rPr lang="it-IT" altLang="it-IT" sz="2800" smtClean="0">
                <a:solidFill>
                  <a:srgbClr val="000000"/>
                </a:solidFill>
              </a:rPr>
              <a:t>Questa idea del </a:t>
            </a:r>
            <a:r>
              <a:rPr lang="it-IT" altLang="it-IT" sz="2800" u="sng" smtClean="0">
                <a:solidFill>
                  <a:srgbClr val="000000"/>
                </a:solidFill>
              </a:rPr>
              <a:t>neurone malato</a:t>
            </a:r>
            <a:r>
              <a:rPr lang="it-IT" altLang="it-IT" sz="2800" smtClean="0">
                <a:solidFill>
                  <a:srgbClr val="000000"/>
                </a:solidFill>
              </a:rPr>
              <a:t> che predispone alla lesione altre aree del sistema nervoso viene in effetti riportata nella letteratura: esperimenti con i ratti hanno dimostrato che se una parte  prossimale del nervo viene legata ad un livello compressivo non sufficiente per alterare l’attività elettrica, il nervo diventa comunque più suscettibile alla compressione distale.</a:t>
            </a:r>
          </a:p>
        </p:txBody>
      </p:sp>
      <p:sp>
        <p:nvSpPr>
          <p:cNvPr id="4" name="Segnaposto numero diapositiva 5"/>
          <p:cNvSpPr>
            <a:spLocks noGrp="1"/>
          </p:cNvSpPr>
          <p:nvPr>
            <p:ph type="sldNum" sz="quarter" idx="12"/>
          </p:nvPr>
        </p:nvSpPr>
        <p:spPr/>
        <p:txBody>
          <a:bodyPr/>
          <a:lstStyle/>
          <a:p>
            <a:pPr>
              <a:defRPr/>
            </a:pPr>
            <a:fld id="{FBDAF4CA-98CD-445C-B0A8-C0E69EEB36DE}" type="slidenum">
              <a:rPr lang="it-IT" altLang="it-IT"/>
              <a:pPr>
                <a:defRPr/>
              </a:pPr>
              <a:t>31</a:t>
            </a:fld>
            <a:endParaRPr lang="it-IT" alt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806450" y="1052513"/>
            <a:ext cx="8229600" cy="5256212"/>
          </a:xfrm>
        </p:spPr>
        <p:txBody>
          <a:bodyPr/>
          <a:lstStyle/>
          <a:p>
            <a:pPr eaLnBrk="1" hangingPunct="1">
              <a:lnSpc>
                <a:spcPct val="90000"/>
              </a:lnSpc>
            </a:pPr>
            <a:r>
              <a:rPr lang="it-IT" altLang="it-IT" sz="2800" smtClean="0">
                <a:solidFill>
                  <a:srgbClr val="000000"/>
                </a:solidFill>
              </a:rPr>
              <a:t>Butler ipotizza </a:t>
            </a:r>
            <a:r>
              <a:rPr lang="it-IT" altLang="it-IT" sz="2800" u="sng" smtClean="0">
                <a:solidFill>
                  <a:srgbClr val="000000"/>
                </a:solidFill>
              </a:rPr>
              <a:t>un contributo meccanico</a:t>
            </a:r>
            <a:r>
              <a:rPr lang="it-IT" altLang="it-IT" sz="2800" smtClean="0">
                <a:solidFill>
                  <a:srgbClr val="000000"/>
                </a:solidFill>
              </a:rPr>
              <a:t> allo sviluppo di sintomi da ogni parte lungo il tratto nervoso, dopo la lesione iniziale. </a:t>
            </a:r>
          </a:p>
          <a:p>
            <a:pPr eaLnBrk="1" hangingPunct="1">
              <a:lnSpc>
                <a:spcPct val="90000"/>
              </a:lnSpc>
              <a:buFontTx/>
              <a:buNone/>
            </a:pPr>
            <a:endParaRPr lang="it-IT" altLang="it-IT" sz="2800" smtClean="0">
              <a:solidFill>
                <a:srgbClr val="000000"/>
              </a:solidFill>
            </a:endParaRPr>
          </a:p>
          <a:p>
            <a:pPr eaLnBrk="1" hangingPunct="1">
              <a:lnSpc>
                <a:spcPct val="90000"/>
              </a:lnSpc>
            </a:pPr>
            <a:r>
              <a:rPr lang="it-IT" altLang="it-IT" sz="2800" smtClean="0">
                <a:solidFill>
                  <a:srgbClr val="000000"/>
                </a:solidFill>
              </a:rPr>
              <a:t>L’indebolimento del flusso assoplasmatico, infatti, potrebbe essere una conseguenza oppure potrebbe predisporre delle aree alla deformazione e quindi la </a:t>
            </a:r>
            <a:r>
              <a:rPr lang="it-IT" altLang="it-IT" sz="2800" u="sng" smtClean="0">
                <a:solidFill>
                  <a:srgbClr val="000000"/>
                </a:solidFill>
              </a:rPr>
              <a:t>perdita di una normale meccanica del sistema nervoso, causa delle alterazioni patologiche nei tessuti connettivi di contenimento</a:t>
            </a:r>
            <a:r>
              <a:rPr lang="it-IT" altLang="it-IT" sz="2800" smtClean="0">
                <a:solidFill>
                  <a:srgbClr val="000000"/>
                </a:solidFill>
              </a:rPr>
              <a:t>, che potrebbero addirittura precedere le alterazioni neurofisiologiche.</a:t>
            </a:r>
          </a:p>
        </p:txBody>
      </p:sp>
      <p:sp>
        <p:nvSpPr>
          <p:cNvPr id="4" name="Segnaposto numero diapositiva 5"/>
          <p:cNvSpPr>
            <a:spLocks noGrp="1"/>
          </p:cNvSpPr>
          <p:nvPr>
            <p:ph type="sldNum" sz="quarter" idx="12"/>
          </p:nvPr>
        </p:nvSpPr>
        <p:spPr/>
        <p:txBody>
          <a:bodyPr/>
          <a:lstStyle/>
          <a:p>
            <a:pPr>
              <a:defRPr/>
            </a:pPr>
            <a:fld id="{F3D99324-0500-403B-B4E8-C8B943C8A5B1}" type="slidenum">
              <a:rPr lang="it-IT" altLang="it-IT"/>
              <a:pPr>
                <a:defRPr/>
              </a:pPr>
              <a:t>32</a:t>
            </a:fld>
            <a:endParaRPr lang="it-IT" alt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548680"/>
            <a:ext cx="7962850" cy="6192688"/>
          </a:xfrm>
        </p:spPr>
        <p:txBody>
          <a:bodyPr/>
          <a:lstStyle/>
          <a:p>
            <a:r>
              <a:rPr lang="it-IT" sz="2400" b="1" dirty="0"/>
              <a:t>La sindrome da doppia schiacciamento è una </a:t>
            </a:r>
            <a:r>
              <a:rPr lang="it-IT" sz="2400" b="1" dirty="0" smtClean="0"/>
              <a:t>diagnosi controversa:  </a:t>
            </a:r>
            <a:r>
              <a:rPr lang="it-IT" sz="2400" dirty="0" smtClean="0"/>
              <a:t>alcuni ritengono </a:t>
            </a:r>
            <a:r>
              <a:rPr lang="it-IT" sz="2400" dirty="0"/>
              <a:t>che sia </a:t>
            </a:r>
            <a:r>
              <a:rPr lang="it-IT" sz="2400" dirty="0" smtClean="0"/>
              <a:t>un costrutto che fa più </a:t>
            </a:r>
            <a:r>
              <a:rPr lang="it-IT" sz="2400" dirty="0"/>
              <a:t>male che bene </a:t>
            </a:r>
            <a:r>
              <a:rPr lang="it-IT" sz="2400" dirty="0" smtClean="0"/>
              <a:t>perché sottolinea </a:t>
            </a:r>
            <a:r>
              <a:rPr lang="it-IT" sz="2400" dirty="0"/>
              <a:t>una spiegazione fisiopatologica oggettiva per </a:t>
            </a:r>
            <a:r>
              <a:rPr lang="it-IT" sz="2400" dirty="0" smtClean="0"/>
              <a:t>sintomi inspiegabili, </a:t>
            </a:r>
            <a:r>
              <a:rPr lang="it-IT" sz="2400" dirty="0"/>
              <a:t>disabilità e insoddisfazione che potrebbero essere </a:t>
            </a:r>
            <a:r>
              <a:rPr lang="it-IT" sz="2400" dirty="0" smtClean="0"/>
              <a:t>maggiormente mediati da un punto di vista </a:t>
            </a:r>
            <a:r>
              <a:rPr lang="it-IT" sz="2400" dirty="0" err="1" smtClean="0"/>
              <a:t>psico</a:t>
            </a:r>
            <a:r>
              <a:rPr lang="it-IT" sz="2400" dirty="0" smtClean="0"/>
              <a:t>-sociale.</a:t>
            </a:r>
          </a:p>
          <a:p>
            <a:endParaRPr lang="it-IT" sz="900" dirty="0" smtClean="0"/>
          </a:p>
          <a:p>
            <a:r>
              <a:rPr lang="it-IT" sz="2400" dirty="0" smtClean="0"/>
              <a:t>Tuttavia</a:t>
            </a:r>
            <a:r>
              <a:rPr lang="it-IT" sz="2400" dirty="0"/>
              <a:t>, la neuropatia periferica può </a:t>
            </a:r>
            <a:r>
              <a:rPr lang="it-IT" sz="2400" dirty="0" smtClean="0"/>
              <a:t>coesistere con </a:t>
            </a:r>
            <a:r>
              <a:rPr lang="it-IT" sz="2400" dirty="0" err="1" smtClean="0"/>
              <a:t>unaneuropatia</a:t>
            </a:r>
            <a:r>
              <a:rPr lang="it-IT" sz="2400" dirty="0" smtClean="0"/>
              <a:t> </a:t>
            </a:r>
            <a:r>
              <a:rPr lang="it-IT" sz="2400" dirty="0"/>
              <a:t>da compressione e contribuire a esiti non </a:t>
            </a:r>
            <a:r>
              <a:rPr lang="it-IT" sz="2400" dirty="0" smtClean="0"/>
              <a:t>ottimali dopo </a:t>
            </a:r>
            <a:r>
              <a:rPr lang="it-IT" sz="2400" dirty="0"/>
              <a:t>decompressione nervosa. </a:t>
            </a:r>
            <a:endParaRPr lang="it-IT" sz="2400" dirty="0" smtClean="0"/>
          </a:p>
          <a:p>
            <a:endParaRPr lang="it-IT" sz="900" dirty="0" smtClean="0"/>
          </a:p>
          <a:p>
            <a:r>
              <a:rPr lang="it-IT" sz="2400" dirty="0" smtClean="0"/>
              <a:t>Per </a:t>
            </a:r>
            <a:r>
              <a:rPr lang="it-IT" sz="2400" dirty="0"/>
              <a:t>gestire </a:t>
            </a:r>
            <a:r>
              <a:rPr lang="it-IT" sz="2400" dirty="0" smtClean="0"/>
              <a:t>meglio le aspettative dei pazienti, </a:t>
            </a:r>
            <a:r>
              <a:rPr lang="it-IT" sz="2400" dirty="0"/>
              <a:t>il trattamento dei professionisti dovrebbe essere consapevole della possibilità </a:t>
            </a:r>
            <a:r>
              <a:rPr lang="it-IT" sz="2400" dirty="0" smtClean="0"/>
              <a:t>di una concomitante </a:t>
            </a:r>
            <a:r>
              <a:rPr lang="it-IT" sz="2400" dirty="0" err="1"/>
              <a:t>radicolopatia</a:t>
            </a:r>
            <a:r>
              <a:rPr lang="it-IT" sz="2400" dirty="0"/>
              <a:t> cervicale e sindrome del tunnel carpale</a:t>
            </a:r>
            <a:r>
              <a:rPr lang="it-IT" sz="2400" dirty="0" smtClean="0"/>
              <a:t>, cos </a:t>
            </a:r>
            <a:r>
              <a:rPr lang="it-IT" sz="2400" dirty="0"/>
              <a:t>come la presenza di neuropatia sistemica sottostante.</a:t>
            </a:r>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33</a:t>
            </a:fld>
            <a:endParaRPr lang="it-IT" altLang="it-IT"/>
          </a:p>
        </p:txBody>
      </p:sp>
    </p:spTree>
    <p:extLst>
      <p:ext uri="{BB962C8B-B14F-4D97-AF65-F5344CB8AC3E}">
        <p14:creationId xmlns:p14="http://schemas.microsoft.com/office/powerpoint/2010/main" val="1310004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260475" y="260350"/>
            <a:ext cx="7848600" cy="1176338"/>
          </a:xfrm>
        </p:spPr>
        <p:txBody>
          <a:bodyPr>
            <a:normAutofit fontScale="90000"/>
          </a:bodyPr>
          <a:lstStyle/>
          <a:p>
            <a:pPr eaLnBrk="1" fontAlgn="auto" hangingPunct="1">
              <a:spcAft>
                <a:spcPts val="0"/>
              </a:spcAft>
              <a:defRPr/>
            </a:pPr>
            <a:r>
              <a:rPr lang="it-IT" altLang="it-IT" sz="4000" b="1" u="sng">
                <a:solidFill>
                  <a:schemeClr val="tx2">
                    <a:satMod val="130000"/>
                  </a:schemeClr>
                </a:solidFill>
              </a:rPr>
              <a:t>Principi generali per il trattamento</a:t>
            </a:r>
          </a:p>
        </p:txBody>
      </p:sp>
      <p:sp>
        <p:nvSpPr>
          <p:cNvPr id="69635" name="Rectangle 3"/>
          <p:cNvSpPr>
            <a:spLocks noGrp="1" noChangeArrowheads="1"/>
          </p:cNvSpPr>
          <p:nvPr>
            <p:ph idx="1"/>
          </p:nvPr>
        </p:nvSpPr>
        <p:spPr>
          <a:xfrm>
            <a:off x="684213" y="1700213"/>
            <a:ext cx="8459787" cy="4897437"/>
          </a:xfrm>
        </p:spPr>
        <p:txBody>
          <a:bodyPr/>
          <a:lstStyle/>
          <a:p>
            <a:pPr marL="609600" indent="-609600" eaLnBrk="1" hangingPunct="1">
              <a:buFont typeface="Wingdings" pitchFamily="2" charset="2"/>
              <a:buAutoNum type="arabicPeriod"/>
            </a:pPr>
            <a:r>
              <a:rPr lang="it-IT" altLang="it-IT" sz="2800" u="sng" smtClean="0">
                <a:solidFill>
                  <a:srgbClr val="000000"/>
                </a:solidFill>
              </a:rPr>
              <a:t>Normalmente mobilizziamo il sistema nervoso</a:t>
            </a:r>
            <a:r>
              <a:rPr lang="it-IT" altLang="it-IT" sz="2800" smtClean="0">
                <a:solidFill>
                  <a:srgbClr val="000000"/>
                </a:solidFill>
              </a:rPr>
              <a:t> durante gli esercizi, se possiamo accertare che la struttura danneggiata è il sistema nervoso, le tecniche possono essere più specifiche</a:t>
            </a:r>
          </a:p>
          <a:p>
            <a:pPr marL="609600" indent="-609600" eaLnBrk="1" hangingPunct="1">
              <a:buFont typeface="Wingdings" pitchFamily="2" charset="2"/>
              <a:buAutoNum type="arabicPeriod"/>
            </a:pPr>
            <a:r>
              <a:rPr lang="it-IT" altLang="it-IT" sz="2800" smtClean="0">
                <a:solidFill>
                  <a:srgbClr val="000000"/>
                </a:solidFill>
              </a:rPr>
              <a:t>La base del trattamento è </a:t>
            </a:r>
            <a:r>
              <a:rPr lang="it-IT" altLang="it-IT" sz="2800" u="sng" smtClean="0">
                <a:solidFill>
                  <a:srgbClr val="000000"/>
                </a:solidFill>
              </a:rPr>
              <a:t>il ragionamento clinico.</a:t>
            </a:r>
            <a:r>
              <a:rPr lang="it-IT" altLang="it-IT" sz="2800" smtClean="0">
                <a:solidFill>
                  <a:srgbClr val="000000"/>
                </a:solidFill>
              </a:rPr>
              <a:t> All’inizio la valutazione, composta da:</a:t>
            </a:r>
          </a:p>
          <a:p>
            <a:pPr marL="990600" lvl="1" indent="-533400" eaLnBrk="1" hangingPunct="1"/>
            <a:r>
              <a:rPr lang="it-IT" altLang="it-IT" sz="2400" smtClean="0">
                <a:solidFill>
                  <a:srgbClr val="000000"/>
                </a:solidFill>
              </a:rPr>
              <a:t>l’esame della conduzione nervosa; </a:t>
            </a:r>
          </a:p>
          <a:p>
            <a:pPr marL="990600" lvl="1" indent="-533400" eaLnBrk="1" hangingPunct="1"/>
            <a:r>
              <a:rPr lang="it-IT" altLang="it-IT" sz="2400" smtClean="0">
                <a:solidFill>
                  <a:srgbClr val="000000"/>
                </a:solidFill>
              </a:rPr>
              <a:t>l’esame del movimento e dell’elasticità del sistema nervoso, </a:t>
            </a:r>
          </a:p>
          <a:p>
            <a:pPr marL="990600" lvl="1" indent="-533400" eaLnBrk="1" hangingPunct="1"/>
            <a:r>
              <a:rPr lang="it-IT" altLang="it-IT" sz="2400" smtClean="0">
                <a:solidFill>
                  <a:srgbClr val="000000"/>
                </a:solidFill>
              </a:rPr>
              <a:t>talvolta la palpazione del sistema nervoso stesso.</a:t>
            </a:r>
          </a:p>
        </p:txBody>
      </p:sp>
      <p:sp>
        <p:nvSpPr>
          <p:cNvPr id="5" name="Segnaposto numero diapositiva 5"/>
          <p:cNvSpPr>
            <a:spLocks noGrp="1"/>
          </p:cNvSpPr>
          <p:nvPr>
            <p:ph type="sldNum" sz="quarter" idx="12"/>
          </p:nvPr>
        </p:nvSpPr>
        <p:spPr/>
        <p:txBody>
          <a:bodyPr/>
          <a:lstStyle/>
          <a:p>
            <a:pPr>
              <a:defRPr/>
            </a:pPr>
            <a:fld id="{B27D4462-C02D-4ED2-92D9-4DDF9D08890B}" type="slidenum">
              <a:rPr lang="it-IT" altLang="it-IT"/>
              <a:pPr>
                <a:defRPr/>
              </a:pPr>
              <a:t>34</a:t>
            </a:fld>
            <a:endParaRPr lang="it-IT" alt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403350" y="188913"/>
            <a:ext cx="7489825" cy="1563687"/>
          </a:xfrm>
        </p:spPr>
        <p:txBody>
          <a:bodyPr>
            <a:normAutofit fontScale="90000"/>
          </a:bodyPr>
          <a:lstStyle/>
          <a:p>
            <a:pPr eaLnBrk="1" fontAlgn="auto" hangingPunct="1">
              <a:spcAft>
                <a:spcPts val="0"/>
              </a:spcAft>
              <a:defRPr/>
            </a:pPr>
            <a:r>
              <a:rPr lang="it-IT" altLang="it-IT" sz="3600">
                <a:solidFill>
                  <a:schemeClr val="tx2">
                    <a:satMod val="130000"/>
                  </a:schemeClr>
                </a:solidFill>
              </a:rPr>
              <a:t>Una volta appurata una </a:t>
            </a:r>
            <a:r>
              <a:rPr lang="it-IT" altLang="it-IT" sz="3600" b="1" u="sng">
                <a:solidFill>
                  <a:schemeClr val="tx2">
                    <a:satMod val="130000"/>
                  </a:schemeClr>
                </a:solidFill>
              </a:rPr>
              <a:t>neurotensione connessa al disturbo:</a:t>
            </a:r>
          </a:p>
        </p:txBody>
      </p:sp>
      <p:sp>
        <p:nvSpPr>
          <p:cNvPr id="70659" name="Rectangle 3"/>
          <p:cNvSpPr>
            <a:spLocks noGrp="1" noChangeArrowheads="1"/>
          </p:cNvSpPr>
          <p:nvPr>
            <p:ph idx="1"/>
          </p:nvPr>
        </p:nvSpPr>
        <p:spPr>
          <a:xfrm>
            <a:off x="393700" y="2193925"/>
            <a:ext cx="8642350" cy="4664075"/>
          </a:xfrm>
        </p:spPr>
        <p:txBody>
          <a:bodyPr/>
          <a:lstStyle/>
          <a:p>
            <a:pPr marL="609600" indent="-609600" eaLnBrk="1" hangingPunct="1">
              <a:buFontTx/>
              <a:buNone/>
            </a:pPr>
            <a:r>
              <a:rPr lang="it-IT" altLang="it-IT" sz="2800" dirty="0" smtClean="0">
                <a:solidFill>
                  <a:srgbClr val="000000"/>
                </a:solidFill>
              </a:rPr>
              <a:t>Si può:</a:t>
            </a:r>
          </a:p>
          <a:p>
            <a:pPr marL="609600" indent="-609600" eaLnBrk="1" hangingPunct="1">
              <a:buFont typeface="Wingdings" pitchFamily="2" charset="2"/>
              <a:buAutoNum type="arabicPeriod"/>
            </a:pPr>
            <a:r>
              <a:rPr lang="it-IT" altLang="it-IT" sz="2800" u="sng" dirty="0" smtClean="0">
                <a:solidFill>
                  <a:srgbClr val="000000"/>
                </a:solidFill>
              </a:rPr>
              <a:t>Mobilizzare direttamente il sistema nervoso</a:t>
            </a:r>
            <a:r>
              <a:rPr lang="it-IT" altLang="it-IT" sz="2800" dirty="0" smtClean="0">
                <a:solidFill>
                  <a:srgbClr val="000000"/>
                </a:solidFill>
              </a:rPr>
              <a:t>, di solito attraverso i test di tensione e le loro derivazioni;</a:t>
            </a:r>
          </a:p>
          <a:p>
            <a:pPr marL="609600" indent="-609600" eaLnBrk="1" hangingPunct="1">
              <a:buFont typeface="Wingdings" pitchFamily="2" charset="2"/>
              <a:buAutoNum type="arabicPeriod"/>
            </a:pPr>
            <a:r>
              <a:rPr lang="it-IT" altLang="it-IT" sz="2800" u="sng" dirty="0" smtClean="0">
                <a:solidFill>
                  <a:srgbClr val="000000"/>
                </a:solidFill>
              </a:rPr>
              <a:t>Applicare il trattamento attraverso l’interfaccia</a:t>
            </a:r>
            <a:r>
              <a:rPr lang="it-IT" altLang="it-IT" sz="2800" dirty="0" smtClean="0">
                <a:solidFill>
                  <a:srgbClr val="000000"/>
                </a:solidFill>
              </a:rPr>
              <a:t> e i tessuti correlati (articolazioni, muscoli, fascia e cute);</a:t>
            </a:r>
          </a:p>
          <a:p>
            <a:pPr marL="609600" indent="-609600" eaLnBrk="1" hangingPunct="1">
              <a:buFont typeface="Wingdings" pitchFamily="2" charset="2"/>
              <a:buAutoNum type="arabicPeriod"/>
            </a:pPr>
            <a:r>
              <a:rPr lang="it-IT" altLang="it-IT" sz="2800" dirty="0" smtClean="0">
                <a:solidFill>
                  <a:srgbClr val="000000"/>
                </a:solidFill>
              </a:rPr>
              <a:t>Considerare un </a:t>
            </a:r>
            <a:r>
              <a:rPr lang="it-IT" altLang="it-IT" sz="2800" u="sng" dirty="0" smtClean="0">
                <a:solidFill>
                  <a:srgbClr val="000000"/>
                </a:solidFill>
              </a:rPr>
              <a:t>trattamento indiretto</a:t>
            </a:r>
            <a:r>
              <a:rPr lang="it-IT" altLang="it-IT" sz="2800" dirty="0" smtClean="0">
                <a:solidFill>
                  <a:srgbClr val="000000"/>
                </a:solidFill>
              </a:rPr>
              <a:t>, come suggerimenti posturali e progetti ergonomici.</a:t>
            </a:r>
          </a:p>
        </p:txBody>
      </p:sp>
      <p:sp>
        <p:nvSpPr>
          <p:cNvPr id="5" name="Segnaposto numero diapositiva 5"/>
          <p:cNvSpPr>
            <a:spLocks noGrp="1"/>
          </p:cNvSpPr>
          <p:nvPr>
            <p:ph type="sldNum" sz="quarter" idx="12"/>
          </p:nvPr>
        </p:nvSpPr>
        <p:spPr/>
        <p:txBody>
          <a:bodyPr/>
          <a:lstStyle/>
          <a:p>
            <a:pPr>
              <a:defRPr/>
            </a:pPr>
            <a:fld id="{6A1D3E5A-6047-4766-9609-2E5BA0938936}" type="slidenum">
              <a:rPr lang="it-IT" altLang="it-IT"/>
              <a:pPr>
                <a:defRPr/>
              </a:pPr>
              <a:t>35</a:t>
            </a:fld>
            <a:endParaRPr lang="it-IT" alt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187450" y="274638"/>
            <a:ext cx="7747000" cy="1143000"/>
          </a:xfrm>
        </p:spPr>
        <p:txBody>
          <a:bodyPr/>
          <a:lstStyle/>
          <a:p>
            <a:pPr eaLnBrk="1" fontAlgn="auto" hangingPunct="1">
              <a:spcAft>
                <a:spcPts val="0"/>
              </a:spcAft>
              <a:defRPr/>
            </a:pPr>
            <a:r>
              <a:rPr lang="it-IT" altLang="it-IT" b="1" dirty="0" smtClean="0">
                <a:solidFill>
                  <a:schemeClr val="tx2">
                    <a:satMod val="130000"/>
                  </a:schemeClr>
                </a:solidFill>
              </a:rPr>
              <a:t>Da ricordare</a:t>
            </a:r>
          </a:p>
        </p:txBody>
      </p:sp>
      <p:sp>
        <p:nvSpPr>
          <p:cNvPr id="51203"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E467BA09-798F-4CED-A13F-53F852A5BA8E}" type="slidenum">
              <a:rPr lang="it-IT" altLang="it-IT" sz="1200" smtClean="0">
                <a:latin typeface="Arial" charset="0"/>
              </a:rPr>
              <a:pPr eaLnBrk="1" hangingPunct="1">
                <a:spcBef>
                  <a:spcPct val="0"/>
                </a:spcBef>
                <a:buClrTx/>
                <a:buSzTx/>
                <a:buFontTx/>
                <a:buNone/>
              </a:pPr>
              <a:t>36</a:t>
            </a:fld>
            <a:endParaRPr lang="it-IT" altLang="it-IT" sz="1200" smtClean="0">
              <a:latin typeface="Arial" charset="0"/>
            </a:endParaRPr>
          </a:p>
        </p:txBody>
      </p:sp>
      <p:sp>
        <p:nvSpPr>
          <p:cNvPr id="51204" name="AutoShape 3"/>
          <p:cNvSpPr>
            <a:spLocks noChangeArrowheads="1"/>
          </p:cNvSpPr>
          <p:nvPr/>
        </p:nvSpPr>
        <p:spPr bwMode="auto">
          <a:xfrm>
            <a:off x="71438" y="1557338"/>
            <a:ext cx="8964612" cy="5040312"/>
          </a:xfrm>
          <a:prstGeom prst="horizontalScroll">
            <a:avLst>
              <a:gd name="adj" fmla="val 12500"/>
            </a:avLst>
          </a:prstGeom>
          <a:ln>
            <a:headEnd/>
            <a:tailEnd/>
          </a:ln>
        </p:spPr>
        <p:style>
          <a:lnRef idx="1">
            <a:schemeClr val="dk1"/>
          </a:lnRef>
          <a:fillRef idx="2">
            <a:schemeClr val="dk1"/>
          </a:fillRef>
          <a:effectRef idx="1">
            <a:schemeClr val="dk1"/>
          </a:effectRef>
          <a:fontRef idx="minor">
            <a:schemeClr val="dk1"/>
          </a:fontRef>
        </p:style>
        <p:txBody>
          <a:bodyPr wrap="none" anchor="ctr"/>
          <a:lstStyle>
            <a:lvl1pPr marL="457200" indent="-4572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0BD0D9"/>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10CF9B"/>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10CF9B"/>
              </a:buClr>
              <a:buFont typeface="Wingdings 2" pitchFamily="18" charset="2"/>
              <a:buChar char=""/>
              <a:defRPr sz="2000">
                <a:solidFill>
                  <a:schemeClr val="tx1"/>
                </a:solidFill>
                <a:latin typeface="Gill Sans MT" pitchFamily="34" charset="0"/>
              </a:defRPr>
            </a:lvl9pPr>
          </a:lstStyle>
          <a:p>
            <a:pPr algn="ctr" eaLnBrk="1" hangingPunct="1">
              <a:lnSpc>
                <a:spcPct val="130000"/>
              </a:lnSpc>
              <a:spcBef>
                <a:spcPct val="0"/>
              </a:spcBef>
              <a:buClrTx/>
              <a:buSzTx/>
              <a:buFontTx/>
              <a:buAutoNum type="arabicPeriod"/>
            </a:pPr>
            <a:r>
              <a:rPr lang="it-IT" altLang="it-IT" sz="2400" b="1" dirty="0">
                <a:latin typeface="+mj-lt"/>
              </a:rPr>
              <a:t>Definizione </a:t>
            </a:r>
            <a:r>
              <a:rPr lang="it-IT" altLang="it-IT" sz="2400" b="1" dirty="0" smtClean="0">
                <a:latin typeface="+mj-lt"/>
              </a:rPr>
              <a:t>e presentazione del tunnel cubitale</a:t>
            </a:r>
            <a:endParaRPr lang="it-IT" altLang="it-IT" sz="2400" b="1" dirty="0">
              <a:latin typeface="+mj-lt"/>
            </a:endParaRPr>
          </a:p>
          <a:p>
            <a:pPr algn="ctr" eaLnBrk="1" hangingPunct="1">
              <a:lnSpc>
                <a:spcPct val="130000"/>
              </a:lnSpc>
              <a:spcBef>
                <a:spcPct val="0"/>
              </a:spcBef>
              <a:buClrTx/>
              <a:buSzTx/>
              <a:buFontTx/>
              <a:buAutoNum type="arabicPeriod"/>
            </a:pPr>
            <a:r>
              <a:rPr lang="it-IT" altLang="it-IT" sz="2400" b="1" dirty="0" smtClean="0">
                <a:latin typeface="+mj-lt"/>
              </a:rPr>
              <a:t>Differenziazione con canale di </a:t>
            </a:r>
            <a:r>
              <a:rPr lang="it-IT" altLang="it-IT" sz="2400" b="1" dirty="0" err="1" smtClean="0">
                <a:latin typeface="+mj-lt"/>
              </a:rPr>
              <a:t>Guyon</a:t>
            </a:r>
            <a:endParaRPr lang="it-IT" altLang="it-IT" sz="2400" b="1" dirty="0">
              <a:latin typeface="+mj-lt"/>
            </a:endParaRPr>
          </a:p>
          <a:p>
            <a:pPr algn="ctr" eaLnBrk="1" hangingPunct="1">
              <a:lnSpc>
                <a:spcPct val="130000"/>
              </a:lnSpc>
              <a:spcBef>
                <a:spcPct val="0"/>
              </a:spcBef>
              <a:buClrTx/>
              <a:buSzTx/>
              <a:buFontTx/>
              <a:buAutoNum type="arabicPeriod"/>
            </a:pPr>
            <a:r>
              <a:rPr lang="it-IT" altLang="it-IT" sz="2400" b="1" dirty="0" smtClean="0">
                <a:latin typeface="+mj-lt"/>
              </a:rPr>
              <a:t>Territorio sensitivo e motorio (artiglio ulnare)</a:t>
            </a:r>
          </a:p>
          <a:p>
            <a:pPr algn="ctr" eaLnBrk="1" hangingPunct="1">
              <a:lnSpc>
                <a:spcPct val="130000"/>
              </a:lnSpc>
              <a:spcBef>
                <a:spcPct val="0"/>
              </a:spcBef>
              <a:buClrTx/>
              <a:buSzTx/>
              <a:buFont typeface="+mj-lt"/>
              <a:buAutoNum type="arabicPeriod"/>
            </a:pPr>
            <a:r>
              <a:rPr lang="it-IT" altLang="it-IT" sz="2400" b="1" dirty="0" err="1" smtClean="0">
                <a:latin typeface="+mj-lt"/>
              </a:rPr>
              <a:t>Slider</a:t>
            </a:r>
            <a:r>
              <a:rPr lang="it-IT" altLang="it-IT" sz="2400" b="1" dirty="0" smtClean="0">
                <a:latin typeface="+mj-lt"/>
              </a:rPr>
              <a:t> e </a:t>
            </a:r>
            <a:r>
              <a:rPr lang="it-IT" altLang="it-IT" sz="2400" b="1" dirty="0" err="1" smtClean="0">
                <a:latin typeface="+mj-lt"/>
              </a:rPr>
              <a:t>tensioner</a:t>
            </a:r>
            <a:r>
              <a:rPr lang="it-IT" altLang="it-IT" sz="2400" b="1" dirty="0" smtClean="0">
                <a:latin typeface="+mj-lt"/>
              </a:rPr>
              <a:t> secondo Butler</a:t>
            </a:r>
          </a:p>
          <a:p>
            <a:pPr algn="ctr" eaLnBrk="1" hangingPunct="1">
              <a:lnSpc>
                <a:spcPct val="130000"/>
              </a:lnSpc>
              <a:spcBef>
                <a:spcPct val="0"/>
              </a:spcBef>
              <a:buClrTx/>
              <a:buSzTx/>
              <a:buFont typeface="+mj-lt"/>
              <a:buAutoNum type="arabicPeriod"/>
            </a:pPr>
            <a:r>
              <a:rPr lang="it-IT" altLang="it-IT" sz="2400" b="1" dirty="0" smtClean="0">
                <a:latin typeface="+mj-lt"/>
              </a:rPr>
              <a:t>Concetto di double </a:t>
            </a:r>
            <a:r>
              <a:rPr lang="it-IT" altLang="it-IT" sz="2400" b="1" dirty="0" err="1" smtClean="0">
                <a:latin typeface="+mj-lt"/>
              </a:rPr>
              <a:t>crush</a:t>
            </a:r>
            <a:r>
              <a:rPr lang="it-IT" altLang="it-IT" sz="2400" b="1" dirty="0" smtClean="0">
                <a:latin typeface="+mj-lt"/>
              </a:rPr>
              <a:t> o multiple </a:t>
            </a:r>
            <a:r>
              <a:rPr lang="it-IT" altLang="it-IT" sz="2400" b="1" dirty="0" err="1" smtClean="0">
                <a:latin typeface="+mj-lt"/>
              </a:rPr>
              <a:t>crush</a:t>
            </a:r>
            <a:r>
              <a:rPr lang="it-IT" altLang="it-IT" sz="2400" b="1" dirty="0" smtClean="0">
                <a:latin typeface="+mj-lt"/>
              </a:rPr>
              <a:t> </a:t>
            </a:r>
            <a:r>
              <a:rPr lang="it-IT" altLang="it-IT" sz="2400" b="1" dirty="0" err="1" smtClean="0">
                <a:latin typeface="+mj-lt"/>
              </a:rPr>
              <a:t>syndrome</a:t>
            </a:r>
            <a:endParaRPr lang="it-IT" altLang="it-IT" sz="2400" b="1" dirty="0">
              <a:latin typeface="+mj-lt"/>
            </a:endParaRPr>
          </a:p>
        </p:txBody>
      </p:sp>
    </p:spTree>
    <p:extLst>
      <p:ext uri="{BB962C8B-B14F-4D97-AF65-F5344CB8AC3E}">
        <p14:creationId xmlns:p14="http://schemas.microsoft.com/office/powerpoint/2010/main" val="232455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921831" y="692696"/>
            <a:ext cx="8244408" cy="5221560"/>
          </a:xfrm>
        </p:spPr>
        <p:txBody>
          <a:bodyPr/>
          <a:lstStyle/>
          <a:p>
            <a:r>
              <a:rPr lang="it-IT" sz="2800" dirty="0" smtClean="0"/>
              <a:t>In </a:t>
            </a:r>
            <a:r>
              <a:rPr lang="it-IT" sz="2800" dirty="0"/>
              <a:t>questo studio, il 38,6% dei pazienti aveva </a:t>
            </a:r>
            <a:r>
              <a:rPr lang="it-IT" sz="2800" dirty="0" smtClean="0"/>
              <a:t>ricevuto un </a:t>
            </a:r>
            <a:r>
              <a:rPr lang="it-IT" sz="2800" dirty="0"/>
              <a:t>trattamento medico e il 61,4% </a:t>
            </a:r>
            <a:r>
              <a:rPr lang="it-IT" sz="2800" dirty="0" smtClean="0"/>
              <a:t>chirurgico.</a:t>
            </a:r>
          </a:p>
          <a:p>
            <a:pPr marL="82550" indent="0">
              <a:buNone/>
            </a:pPr>
            <a:endParaRPr lang="it-IT" sz="2800" dirty="0" smtClean="0"/>
          </a:p>
          <a:p>
            <a:r>
              <a:rPr lang="it-IT" sz="2800" dirty="0"/>
              <a:t>Tecniche chirurgiche aperte o </a:t>
            </a:r>
            <a:r>
              <a:rPr lang="it-IT" sz="2800" dirty="0" smtClean="0"/>
              <a:t>endoscopiche non </a:t>
            </a:r>
            <a:r>
              <a:rPr lang="it-IT" sz="2800" dirty="0"/>
              <a:t>sono diversi in termini </a:t>
            </a:r>
            <a:r>
              <a:rPr lang="it-IT" sz="2800" dirty="0" smtClean="0"/>
              <a:t>clinici di efficacia </a:t>
            </a:r>
            <a:r>
              <a:rPr lang="it-IT" sz="2800" dirty="0"/>
              <a:t>e </a:t>
            </a:r>
            <a:r>
              <a:rPr lang="it-IT" sz="2800" dirty="0" smtClean="0"/>
              <a:t>sicurezza, con un tasso di successo di </a:t>
            </a:r>
            <a:r>
              <a:rPr lang="it-IT" sz="2800" dirty="0"/>
              <a:t>circa il 99</a:t>
            </a:r>
            <a:r>
              <a:rPr lang="it-IT" sz="2800" dirty="0" smtClean="0"/>
              <a:t>%</a:t>
            </a:r>
          </a:p>
          <a:p>
            <a:endParaRPr lang="it-IT" sz="2800" dirty="0"/>
          </a:p>
          <a:p>
            <a:r>
              <a:rPr lang="it-IT" sz="2800" dirty="0" err="1" smtClean="0"/>
              <a:t>Samson</a:t>
            </a:r>
            <a:r>
              <a:rPr lang="it-IT" sz="2800" dirty="0" smtClean="0"/>
              <a:t> </a:t>
            </a:r>
            <a:r>
              <a:rPr lang="it-IT" sz="2800" dirty="0"/>
              <a:t>sottolinea che </a:t>
            </a:r>
            <a:r>
              <a:rPr lang="it-IT" sz="2800" dirty="0" smtClean="0"/>
              <a:t>l’efficacia dei trattamenti conservativi </a:t>
            </a:r>
            <a:r>
              <a:rPr lang="it-IT" sz="2800" dirty="0"/>
              <a:t>sono generalmente </a:t>
            </a:r>
            <a:r>
              <a:rPr lang="it-IT" sz="2800" dirty="0" smtClean="0"/>
              <a:t>temporanei: la </a:t>
            </a:r>
            <a:r>
              <a:rPr lang="it-IT" sz="2800" dirty="0"/>
              <a:t>recidiva a medio-lungo termine potrebbe </a:t>
            </a:r>
            <a:r>
              <a:rPr lang="it-IT" sz="2800" dirty="0" smtClean="0"/>
              <a:t>intervenire nel 75-90</a:t>
            </a:r>
            <a:r>
              <a:rPr lang="it-IT" sz="2800" dirty="0"/>
              <a:t>% dei pazienti </a:t>
            </a:r>
            <a:r>
              <a:rPr lang="it-IT" sz="2800" dirty="0" smtClean="0"/>
              <a:t>(2004).</a:t>
            </a:r>
            <a:endParaRPr lang="it-IT" sz="2800" dirty="0"/>
          </a:p>
        </p:txBody>
      </p:sp>
      <p:sp>
        <p:nvSpPr>
          <p:cNvPr id="4" name="Segnaposto numero diapositiva 3"/>
          <p:cNvSpPr>
            <a:spLocks noGrp="1"/>
          </p:cNvSpPr>
          <p:nvPr>
            <p:ph type="sldNum" sz="quarter" idx="12"/>
          </p:nvPr>
        </p:nvSpPr>
        <p:spPr/>
        <p:txBody>
          <a:bodyPr/>
          <a:lstStyle/>
          <a:p>
            <a:pPr>
              <a:defRPr/>
            </a:pPr>
            <a:fld id="{5204DA5D-3E16-4E24-923F-CD5A1768C077}" type="slidenum">
              <a:rPr lang="it-IT" altLang="it-IT" smtClean="0"/>
              <a:pPr>
                <a:defRPr/>
              </a:pPr>
              <a:t>4</a:t>
            </a:fld>
            <a:endParaRPr lang="it-IT" altLang="it-IT" dirty="0"/>
          </a:p>
        </p:txBody>
      </p:sp>
    </p:spTree>
    <p:extLst>
      <p:ext uri="{BB962C8B-B14F-4D97-AF65-F5344CB8AC3E}">
        <p14:creationId xmlns:p14="http://schemas.microsoft.com/office/powerpoint/2010/main" val="204891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5100" y="274638"/>
            <a:ext cx="7499350" cy="1143000"/>
          </a:xfrm>
        </p:spPr>
        <p:txBody>
          <a:bodyPr/>
          <a:lstStyle/>
          <a:p>
            <a:pPr>
              <a:defRPr/>
            </a:pPr>
            <a:r>
              <a:rPr lang="it-IT" dirty="0" smtClean="0"/>
              <a:t>Utili indicazioni di ergonomia</a:t>
            </a:r>
            <a:endParaRPr lang="it-IT" dirty="0"/>
          </a:p>
        </p:txBody>
      </p:sp>
      <p:sp>
        <p:nvSpPr>
          <p:cNvPr id="51203" name="Segnaposto contenuto 2"/>
          <p:cNvSpPr>
            <a:spLocks noGrp="1"/>
          </p:cNvSpPr>
          <p:nvPr>
            <p:ph sz="half" idx="1"/>
          </p:nvPr>
        </p:nvSpPr>
        <p:spPr>
          <a:xfrm>
            <a:off x="755577" y="1628775"/>
            <a:ext cx="3384376" cy="4664075"/>
          </a:xfrm>
        </p:spPr>
        <p:txBody>
          <a:bodyPr/>
          <a:lstStyle/>
          <a:p>
            <a:r>
              <a:rPr lang="it-IT" altLang="it-IT" dirty="0" smtClean="0"/>
              <a:t>Per favorire i corretti allineamenti dei segmenti nelle attività ripetute e diminuire la pressione sul carpo</a:t>
            </a:r>
          </a:p>
        </p:txBody>
      </p:sp>
      <p:sp>
        <p:nvSpPr>
          <p:cNvPr id="5" name="Segnaposto numero diapositiva 4"/>
          <p:cNvSpPr>
            <a:spLocks noGrp="1"/>
          </p:cNvSpPr>
          <p:nvPr>
            <p:ph type="sldNum" sz="quarter" idx="12"/>
          </p:nvPr>
        </p:nvSpPr>
        <p:spPr/>
        <p:txBody>
          <a:bodyPr/>
          <a:lstStyle/>
          <a:p>
            <a:pPr>
              <a:defRPr/>
            </a:pPr>
            <a:fld id="{AE4E5AD5-DB05-48EA-B1DE-424BEC1C3B05}" type="slidenum">
              <a:rPr lang="it-IT" altLang="it-IT" smtClean="0"/>
              <a:pPr>
                <a:defRPr/>
              </a:pPr>
              <a:t>5</a:t>
            </a:fld>
            <a:endParaRPr lang="it-IT" altLang="it-IT"/>
          </a:p>
        </p:txBody>
      </p:sp>
      <p:pic>
        <p:nvPicPr>
          <p:cNvPr id="51205" name="Picture 2" descr="E:\reumatologia 2020\reuma Monticco 9\Correct-Way-768x48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04498" y="2276872"/>
            <a:ext cx="4853765" cy="3239691"/>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187450" y="115888"/>
            <a:ext cx="7747000" cy="1368425"/>
          </a:xfrm>
        </p:spPr>
        <p:txBody>
          <a:bodyPr/>
          <a:lstStyle/>
          <a:p>
            <a:pPr eaLnBrk="1" fontAlgn="auto" hangingPunct="1">
              <a:spcAft>
                <a:spcPts val="0"/>
              </a:spcAft>
              <a:defRPr/>
            </a:pPr>
            <a:r>
              <a:rPr lang="it-IT" altLang="it-IT" sz="4000" dirty="0" smtClean="0">
                <a:solidFill>
                  <a:schemeClr val="tx2">
                    <a:satMod val="130000"/>
                  </a:schemeClr>
                </a:solidFill>
              </a:rPr>
              <a:t>Utile il mantenimento di </a:t>
            </a:r>
            <a:r>
              <a:rPr lang="it-IT" altLang="it-IT" sz="4000" dirty="0">
                <a:solidFill>
                  <a:schemeClr val="tx2">
                    <a:satMod val="130000"/>
                  </a:schemeClr>
                </a:solidFill>
              </a:rPr>
              <a:t>posizioni funzionali durante la notte</a:t>
            </a:r>
          </a:p>
        </p:txBody>
      </p:sp>
      <p:sp>
        <p:nvSpPr>
          <p:cNvPr id="35843" name="Rectangle 3"/>
          <p:cNvSpPr>
            <a:spLocks noGrp="1" noChangeArrowheads="1"/>
          </p:cNvSpPr>
          <p:nvPr>
            <p:ph idx="1"/>
          </p:nvPr>
        </p:nvSpPr>
        <p:spPr>
          <a:xfrm>
            <a:off x="827088" y="1820863"/>
            <a:ext cx="4176712" cy="4921250"/>
          </a:xfrm>
        </p:spPr>
        <p:txBody>
          <a:bodyPr/>
          <a:lstStyle/>
          <a:p>
            <a:pPr eaLnBrk="1" hangingPunct="1">
              <a:defRPr/>
            </a:pPr>
            <a:r>
              <a:rPr lang="it-IT" altLang="it-IT" sz="2800" dirty="0" smtClean="0">
                <a:solidFill>
                  <a:srgbClr val="000000"/>
                </a:solidFill>
              </a:rPr>
              <a:t>Utilizzo degli </a:t>
            </a:r>
            <a:r>
              <a:rPr lang="it-IT" altLang="it-IT" sz="2800" b="1" dirty="0" err="1" smtClean="0">
                <a:solidFill>
                  <a:srgbClr val="000000"/>
                </a:solidFill>
              </a:rPr>
              <a:t>splint</a:t>
            </a:r>
            <a:r>
              <a:rPr lang="it-IT" altLang="it-IT" sz="2800" b="1" dirty="0" smtClean="0">
                <a:solidFill>
                  <a:srgbClr val="000000"/>
                </a:solidFill>
              </a:rPr>
              <a:t> o tutori di posizionamento</a:t>
            </a:r>
            <a:r>
              <a:rPr lang="it-IT" altLang="it-IT" sz="2800" dirty="0" smtClean="0">
                <a:solidFill>
                  <a:srgbClr val="000000"/>
                </a:solidFill>
              </a:rPr>
              <a:t>, in particolare durante la notte, è associato ad una diminuzione dei sintomi sia sensitivi che motori.</a:t>
            </a:r>
          </a:p>
          <a:p>
            <a:pPr marL="82550" indent="0" eaLnBrk="1" hangingPunct="1">
              <a:buFont typeface="Wingdings 2" pitchFamily="18" charset="2"/>
              <a:buNone/>
              <a:defRPr/>
            </a:pPr>
            <a:endParaRPr lang="it-IT" altLang="it-IT" sz="2800" dirty="0" smtClean="0">
              <a:solidFill>
                <a:srgbClr val="000000"/>
              </a:solidFill>
            </a:endParaRPr>
          </a:p>
          <a:p>
            <a:pPr eaLnBrk="1" hangingPunct="1">
              <a:defRPr/>
            </a:pPr>
            <a:r>
              <a:rPr lang="it-IT" altLang="it-IT" sz="2800" dirty="0" smtClean="0">
                <a:solidFill>
                  <a:srgbClr val="000000"/>
                </a:solidFill>
              </a:rPr>
              <a:t>Meglio posizione neutra</a:t>
            </a:r>
          </a:p>
        </p:txBody>
      </p:sp>
      <p:sp>
        <p:nvSpPr>
          <p:cNvPr id="8" name="Segnaposto numero diapositiva 5"/>
          <p:cNvSpPr>
            <a:spLocks noGrp="1"/>
          </p:cNvSpPr>
          <p:nvPr>
            <p:ph type="sldNum" sz="quarter" idx="12"/>
          </p:nvPr>
        </p:nvSpPr>
        <p:spPr/>
        <p:txBody>
          <a:bodyPr/>
          <a:lstStyle/>
          <a:p>
            <a:pPr>
              <a:defRPr/>
            </a:pPr>
            <a:fld id="{CD446B56-2749-4420-9655-BE273EACC2A1}" type="slidenum">
              <a:rPr lang="it-IT" altLang="it-IT"/>
              <a:pPr>
                <a:defRPr/>
              </a:pPr>
              <a:t>6</a:t>
            </a:fld>
            <a:endParaRPr lang="it-IT" altLang="it-IT"/>
          </a:p>
        </p:txBody>
      </p:sp>
      <p:pic>
        <p:nvPicPr>
          <p:cNvPr id="52229" name="Picture 4" descr="Tutore%20mano%20polso%20New%20Edge%20Pavis%20It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412875"/>
            <a:ext cx="25177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img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4616450"/>
            <a:ext cx="39036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eaLnBrk="1" fontAlgn="auto" hangingPunct="1">
              <a:spcAft>
                <a:spcPts val="0"/>
              </a:spcAft>
              <a:defRPr/>
            </a:pPr>
            <a:r>
              <a:rPr lang="it-IT" altLang="it-IT" sz="4000" b="1" u="sng">
                <a:solidFill>
                  <a:schemeClr val="tx2">
                    <a:satMod val="130000"/>
                  </a:schemeClr>
                </a:solidFill>
              </a:rPr>
              <a:t>IL TRATTAMENTO CHIRURGICO</a:t>
            </a:r>
            <a:r>
              <a:rPr lang="it-IT" altLang="it-IT" sz="4000">
                <a:solidFill>
                  <a:schemeClr val="tx2">
                    <a:satMod val="130000"/>
                  </a:schemeClr>
                </a:solidFill>
              </a:rPr>
              <a:t>	è di due tipi:</a:t>
            </a:r>
          </a:p>
        </p:txBody>
      </p:sp>
      <p:sp>
        <p:nvSpPr>
          <p:cNvPr id="58371" name="Rectangle 3"/>
          <p:cNvSpPr>
            <a:spLocks noGrp="1" noChangeArrowheads="1"/>
          </p:cNvSpPr>
          <p:nvPr>
            <p:ph idx="1"/>
          </p:nvPr>
        </p:nvSpPr>
        <p:spPr>
          <a:xfrm>
            <a:off x="744538" y="1981200"/>
            <a:ext cx="8291512" cy="4616450"/>
          </a:xfrm>
        </p:spPr>
        <p:txBody>
          <a:bodyPr/>
          <a:lstStyle/>
          <a:p>
            <a:pPr eaLnBrk="1" hangingPunct="1"/>
            <a:r>
              <a:rPr lang="it-IT" altLang="it-IT" u="sng" smtClean="0">
                <a:solidFill>
                  <a:srgbClr val="000000"/>
                </a:solidFill>
              </a:rPr>
              <a:t>sintomatico</a:t>
            </a:r>
            <a:r>
              <a:rPr lang="it-IT" altLang="it-IT" smtClean="0">
                <a:solidFill>
                  <a:srgbClr val="000000"/>
                </a:solidFill>
              </a:rPr>
              <a:t>: semplice apertura del canale carpale per decomprimere in nervo mediano;</a:t>
            </a:r>
          </a:p>
          <a:p>
            <a:pPr eaLnBrk="1" hangingPunct="1"/>
            <a:r>
              <a:rPr lang="it-IT" altLang="it-IT" u="sng" smtClean="0">
                <a:solidFill>
                  <a:srgbClr val="000000"/>
                </a:solidFill>
              </a:rPr>
              <a:t>eziologico</a:t>
            </a:r>
            <a:r>
              <a:rPr lang="it-IT" altLang="it-IT" smtClean="0">
                <a:solidFill>
                  <a:srgbClr val="000000"/>
                </a:solidFill>
              </a:rPr>
              <a:t>: apertura del canale carpale e trattamento delle cause che hanno determinato la sindrome (riduzione di fratture scomposte, asportazione di cisti, tenosinoviectomia…)</a:t>
            </a:r>
          </a:p>
        </p:txBody>
      </p:sp>
      <p:sp>
        <p:nvSpPr>
          <p:cNvPr id="5" name="Segnaposto numero diapositiva 5"/>
          <p:cNvSpPr>
            <a:spLocks noGrp="1"/>
          </p:cNvSpPr>
          <p:nvPr>
            <p:ph type="sldNum" sz="quarter" idx="12"/>
          </p:nvPr>
        </p:nvSpPr>
        <p:spPr/>
        <p:txBody>
          <a:bodyPr/>
          <a:lstStyle/>
          <a:p>
            <a:pPr>
              <a:defRPr/>
            </a:pPr>
            <a:fld id="{4643BCF3-5746-40C6-B580-7A1A5C8DE5BB}" type="slidenum">
              <a:rPr lang="it-IT" altLang="it-IT"/>
              <a:pPr>
                <a:defRPr/>
              </a:pPr>
              <a:t>7</a:t>
            </a:fld>
            <a:endParaRPr lang="it-IT" alt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370013" y="247650"/>
            <a:ext cx="7450137" cy="949325"/>
          </a:xfrm>
        </p:spPr>
        <p:txBody>
          <a:bodyPr/>
          <a:lstStyle/>
          <a:p>
            <a:pPr eaLnBrk="1" fontAlgn="auto" hangingPunct="1">
              <a:spcAft>
                <a:spcPts val="0"/>
              </a:spcAft>
              <a:defRPr/>
            </a:pPr>
            <a:r>
              <a:rPr lang="it-IT" altLang="it-IT">
                <a:solidFill>
                  <a:schemeClr val="tx2">
                    <a:satMod val="130000"/>
                  </a:schemeClr>
                </a:solidFill>
              </a:rPr>
              <a:t>Diverse tecniche chirurgiche</a:t>
            </a:r>
          </a:p>
        </p:txBody>
      </p:sp>
      <p:sp>
        <p:nvSpPr>
          <p:cNvPr id="59395" name="Rectangle 3"/>
          <p:cNvSpPr>
            <a:spLocks noGrp="1" noChangeArrowheads="1"/>
          </p:cNvSpPr>
          <p:nvPr>
            <p:ph sz="half" idx="1"/>
          </p:nvPr>
        </p:nvSpPr>
        <p:spPr>
          <a:xfrm>
            <a:off x="1042988" y="1676400"/>
            <a:ext cx="3810000" cy="4776788"/>
          </a:xfrm>
        </p:spPr>
        <p:txBody>
          <a:bodyPr/>
          <a:lstStyle/>
          <a:p>
            <a:pPr marL="609600" indent="-609600" eaLnBrk="1" hangingPunct="1">
              <a:lnSpc>
                <a:spcPct val="90000"/>
              </a:lnSpc>
              <a:buFontTx/>
              <a:buAutoNum type="arabicPeriod"/>
            </a:pPr>
            <a:r>
              <a:rPr lang="it-IT" altLang="it-IT" u="sng" smtClean="0">
                <a:solidFill>
                  <a:srgbClr val="000000"/>
                </a:solidFill>
              </a:rPr>
              <a:t>“Open”:</a:t>
            </a:r>
            <a:r>
              <a:rPr lang="it-IT" altLang="it-IT" smtClean="0">
                <a:solidFill>
                  <a:srgbClr val="000000"/>
                </a:solidFill>
              </a:rPr>
              <a:t> apertura del leg. Trasverso, incisione più ampia, tecnica ormai destinata solo alle recidive.</a:t>
            </a:r>
          </a:p>
          <a:p>
            <a:pPr marL="609600" indent="-609600" eaLnBrk="1" hangingPunct="1">
              <a:lnSpc>
                <a:spcPct val="90000"/>
              </a:lnSpc>
              <a:buFontTx/>
              <a:buAutoNum type="arabicPeriod"/>
            </a:pPr>
            <a:r>
              <a:rPr lang="it-IT" altLang="it-IT" u="sng" smtClean="0">
                <a:solidFill>
                  <a:srgbClr val="000000"/>
                </a:solidFill>
              </a:rPr>
              <a:t>“Miniopen”:</a:t>
            </a:r>
            <a:r>
              <a:rPr lang="it-IT" altLang="it-IT" smtClean="0">
                <a:solidFill>
                  <a:srgbClr val="000000"/>
                </a:solidFill>
              </a:rPr>
              <a:t> incisione di circa 3 cm in corrispondenza del palmo della mano</a:t>
            </a:r>
          </a:p>
        </p:txBody>
      </p:sp>
      <p:sp>
        <p:nvSpPr>
          <p:cNvPr id="6" name="Segnaposto numero diapositiva 6"/>
          <p:cNvSpPr>
            <a:spLocks noGrp="1"/>
          </p:cNvSpPr>
          <p:nvPr>
            <p:ph type="sldNum" sz="quarter" idx="12"/>
          </p:nvPr>
        </p:nvSpPr>
        <p:spPr/>
        <p:txBody>
          <a:bodyPr/>
          <a:lstStyle/>
          <a:p>
            <a:pPr>
              <a:defRPr/>
            </a:pPr>
            <a:fld id="{2612D4D9-F4C2-4DF0-9ED9-991E14794082}" type="slidenum">
              <a:rPr lang="it-IT" altLang="it-IT"/>
              <a:pPr>
                <a:defRPr/>
              </a:pPr>
              <a:t>8</a:t>
            </a:fld>
            <a:endParaRPr lang="it-IT" altLang="it-IT"/>
          </a:p>
        </p:txBody>
      </p:sp>
      <p:pic>
        <p:nvPicPr>
          <p:cNvPr id="5939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963" y="1341438"/>
            <a:ext cx="300672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68988" y="622300"/>
            <a:ext cx="3167062" cy="3167063"/>
          </a:xfrm>
          <a:noFill/>
        </p:spPr>
      </p:pic>
      <p:sp>
        <p:nvSpPr>
          <p:cNvPr id="6" name="Segnaposto numero diapositiva 5"/>
          <p:cNvSpPr>
            <a:spLocks noGrp="1"/>
          </p:cNvSpPr>
          <p:nvPr>
            <p:ph type="sldNum" sz="quarter" idx="12"/>
          </p:nvPr>
        </p:nvSpPr>
        <p:spPr/>
        <p:txBody>
          <a:bodyPr/>
          <a:lstStyle/>
          <a:p>
            <a:pPr>
              <a:defRPr/>
            </a:pPr>
            <a:fld id="{5E323D72-38F5-4091-911A-11713FAF70F6}" type="slidenum">
              <a:rPr lang="it-IT" altLang="it-IT"/>
              <a:pPr>
                <a:defRPr/>
              </a:pPr>
              <a:t>9</a:t>
            </a:fld>
            <a:endParaRPr lang="it-IT" altLang="it-IT"/>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4208463"/>
            <a:ext cx="356393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Rectangle 7"/>
          <p:cNvSpPr>
            <a:spLocks noChangeArrowheads="1"/>
          </p:cNvSpPr>
          <p:nvPr/>
        </p:nvSpPr>
        <p:spPr bwMode="auto">
          <a:xfrm>
            <a:off x="1042988" y="368300"/>
            <a:ext cx="4572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AC956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08DA9"/>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08DA9"/>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kumimoji="0" lang="it-IT" altLang="it-IT" b="1" u="sng">
                <a:solidFill>
                  <a:srgbClr val="000000"/>
                </a:solidFill>
                <a:latin typeface="Times New Roman" pitchFamily="18" charset="0"/>
              </a:rPr>
              <a:t>“endoscopica”:</a:t>
            </a:r>
            <a:r>
              <a:rPr kumimoji="0" lang="it-IT" altLang="it-IT" b="1">
                <a:solidFill>
                  <a:srgbClr val="000000"/>
                </a:solidFill>
                <a:latin typeface="Times New Roman" pitchFamily="18" charset="0"/>
              </a:rPr>
              <a:t> </a:t>
            </a:r>
            <a:r>
              <a:rPr kumimoji="0" lang="it-IT" altLang="it-IT">
                <a:solidFill>
                  <a:srgbClr val="000000"/>
                </a:solidFill>
                <a:latin typeface="Times New Roman" pitchFamily="18" charset="0"/>
              </a:rPr>
              <a:t>prevede l’apertura del legamento trasverso attraverso l’introduzione di una apposita sonda, tramite un’incisione alla base dal palmo di circa 1 cm.</a:t>
            </a:r>
            <a:r>
              <a:rPr kumimoji="0" lang="it-IT" altLang="it-IT" b="1">
                <a:solidFill>
                  <a:srgbClr val="000000"/>
                </a:solidFill>
                <a:latin typeface="Times New Roman" pitchFamily="18" charset="0"/>
              </a:rPr>
              <a:t> </a:t>
            </a:r>
          </a:p>
          <a:p>
            <a:pPr eaLnBrk="1" hangingPunct="1">
              <a:spcBef>
                <a:spcPct val="0"/>
              </a:spcBef>
              <a:buClrTx/>
              <a:buSzTx/>
              <a:buFontTx/>
              <a:buNone/>
            </a:pPr>
            <a:r>
              <a:rPr kumimoji="0" lang="it-IT" altLang="it-IT" b="1">
                <a:solidFill>
                  <a:srgbClr val="000000"/>
                </a:solidFill>
                <a:latin typeface="Times New Roman" pitchFamily="18" charset="0"/>
              </a:rPr>
              <a:t/>
            </a:r>
            <a:br>
              <a:rPr kumimoji="0" lang="it-IT" altLang="it-IT" b="1">
                <a:solidFill>
                  <a:srgbClr val="000000"/>
                </a:solidFill>
                <a:latin typeface="Times New Roman" pitchFamily="18" charset="0"/>
              </a:rPr>
            </a:br>
            <a:r>
              <a:rPr kumimoji="0" lang="it-IT" altLang="it-IT" b="1">
                <a:solidFill>
                  <a:srgbClr val="000000"/>
                </a:solidFill>
                <a:latin typeface="Times New Roman" pitchFamily="18" charset="0"/>
              </a:rPr>
              <a:t>In genere tali interventi si eseguono in anestesia locale e in regime di Day Surgery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2280</TotalTime>
  <Words>2071</Words>
  <Application>Microsoft Office PowerPoint</Application>
  <PresentationFormat>Presentazione su schermo (4:3)</PresentationFormat>
  <Paragraphs>183</Paragraphs>
  <Slides>36</Slides>
  <Notes>0</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Solstizio</vt:lpstr>
      <vt:lpstr>RIABILITAZIONE DELLE SINDROMI NEUROLOGICHE DI INTERESSE REUMATICO</vt:lpstr>
      <vt:lpstr>Exercise and mobilisation interventions for carpal tunnel syndrome Cochrane Systematic Review - Intervention  Version published: 13 June 2012 https://doi.org/10.1002/14651858.CD009899</vt:lpstr>
      <vt:lpstr>Presentazione standard di PowerPoint</vt:lpstr>
      <vt:lpstr>Presentazione standard di PowerPoint</vt:lpstr>
      <vt:lpstr>Utili indicazioni di ergonomia</vt:lpstr>
      <vt:lpstr>Utile il mantenimento di posizioni funzionali durante la notte</vt:lpstr>
      <vt:lpstr>IL TRATTAMENTO CHIRURGICO è di due tipi:</vt:lpstr>
      <vt:lpstr>Diverse tecniche chirurgiche</vt:lpstr>
      <vt:lpstr>Presentazione standard di PowerPoint</vt:lpstr>
      <vt:lpstr>Problemi nel post-operatorio</vt:lpstr>
      <vt:lpstr>Cochrane Database Syst Rev. 2016 Feb 17;2:CD004158. doi: 10.1002/14651858.CD004158.pub3. Rehabilitation following carpal tunnel release. Peters S1, Page MJ, Coppieters MW, Ross M, Johnston V.</vt:lpstr>
      <vt:lpstr>Da ricordare</vt:lpstr>
      <vt:lpstr>Tunnel cubitale al gomito</vt:lpstr>
      <vt:lpstr>Presentazione standard di PowerPoint</vt:lpstr>
      <vt:lpstr>Presentazione standard di PowerPoint</vt:lpstr>
      <vt:lpstr>Diagnosi</vt:lpstr>
      <vt:lpstr>Presentazione standard di PowerPoint</vt:lpstr>
      <vt:lpstr>La sdr del canale di Guyon</vt:lpstr>
      <vt:lpstr>Presentazione standard di PowerPoint</vt:lpstr>
      <vt:lpstr>Presentazione standard di PowerPoint</vt:lpstr>
      <vt:lpstr>Authors’ conclusions</vt:lpstr>
      <vt:lpstr>Proposte fisioterapiche</vt:lpstr>
      <vt:lpstr>Per la valutazione neurodinamica dell’arto superiore sul modello di David Butler</vt:lpstr>
      <vt:lpstr>SINDROME DEL TUNNEL TARSALE</vt:lpstr>
      <vt:lpstr>NEUROMA DI MORTON</vt:lpstr>
      <vt:lpstr>Meralgia parestetica</vt:lpstr>
      <vt:lpstr>Possibili cause</vt:lpstr>
      <vt:lpstr>Presentazione standard di PowerPoint</vt:lpstr>
      <vt:lpstr>La sindrome del doppio schiacciamento - “double crush”</vt:lpstr>
      <vt:lpstr>Presentazione standard di PowerPoint</vt:lpstr>
      <vt:lpstr>Presentazione standard di PowerPoint</vt:lpstr>
      <vt:lpstr>Presentazione standard di PowerPoint</vt:lpstr>
      <vt:lpstr>Presentazione standard di PowerPoint</vt:lpstr>
      <vt:lpstr>Principi generali per il trattamento</vt:lpstr>
      <vt:lpstr>Una volta appurata una neurotensione connessa al disturbo:</vt:lpstr>
      <vt:lpstr>Da ricordare</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RIABILITAZIONE DELLE SINDROMI NEUROLOGICHE DI INTERESSE REUMATICO</dc:title>
  <dc:creator>CDL FISIOTERAPIA</dc:creator>
  <cp:lastModifiedBy>Fisiot24</cp:lastModifiedBy>
  <cp:revision>112</cp:revision>
  <dcterms:created xsi:type="dcterms:W3CDTF">2004-12-28T08:32:05Z</dcterms:created>
  <dcterms:modified xsi:type="dcterms:W3CDTF">2020-04-03T19:54:18Z</dcterms:modified>
</cp:coreProperties>
</file>